
<file path=[Content_Types].xml><?xml version="1.0" encoding="utf-8"?>
<Types xmlns="http://schemas.openxmlformats.org/package/2006/content-types">
  <Default Extension="rels" ContentType="application/vnd.openxmlformats-package.relationships+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51" r:id="rId2"/>
    <p:sldMasterId id="2147483653" r:id="rId3"/>
    <p:sldMasterId id="2147483655" r:id="rId4"/>
    <p:sldMasterId id="2147483657" r:id="rId5"/>
    <p:sldMasterId id="2147483659" r:id="rId6"/>
    <p:sldMasterId id="2147483661" r:id="rId7"/>
    <p:sldMasterId id="2147483663" r:id="rId8"/>
    <p:sldMasterId id="2147483665" r:id="rId9"/>
    <p:sldMasterId id="2147483667" r:id="rId10"/>
    <p:sldMasterId id="2147483669" r:id="rId11"/>
    <p:sldMasterId id="2147483671" r:id="rId12"/>
    <p:sldMasterId id="2147483673" r:id="rId13"/>
    <p:sldMasterId id="2147483675" r:id="rId14"/>
  </p:sldMasterIdLst>
  <p:sldIdLst>
    <p:sldId id="256" r:id="rId15"/>
    <p:sldId id="260" r:id="rId16"/>
    <p:sldId id="263" r:id="rId17"/>
    <p:sldId id="266" r:id="rId18"/>
    <p:sldId id="269" r:id="rId19"/>
    <p:sldId id="272" r:id="rId20"/>
    <p:sldId id="275" r:id="rId21"/>
    <p:sldId id="278" r:id="rId22"/>
    <p:sldId id="281" r:id="rId23"/>
    <p:sldId id="284" r:id="rId24"/>
    <p:sldId id="287" r:id="rId25"/>
    <p:sldId id="290" r:id="rId26"/>
    <p:sldId id="293" r:id="rId27"/>
    <p:sldId id="296" r:id="rId28"/>
  </p:sldIdLst>
  <p:sldSz cx="15125700" cy="10706100"/>
  <p:notesSz cx="15125700" cy="10706100"/>
  <p:custDataLst>
    <p:tags r:id="rId29"/>
  </p:custData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2482" y="-91"/>
      </p:cViewPr>
      <p:guideLst>
        <p:guide orient="horz" pos="3168"/>
        <p:guide pos="2448"/>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Master" Target="slideMasters/slideMaster10.xml" /><Relationship Id="rId11" Type="http://schemas.openxmlformats.org/officeDocument/2006/relationships/slideMaster" Target="slideMasters/slideMaster11.xml" /><Relationship Id="rId12" Type="http://schemas.openxmlformats.org/officeDocument/2006/relationships/slideMaster" Target="slideMasters/slideMaster12.xml" /><Relationship Id="rId13" Type="http://schemas.openxmlformats.org/officeDocument/2006/relationships/slideMaster" Target="slideMasters/slideMaster13.xml" /><Relationship Id="rId14" Type="http://schemas.openxmlformats.org/officeDocument/2006/relationships/slideMaster" Target="slideMasters/slideMaster14.xml" /><Relationship Id="rId15" Type="http://schemas.openxmlformats.org/officeDocument/2006/relationships/slide" Target="slides/slide1.xml" /><Relationship Id="rId16" Type="http://schemas.openxmlformats.org/officeDocument/2006/relationships/slide" Target="slides/slide2.xml" /><Relationship Id="rId17" Type="http://schemas.openxmlformats.org/officeDocument/2006/relationships/slide" Target="slides/slide3.xml" /><Relationship Id="rId18" Type="http://schemas.openxmlformats.org/officeDocument/2006/relationships/slide" Target="slides/slide4.xml" /><Relationship Id="rId19" Type="http://schemas.openxmlformats.org/officeDocument/2006/relationships/slide" Target="slides/slide5.xml" /><Relationship Id="rId2" Type="http://schemas.openxmlformats.org/officeDocument/2006/relationships/slideMaster" Target="slideMasters/slideMaster2.xml" /><Relationship Id="rId20" Type="http://schemas.openxmlformats.org/officeDocument/2006/relationships/slide" Target="slides/slide6.xml" /><Relationship Id="rId21" Type="http://schemas.openxmlformats.org/officeDocument/2006/relationships/slide" Target="slides/slide7.xml" /><Relationship Id="rId22" Type="http://schemas.openxmlformats.org/officeDocument/2006/relationships/slide" Target="slides/slide8.xml" /><Relationship Id="rId23" Type="http://schemas.openxmlformats.org/officeDocument/2006/relationships/slide" Target="slides/slide9.xml" /><Relationship Id="rId24" Type="http://schemas.openxmlformats.org/officeDocument/2006/relationships/slide" Target="slides/slide10.xml" /><Relationship Id="rId25" Type="http://schemas.openxmlformats.org/officeDocument/2006/relationships/slide" Target="slides/slide11.xml" /><Relationship Id="rId26" Type="http://schemas.openxmlformats.org/officeDocument/2006/relationships/slide" Target="slides/slide12.xml" /><Relationship Id="rId27" Type="http://schemas.openxmlformats.org/officeDocument/2006/relationships/slide" Target="slides/slide13.xml" /><Relationship Id="rId28" Type="http://schemas.openxmlformats.org/officeDocument/2006/relationships/slide" Target="slides/slide14.xml" /><Relationship Id="rId29" Type="http://schemas.openxmlformats.org/officeDocument/2006/relationships/tags" Target="tags/tag1.xml" /><Relationship Id="rId3" Type="http://schemas.openxmlformats.org/officeDocument/2006/relationships/slideMaster" Target="slideMasters/slideMaster3.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slideMaster" Target="slideMasters/slideMaster4.xml" /><Relationship Id="rId5" Type="http://schemas.openxmlformats.org/officeDocument/2006/relationships/slideMaster" Target="slideMasters/slideMaster5.xml" /><Relationship Id="rId6" Type="http://schemas.openxmlformats.org/officeDocument/2006/relationships/slideMaster" Target="slideMasters/slideMaster6.xml" /><Relationship Id="rId7" Type="http://schemas.openxmlformats.org/officeDocument/2006/relationships/slideMaster" Target="slideMasters/slideMaster7.xml" /><Relationship Id="rId8" Type="http://schemas.openxmlformats.org/officeDocument/2006/relationships/slideMaster" Target="slideMasters/slideMaster8.xml" /><Relationship Id="rId9" Type="http://schemas.openxmlformats.org/officeDocument/2006/relationships/slideMaster" Target="slideMasters/slideMaster9.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0.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3.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4.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type="tx">
  <p:cSld>
    <p:spTree>
      <p:nvGrpSpPr>
        <p:cNvPr id="1" name=""/>
        <p:cNvGrpSpPr/>
        <p:nvPr/>
      </p:nvGrpSpPr>
      <p:grpSpPr>
        <a:xfrm>
          <a:off x="0" y="0"/>
          <a:ext cx="0" cy="0"/>
        </a:xfrm>
      </p:grpSpPr>
      <p:sp>
        <p:nvSpPr>
          <p:cNvPr id="2" name="Header 1"/>
          <p:cNvSpPr>
            <a:spLocks noGrp="1"/>
          </p:cNvSpPr>
          <p:nvPr>
            <p:ph type="title"/>
          </p:nvPr>
        </p:nvSpPr>
        <p:spPr/>
        <p:txBody>
          <a:bodyPr/>
          <a:lstStyle/>
          <a:p>
            <a:r>
              <a:rPr lang="en-US" smtClean="0"/>
              <a:t>Title</a:t>
            </a:r>
            <a:endParaRPr lang="en-US"/>
          </a:p>
        </p:txBody>
      </p:sp>
      <p:sp>
        <p:nvSpPr>
          <p:cNvPr id="3" name="Text 2"/>
          <p:cNvSpPr>
            <a:spLocks noGrp="1"/>
          </p:cNvSpPr>
          <p:nvPr>
            <p:ph type="body" idx="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27.02.2014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theme" Target="../theme/theme6.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heme" Target="../theme/theme7.xml" /></Relationships>
</file>

<file path=ppt/slideMasters/_rels/slideMaster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theme" Target="../theme/theme8.xml" /></Relationships>
</file>

<file path=ppt/slideMasters/_rels/slideMaster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theme" Target="../theme/theme9.xml" /></Relationships>
</file>

<file path=ppt/slideMasters/_rels/slideMaster1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theme" Target="../theme/theme10.xml" /></Relationships>
</file>

<file path=ppt/slideMasters/_rels/slideMaster1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theme" Target="../theme/theme11.xml" /></Relationships>
</file>

<file path=ppt/slideMasters/_rels/slideMaster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12.xml" /></Relationships>
</file>

<file path=ppt/slideMasters/_rels/slideMaster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13.xml" /></Relationships>
</file>

<file path=ppt/slideMasters/_rels/slideMaster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heme" Target="../theme/theme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50"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52"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54"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56"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58"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64"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66"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68"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70"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72"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В‹#В›</a:t>
            </a:fld>
          </a:p>
        </p:txBody>
      </p:sp>
    </p:spTree>
  </p:cSld>
  <p:clrMap bg1="lt1" tx1="dk1" bg2="lt2" tx2="dk2" accent1="accent1" accent2="accent2" accent3="accent3" accent4="accent4" accent5="accent5" accent6="accent6" hlink="hlink" folHlink="folHlink"/>
  <p:sldLayoutIdLst>
    <p:sldLayoutId id="2147483674" r:id="rId1"/>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10.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1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4.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40"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0655814" y="5162511"/>
            <a:ext cx="380268" cy="191855"/>
          </a:xfrm>
          <a:prstGeom prst="rect">
            <a:avLst/>
          </a:prstGeom>
        </p:spPr>
        <p:txBody>
          <a:bodyPr vert="horz" wrap="square" lIns="0" tIns="0" rIns="0" bIns="0" rtlCol="0">
            <a:spAutoFit/>
          </a:bodyPr>
          <a:lstStyle/>
          <a:p>
            <a:pPr marL="0" marR="0">
              <a:lnSpc>
                <a:spcPts val="685"/>
              </a:lnSpc>
              <a:spcBef>
                <a:spcPct val="0"/>
              </a:spcBef>
              <a:spcAft>
                <a:spcPct val="0"/>
              </a:spcAft>
            </a:pPr>
            <a:r>
              <a:rPr sz="550">
                <a:solidFill>
                  <a:srgbClr val="00ABCD"/>
                </a:solidFill>
                <a:latin typeface="KMIRGE+UDShinGoSCGbe-Reg"/>
                <a:cs typeface="KMIRGE+UDShinGoSCGbe-Reg"/>
              </a:rPr>
              <a:t>组织治理</a:t>
            </a:r>
          </a:p>
        </p:txBody>
      </p:sp>
      <p:sp>
        <p:nvSpPr>
          <p:cNvPr id="4" name="object 4"/>
          <p:cNvSpPr txBox="1"/>
          <p:nvPr/>
        </p:nvSpPr>
        <p:spPr>
          <a:xfrm>
            <a:off x="10997537" y="5988765"/>
            <a:ext cx="243913" cy="192293"/>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FFFFFF"/>
                </a:solidFill>
                <a:latin typeface="KMIRGE+UDShinGoSCGbe-Reg"/>
                <a:cs typeface="KMIRGE+UDShinGoSCGbe-Reg"/>
              </a:rPr>
              <a:t>人权</a:t>
            </a:r>
          </a:p>
        </p:txBody>
      </p:sp>
      <p:sp>
        <p:nvSpPr>
          <p:cNvPr id="5" name="object 5"/>
          <p:cNvSpPr txBox="1"/>
          <p:nvPr/>
        </p:nvSpPr>
        <p:spPr>
          <a:xfrm>
            <a:off x="10475949" y="7327243"/>
            <a:ext cx="383052" cy="192293"/>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0068AC"/>
                </a:solidFill>
                <a:latin typeface="KMIRGE+UDShinGoSCGbe-Reg"/>
                <a:cs typeface="KMIRGE+UDShinGoSCGbe-Reg"/>
              </a:rPr>
              <a:t>劳动惯例</a:t>
            </a:r>
          </a:p>
        </p:txBody>
      </p:sp>
      <p:sp>
        <p:nvSpPr>
          <p:cNvPr id="6" name="object 6"/>
          <p:cNvSpPr txBox="1"/>
          <p:nvPr/>
        </p:nvSpPr>
        <p:spPr>
          <a:xfrm>
            <a:off x="945920" y="7650320"/>
            <a:ext cx="900379"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221E1F"/>
                </a:solidFill>
                <a:latin typeface="WHNTVB+UDShinGoSCGbe-Med"/>
                <a:cs typeface="WHNTVB+UDShinGoSCGbe-Med"/>
              </a:rPr>
              <a:t>白金、Platinum</a:t>
            </a:r>
          </a:p>
        </p:txBody>
      </p:sp>
      <p:sp>
        <p:nvSpPr>
          <p:cNvPr id="7" name="object 7"/>
          <p:cNvSpPr txBox="1"/>
          <p:nvPr/>
        </p:nvSpPr>
        <p:spPr>
          <a:xfrm>
            <a:off x="2431882" y="7650320"/>
            <a:ext cx="9653322" cy="294884"/>
          </a:xfrm>
          <a:prstGeom prst="rect">
            <a:avLst/>
          </a:prstGeom>
        </p:spPr>
        <p:txBody>
          <a:bodyPr vert="horz" wrap="square" lIns="0" tIns="0" rIns="0" bIns="0" rtlCol="0">
            <a:spAutoFit/>
          </a:bodyPr>
          <a:lstStyle/>
          <a:p>
            <a:pPr marL="0" marR="0">
              <a:lnSpc>
                <a:spcPts val="1014"/>
              </a:lnSpc>
              <a:spcBef>
                <a:spcPct val="0"/>
              </a:spcBef>
              <a:spcAft>
                <a:spcPct val="0"/>
              </a:spcAft>
            </a:pPr>
            <a:r>
              <a:rPr sz="800" spc="-7374">
                <a:solidFill>
                  <a:srgbClr val="221E1F"/>
                </a:solidFill>
                <a:latin typeface="WHNTVB+UDShinGoSCGbe-Med"/>
                <a:cs typeface="WHNTVB+UDShinGoSCGbe-Med"/>
              </a:rPr>
              <a:t>黄金、Gold</a:t>
            </a:r>
            <a:r>
              <a:rPr sz="800" spc="14500">
                <a:solidFill>
                  <a:srgbClr val="221E1F"/>
                </a:solidFill>
                <a:latin typeface="Times New Roman"/>
                <a:cs typeface="Times New Roman"/>
              </a:rPr>
              <a:t> </a:t>
            </a:r>
            <a:r>
              <a:rPr sz="800">
                <a:solidFill>
                  <a:srgbClr val="221E1F"/>
                </a:solidFill>
                <a:latin typeface="WHNTVB+UDShinGoSCGbe-Med"/>
                <a:cs typeface="WHNTVB+UDShinGoSCGbe-Med"/>
              </a:rPr>
              <a:t>白银、Silver</a:t>
            </a:r>
            <a:r>
              <a:rPr sz="800" spc="6942">
                <a:solidFill>
                  <a:srgbClr val="221E1F"/>
                </a:solidFill>
                <a:latin typeface="Times New Roman"/>
                <a:cs typeface="Times New Roman"/>
              </a:rPr>
              <a:t> </a:t>
            </a:r>
            <a:r>
              <a:rPr sz="800">
                <a:solidFill>
                  <a:srgbClr val="221E1F"/>
                </a:solidFill>
                <a:latin typeface="WHNTVB+UDShinGoSCGbe-Med"/>
                <a:cs typeface="WHNTVB+UDShinGoSCGbe-Med"/>
              </a:rPr>
              <a:t>钯、Palladium</a:t>
            </a:r>
          </a:p>
          <a:p>
            <a:pPr marL="6120364" marR="0">
              <a:lnSpc>
                <a:spcPts val="689"/>
              </a:lnSpc>
              <a:spcBef>
                <a:spcPct val="0"/>
              </a:spcBef>
              <a:spcAft>
                <a:spcPct val="0"/>
              </a:spcAft>
            </a:pPr>
            <a:r>
              <a:rPr sz="550">
                <a:solidFill>
                  <a:srgbClr val="FFFFFF"/>
                </a:solidFill>
                <a:latin typeface="KMIRGE+UDShinGoSCGbe-Reg"/>
                <a:cs typeface="KMIRGE+UDShinGoSCGbe-Reg"/>
              </a:rPr>
              <a:t>消费者课题</a:t>
            </a:r>
          </a:p>
        </p:txBody>
      </p:sp>
      <p:sp>
        <p:nvSpPr>
          <p:cNvPr id="8" name="object 8"/>
          <p:cNvSpPr txBox="1"/>
          <p:nvPr/>
        </p:nvSpPr>
        <p:spPr>
          <a:xfrm>
            <a:off x="947780" y="7802286"/>
            <a:ext cx="1402080" cy="292075"/>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从触媒到抗癌剂都有它的身影，是深</a:t>
            </a:r>
          </a:p>
          <a:p>
            <a:pPr marL="0" marR="0">
              <a:lnSpc>
                <a:spcPts val="600"/>
              </a:lnSpc>
              <a:spcBef>
                <a:spcPts val="199"/>
              </a:spcBef>
              <a:spcAft>
                <a:spcPct val="0"/>
              </a:spcAft>
            </a:pPr>
            <a:r>
              <a:rPr sz="600">
                <a:solidFill>
                  <a:srgbClr val="221E1F"/>
                </a:solidFill>
                <a:latin typeface="STXihei"/>
                <a:cs typeface="STXihei"/>
              </a:rPr>
              <a:t>藏潜力十足的希望之星。</a:t>
            </a:r>
          </a:p>
        </p:txBody>
      </p:sp>
      <p:sp>
        <p:nvSpPr>
          <p:cNvPr id="9" name="object 9"/>
          <p:cNvSpPr txBox="1"/>
          <p:nvPr/>
        </p:nvSpPr>
        <p:spPr>
          <a:xfrm>
            <a:off x="2433755" y="7802286"/>
            <a:ext cx="1402080" cy="393649"/>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不仅是高贵的装饰品，还可用在手机</a:t>
            </a:r>
          </a:p>
          <a:p>
            <a:pPr marL="0" marR="0">
              <a:lnSpc>
                <a:spcPts val="600"/>
              </a:lnSpc>
              <a:spcBef>
                <a:spcPts val="199"/>
              </a:spcBef>
              <a:spcAft>
                <a:spcPct val="0"/>
              </a:spcAft>
            </a:pPr>
            <a:r>
              <a:rPr sz="600">
                <a:solidFill>
                  <a:srgbClr val="221E1F"/>
                </a:solidFill>
                <a:latin typeface="STXihei"/>
                <a:cs typeface="STXihei"/>
              </a:rPr>
              <a:t>及智能手机中作为导电用极细金线，</a:t>
            </a:r>
          </a:p>
          <a:p>
            <a:pPr marL="0" marR="0">
              <a:lnSpc>
                <a:spcPts val="600"/>
              </a:lnSpc>
              <a:spcBef>
                <a:spcPts val="199"/>
              </a:spcBef>
              <a:spcAft>
                <a:spcPct val="0"/>
              </a:spcAft>
            </a:pPr>
            <a:r>
              <a:rPr sz="600">
                <a:solidFill>
                  <a:srgbClr val="221E1F"/>
                </a:solidFill>
                <a:latin typeface="STXihei"/>
                <a:cs typeface="STXihei"/>
              </a:rPr>
              <a:t>多方面发挥着重要作用。</a:t>
            </a:r>
          </a:p>
        </p:txBody>
      </p:sp>
      <p:sp>
        <p:nvSpPr>
          <p:cNvPr id="10" name="object 10"/>
          <p:cNvSpPr txBox="1"/>
          <p:nvPr/>
        </p:nvSpPr>
        <p:spPr>
          <a:xfrm>
            <a:off x="3919729" y="7802286"/>
            <a:ext cx="113919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没有银，照片就不可能诞生。</a:t>
            </a:r>
          </a:p>
        </p:txBody>
      </p:sp>
      <p:sp>
        <p:nvSpPr>
          <p:cNvPr id="11" name="object 11"/>
          <p:cNvSpPr txBox="1"/>
          <p:nvPr/>
        </p:nvSpPr>
        <p:spPr>
          <a:xfrm>
            <a:off x="5405678" y="7801958"/>
            <a:ext cx="1401939" cy="394031"/>
          </a:xfrm>
          <a:prstGeom prst="rect">
            <a:avLst/>
          </a:prstGeom>
        </p:spPr>
        <p:txBody>
          <a:bodyPr vert="horz" wrap="square" lIns="0" tIns="0" rIns="0" bIns="0" rtlCol="0">
            <a:spAutoFit/>
          </a:bodyPr>
          <a:lstStyle/>
          <a:p>
            <a:pPr marL="0" marR="0">
              <a:lnSpc>
                <a:spcPts val="603"/>
              </a:lnSpc>
              <a:spcBef>
                <a:spcPct val="0"/>
              </a:spcBef>
              <a:spcAft>
                <a:spcPct val="0"/>
              </a:spcAft>
            </a:pPr>
            <a:r>
              <a:rPr sz="600" spc="42">
                <a:solidFill>
                  <a:srgbClr val="221E1F"/>
                </a:solidFill>
                <a:latin typeface="STXihei"/>
                <a:cs typeface="STXihei"/>
              </a:rPr>
              <a:t>具有吸收大量氢气的绝佳特性，作</a:t>
            </a:r>
          </a:p>
          <a:p>
            <a:pPr marL="0" marR="0">
              <a:lnSpc>
                <a:spcPts val="603"/>
              </a:lnSpc>
              <a:spcBef>
                <a:spcPts val="196"/>
              </a:spcBef>
              <a:spcAft>
                <a:spcPct val="0"/>
              </a:spcAft>
            </a:pPr>
            <a:r>
              <a:rPr sz="600" spc="42">
                <a:solidFill>
                  <a:srgbClr val="221E1F"/>
                </a:solidFill>
                <a:latin typeface="STXihei"/>
                <a:cs typeface="STXihei"/>
              </a:rPr>
              <a:t>为高纯度氢气制造装置显示出巨大</a:t>
            </a:r>
          </a:p>
          <a:p>
            <a:pPr marL="0" marR="0">
              <a:lnSpc>
                <a:spcPts val="603"/>
              </a:lnSpc>
              <a:spcBef>
                <a:spcPts val="196"/>
              </a:spcBef>
              <a:spcAft>
                <a:spcPct val="0"/>
              </a:spcAft>
            </a:pPr>
            <a:r>
              <a:rPr sz="600" spc="12">
                <a:solidFill>
                  <a:srgbClr val="221E1F"/>
                </a:solidFill>
                <a:latin typeface="STXihei"/>
                <a:cs typeface="STXihei"/>
              </a:rPr>
              <a:t>优势。</a:t>
            </a:r>
          </a:p>
        </p:txBody>
      </p:sp>
      <p:sp>
        <p:nvSpPr>
          <p:cNvPr id="12" name="object 12"/>
          <p:cNvSpPr txBox="1"/>
          <p:nvPr/>
        </p:nvSpPr>
        <p:spPr>
          <a:xfrm>
            <a:off x="3919729" y="7903861"/>
            <a:ext cx="140208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还应用在镜子等我们日常生活之中。</a:t>
            </a:r>
          </a:p>
        </p:txBody>
      </p:sp>
      <p:sp>
        <p:nvSpPr>
          <p:cNvPr id="13" name="object 13"/>
          <p:cNvSpPr txBox="1"/>
          <p:nvPr/>
        </p:nvSpPr>
        <p:spPr>
          <a:xfrm>
            <a:off x="10823650" y="8043175"/>
            <a:ext cx="243913" cy="192293"/>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FFFFFF"/>
                </a:solidFill>
                <a:latin typeface="KMIRGE+UDShinGoSCGbe-Reg"/>
                <a:cs typeface="KMIRGE+UDShinGoSCGbe-Reg"/>
              </a:rPr>
              <a:t>环境</a:t>
            </a:r>
          </a:p>
        </p:txBody>
      </p:sp>
      <p:sp>
        <p:nvSpPr>
          <p:cNvPr id="14" name="object 14"/>
          <p:cNvSpPr txBox="1"/>
          <p:nvPr/>
        </p:nvSpPr>
        <p:spPr>
          <a:xfrm>
            <a:off x="945920" y="8791211"/>
            <a:ext cx="802436"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221E1F"/>
                </a:solidFill>
                <a:latin typeface="WHNTVB+UDShinGoSCGbe-Med"/>
                <a:cs typeface="WHNTVB+UDShinGoSCGbe-Med"/>
              </a:rPr>
              <a:t>铑、Rhodium</a:t>
            </a:r>
          </a:p>
        </p:txBody>
      </p:sp>
      <p:sp>
        <p:nvSpPr>
          <p:cNvPr id="15" name="object 15"/>
          <p:cNvSpPr txBox="1"/>
          <p:nvPr/>
        </p:nvSpPr>
        <p:spPr>
          <a:xfrm>
            <a:off x="2431882" y="8791211"/>
            <a:ext cx="706526"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221E1F"/>
                </a:solidFill>
                <a:latin typeface="WHNTVB+UDShinGoSCGbe-Med"/>
                <a:cs typeface="WHNTVB+UDShinGoSCGbe-Med"/>
              </a:rPr>
              <a:t>铱、Iridium</a:t>
            </a:r>
          </a:p>
        </p:txBody>
      </p:sp>
      <p:sp>
        <p:nvSpPr>
          <p:cNvPr id="16" name="object 16"/>
          <p:cNvSpPr txBox="1"/>
          <p:nvPr/>
        </p:nvSpPr>
        <p:spPr>
          <a:xfrm>
            <a:off x="3917844" y="8791211"/>
            <a:ext cx="895807"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221E1F"/>
                </a:solidFill>
                <a:latin typeface="WHNTVB+UDShinGoSCGbe-Med"/>
                <a:cs typeface="WHNTVB+UDShinGoSCGbe-Med"/>
              </a:rPr>
              <a:t>钌、Ruthenium</a:t>
            </a:r>
          </a:p>
        </p:txBody>
      </p:sp>
      <p:sp>
        <p:nvSpPr>
          <p:cNvPr id="17" name="object 17"/>
          <p:cNvSpPr txBox="1"/>
          <p:nvPr/>
        </p:nvSpPr>
        <p:spPr>
          <a:xfrm>
            <a:off x="5403781" y="8791211"/>
            <a:ext cx="1404261" cy="361515"/>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221E1F"/>
                </a:solidFill>
                <a:latin typeface="WHNTVB+UDShinGoSCGbe-Med"/>
                <a:cs typeface="WHNTVB+UDShinGoSCGbe-Med"/>
              </a:rPr>
              <a:t>锇、Osmium</a:t>
            </a:r>
          </a:p>
          <a:p>
            <a:pPr marL="1897" marR="0">
              <a:lnSpc>
                <a:spcPts val="600"/>
              </a:lnSpc>
              <a:spcBef>
                <a:spcPts val="182"/>
              </a:spcBef>
              <a:spcAft>
                <a:spcPct val="0"/>
              </a:spcAft>
            </a:pPr>
            <a:r>
              <a:rPr sz="600">
                <a:solidFill>
                  <a:srgbClr val="221E1F"/>
                </a:solidFill>
                <a:latin typeface="STXihei"/>
                <a:cs typeface="STXihei"/>
              </a:rPr>
              <a:t>是生物技术及科学调查的有力助手。</a:t>
            </a:r>
          </a:p>
        </p:txBody>
      </p:sp>
      <p:sp>
        <p:nvSpPr>
          <p:cNvPr id="18" name="object 18"/>
          <p:cNvSpPr txBox="1"/>
          <p:nvPr/>
        </p:nvSpPr>
        <p:spPr>
          <a:xfrm>
            <a:off x="947780" y="8943177"/>
            <a:ext cx="1402080" cy="292075"/>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块状铑不溶于任何物质。非常坚硬，</a:t>
            </a:r>
          </a:p>
          <a:p>
            <a:pPr marL="0" marR="0">
              <a:lnSpc>
                <a:spcPts val="600"/>
              </a:lnSpc>
              <a:spcBef>
                <a:spcPts val="199"/>
              </a:spcBef>
              <a:spcAft>
                <a:spcPct val="0"/>
              </a:spcAft>
            </a:pPr>
            <a:r>
              <a:rPr sz="600">
                <a:solidFill>
                  <a:srgbClr val="221E1F"/>
                </a:solidFill>
                <a:latin typeface="STXihei"/>
                <a:cs typeface="STXihei"/>
              </a:rPr>
              <a:t>常被用作加强表面硬度的镀膜材料。</a:t>
            </a:r>
          </a:p>
        </p:txBody>
      </p:sp>
      <p:sp>
        <p:nvSpPr>
          <p:cNvPr id="19" name="object 19"/>
          <p:cNvSpPr txBox="1"/>
          <p:nvPr/>
        </p:nvSpPr>
        <p:spPr>
          <a:xfrm>
            <a:off x="2433755" y="8943177"/>
            <a:ext cx="1402080" cy="393649"/>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具有优异的硬度和耐腐蚀性，被用在</a:t>
            </a:r>
          </a:p>
          <a:p>
            <a:pPr marL="0" marR="0">
              <a:lnSpc>
                <a:spcPts val="600"/>
              </a:lnSpc>
              <a:spcBef>
                <a:spcPts val="199"/>
              </a:spcBef>
              <a:spcAft>
                <a:spcPct val="0"/>
              </a:spcAft>
            </a:pPr>
            <a:r>
              <a:rPr sz="600" spc="10">
                <a:solidFill>
                  <a:srgbClr val="221E1F"/>
                </a:solidFill>
                <a:latin typeface="STXihei"/>
                <a:cs typeface="STXihei"/>
              </a:rPr>
              <a:t>汽车火花塞、以及为制造LED用蓝宝</a:t>
            </a:r>
          </a:p>
          <a:p>
            <a:pPr marL="0" marR="0">
              <a:lnSpc>
                <a:spcPts val="600"/>
              </a:lnSpc>
              <a:spcBef>
                <a:spcPts val="199"/>
              </a:spcBef>
              <a:spcAft>
                <a:spcPct val="0"/>
              </a:spcAft>
            </a:pPr>
            <a:r>
              <a:rPr sz="600">
                <a:solidFill>
                  <a:srgbClr val="221E1F"/>
                </a:solidFill>
                <a:latin typeface="STXihei"/>
                <a:cs typeface="STXihei"/>
              </a:rPr>
              <a:t>石基板的耐高温坩埚当中。</a:t>
            </a:r>
          </a:p>
        </p:txBody>
      </p:sp>
      <p:sp>
        <p:nvSpPr>
          <p:cNvPr id="20" name="object 20"/>
          <p:cNvSpPr txBox="1"/>
          <p:nvPr/>
        </p:nvSpPr>
        <p:spPr>
          <a:xfrm>
            <a:off x="3919729" y="8942849"/>
            <a:ext cx="1401939" cy="394031"/>
          </a:xfrm>
          <a:prstGeom prst="rect">
            <a:avLst/>
          </a:prstGeom>
        </p:spPr>
        <p:txBody>
          <a:bodyPr vert="horz" wrap="square" lIns="0" tIns="0" rIns="0" bIns="0" rtlCol="0">
            <a:spAutoFit/>
          </a:bodyPr>
          <a:lstStyle/>
          <a:p>
            <a:pPr marL="0" marR="0">
              <a:lnSpc>
                <a:spcPts val="603"/>
              </a:lnSpc>
              <a:spcBef>
                <a:spcPct val="0"/>
              </a:spcBef>
              <a:spcAft>
                <a:spcPct val="0"/>
              </a:spcAft>
            </a:pPr>
            <a:r>
              <a:rPr sz="600" spc="42">
                <a:solidFill>
                  <a:srgbClr val="221E1F"/>
                </a:solidFill>
                <a:latin typeface="STXihei"/>
                <a:cs typeface="STXihei"/>
              </a:rPr>
              <a:t>作为用于氢化反应中的光触媒大显</a:t>
            </a:r>
          </a:p>
          <a:p>
            <a:pPr marL="0" marR="0">
              <a:lnSpc>
                <a:spcPts val="603"/>
              </a:lnSpc>
              <a:spcBef>
                <a:spcPts val="196"/>
              </a:spcBef>
              <a:spcAft>
                <a:spcPct val="0"/>
              </a:spcAft>
            </a:pPr>
            <a:r>
              <a:rPr sz="600" spc="42">
                <a:solidFill>
                  <a:srgbClr val="221E1F"/>
                </a:solidFill>
                <a:latin typeface="STXihei"/>
                <a:cs typeface="STXihei"/>
              </a:rPr>
              <a:t>神通。为增加硬盘存储容量做出巨</a:t>
            </a:r>
          </a:p>
          <a:p>
            <a:pPr marL="0" marR="0">
              <a:lnSpc>
                <a:spcPts val="603"/>
              </a:lnSpc>
              <a:spcBef>
                <a:spcPts val="196"/>
              </a:spcBef>
              <a:spcAft>
                <a:spcPct val="0"/>
              </a:spcAft>
            </a:pPr>
            <a:r>
              <a:rPr sz="600">
                <a:solidFill>
                  <a:srgbClr val="221E1F"/>
                </a:solidFill>
                <a:latin typeface="STXihei"/>
                <a:cs typeface="STXihei"/>
              </a:rPr>
              <a:t>大贡献。</a:t>
            </a:r>
          </a:p>
        </p:txBody>
      </p:sp>
      <p:sp>
        <p:nvSpPr>
          <p:cNvPr id="21" name="object 21"/>
          <p:cNvSpPr txBox="1"/>
          <p:nvPr/>
        </p:nvSpPr>
        <p:spPr>
          <a:xfrm>
            <a:off x="8629626" y="9002708"/>
            <a:ext cx="383052" cy="192293"/>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FFFFFF"/>
                </a:solidFill>
                <a:latin typeface="KMIRGE+UDShinGoSCGbe-Reg"/>
                <a:cs typeface="KMIRGE+UDShinGoSCGbe-Reg"/>
              </a:rPr>
              <a:t>参与社区</a:t>
            </a:r>
          </a:p>
        </p:txBody>
      </p:sp>
      <p:sp>
        <p:nvSpPr>
          <p:cNvPr id="22" name="object 22"/>
          <p:cNvSpPr txBox="1"/>
          <p:nvPr/>
        </p:nvSpPr>
        <p:spPr>
          <a:xfrm>
            <a:off x="10187316" y="9212624"/>
            <a:ext cx="348267" cy="266801"/>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FFFFFF"/>
                </a:solidFill>
                <a:latin typeface="KMIRGE+UDShinGoSCGbe-Reg"/>
                <a:cs typeface="KMIRGE+UDShinGoSCGbe-Reg"/>
              </a:rPr>
              <a:t>公正的</a:t>
            </a:r>
          </a:p>
          <a:p>
            <a:pPr marL="34784" marR="0">
              <a:lnSpc>
                <a:spcPts val="689"/>
              </a:lnSpc>
              <a:spcBef>
                <a:spcPct val="0"/>
              </a:spcBef>
              <a:spcAft>
                <a:spcPct val="0"/>
              </a:spcAft>
            </a:pPr>
            <a:r>
              <a:rPr sz="550">
                <a:solidFill>
                  <a:srgbClr val="FFFFFF"/>
                </a:solidFill>
                <a:latin typeface="KMIRGE+UDShinGoSCGbe-Reg"/>
                <a:cs typeface="KMIRGE+UDShinGoSCGbe-Reg"/>
              </a:rPr>
              <a:t>业惯例</a:t>
            </a:r>
          </a:p>
        </p:txBody>
      </p:sp>
      <p:sp>
        <p:nvSpPr>
          <p:cNvPr id="23" name="object 23"/>
          <p:cNvSpPr txBox="1"/>
          <p:nvPr/>
        </p:nvSpPr>
        <p:spPr>
          <a:xfrm>
            <a:off x="10152531" y="9287132"/>
            <a:ext cx="5242310" cy="192293"/>
          </a:xfrm>
          <a:prstGeom prst="rect">
            <a:avLst/>
          </a:prstGeom>
        </p:spPr>
        <p:txBody>
          <a:bodyPr vert="horz" wrap="square" lIns="0" tIns="0" rIns="0" bIns="0" rtlCol="0">
            <a:spAutoFit/>
          </a:bodyPr>
          <a:lstStyle/>
          <a:p>
            <a:pPr marL="0" marR="0">
              <a:lnSpc>
                <a:spcPts val="689"/>
              </a:lnSpc>
              <a:spcBef>
                <a:spcPct val="0"/>
              </a:spcBef>
              <a:spcAft>
                <a:spcPct val="0"/>
              </a:spcAft>
            </a:pPr>
            <a:r>
              <a:rPr sz="550">
                <a:solidFill>
                  <a:srgbClr val="FFFFFF"/>
                </a:solidFill>
                <a:latin typeface="KMIRGE+UDShinGoSCGbe-Reg"/>
                <a:cs typeface="KMIRGE+UDShinGoSCGbe-Reg"/>
              </a:rPr>
              <a:t>商</a:t>
            </a:r>
          </a:p>
        </p:txBody>
      </p:sp>
      <p:sp>
        <p:nvSpPr>
          <p:cNvPr id="24" name="object 24"/>
          <p:cNvSpPr txBox="1"/>
          <p:nvPr/>
        </p:nvSpPr>
        <p:spPr>
          <a:xfrm>
            <a:off x="948079" y="9532804"/>
            <a:ext cx="1174242"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KMIRGE+UDShinGoSCGbe-Reg"/>
                <a:cs typeface="KMIRGE+UDShinGoSCGbe-Reg"/>
              </a:rPr>
              <a:t>ISO26000的核心主题</a:t>
            </a:r>
          </a:p>
        </p:txBody>
      </p:sp>
      <p:sp>
        <p:nvSpPr>
          <p:cNvPr id="25" name="object 25"/>
          <p:cNvSpPr txBox="1"/>
          <p:nvPr/>
        </p:nvSpPr>
        <p:spPr>
          <a:xfrm>
            <a:off x="5167250" y="9784569"/>
            <a:ext cx="381213" cy="291910"/>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公正的</a:t>
            </a:r>
          </a:p>
          <a:p>
            <a:pPr marL="38130" marR="0">
              <a:lnSpc>
                <a:spcPts val="643"/>
              </a:lnSpc>
              <a:spcBef>
                <a:spcPct val="0"/>
              </a:spcBef>
              <a:spcAft>
                <a:spcPct val="0"/>
              </a:spcAft>
            </a:pPr>
            <a:r>
              <a:rPr sz="600">
                <a:solidFill>
                  <a:srgbClr val="FFFFFF"/>
                </a:solidFill>
                <a:latin typeface="KMIRGE+UDShinGoSCGbe-Reg"/>
                <a:cs typeface="KMIRGE+UDShinGoSCGbe-Reg"/>
              </a:rPr>
              <a:t>业惯例</a:t>
            </a:r>
          </a:p>
        </p:txBody>
      </p:sp>
      <p:sp>
        <p:nvSpPr>
          <p:cNvPr id="26" name="object 26"/>
          <p:cNvSpPr txBox="1"/>
          <p:nvPr/>
        </p:nvSpPr>
        <p:spPr>
          <a:xfrm>
            <a:off x="1976059" y="9814768"/>
            <a:ext cx="266822" cy="210236"/>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人权</a:t>
            </a:r>
          </a:p>
        </p:txBody>
      </p:sp>
      <p:sp>
        <p:nvSpPr>
          <p:cNvPr id="27" name="object 27"/>
          <p:cNvSpPr txBox="1"/>
          <p:nvPr/>
        </p:nvSpPr>
        <p:spPr>
          <a:xfrm>
            <a:off x="3613193" y="9811283"/>
            <a:ext cx="266821" cy="210236"/>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环境</a:t>
            </a:r>
          </a:p>
        </p:txBody>
      </p:sp>
      <p:sp>
        <p:nvSpPr>
          <p:cNvPr id="28" name="object 28"/>
          <p:cNvSpPr txBox="1"/>
          <p:nvPr/>
        </p:nvSpPr>
        <p:spPr>
          <a:xfrm>
            <a:off x="4285897" y="9820709"/>
            <a:ext cx="495604" cy="210236"/>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消费者课题</a:t>
            </a:r>
          </a:p>
        </p:txBody>
      </p:sp>
      <p:sp>
        <p:nvSpPr>
          <p:cNvPr id="29" name="object 29"/>
          <p:cNvSpPr txBox="1"/>
          <p:nvPr/>
        </p:nvSpPr>
        <p:spPr>
          <a:xfrm>
            <a:off x="5129119" y="9866244"/>
            <a:ext cx="5746549" cy="210236"/>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商</a:t>
            </a:r>
          </a:p>
        </p:txBody>
      </p:sp>
      <p:sp>
        <p:nvSpPr>
          <p:cNvPr id="30" name="object 30"/>
          <p:cNvSpPr txBox="1"/>
          <p:nvPr/>
        </p:nvSpPr>
        <p:spPr>
          <a:xfrm>
            <a:off x="5938738" y="9854443"/>
            <a:ext cx="419343" cy="210236"/>
          </a:xfrm>
          <a:prstGeom prst="rect">
            <a:avLst/>
          </a:prstGeom>
        </p:spPr>
        <p:txBody>
          <a:bodyPr vert="horz" wrap="square" lIns="0" tIns="0" rIns="0" bIns="0" rtlCol="0">
            <a:spAutoFit/>
          </a:bodyPr>
          <a:lstStyle/>
          <a:p>
            <a:pPr marL="0" marR="0">
              <a:lnSpc>
                <a:spcPts val="755"/>
              </a:lnSpc>
              <a:spcBef>
                <a:spcPct val="0"/>
              </a:spcBef>
              <a:spcAft>
                <a:spcPct val="0"/>
              </a:spcAft>
            </a:pPr>
            <a:r>
              <a:rPr sz="600">
                <a:solidFill>
                  <a:srgbClr val="FFFFFF"/>
                </a:solidFill>
                <a:latin typeface="KMIRGE+UDShinGoSCGbe-Reg"/>
                <a:cs typeface="KMIRGE+UDShinGoSCGbe-Reg"/>
              </a:rPr>
              <a:t>参与社区</a:t>
            </a:r>
          </a:p>
        </p:txBody>
      </p:sp>
      <p:sp>
        <p:nvSpPr>
          <p:cNvPr id="31" name="object 31"/>
          <p:cNvSpPr txBox="1"/>
          <p:nvPr/>
        </p:nvSpPr>
        <p:spPr>
          <a:xfrm>
            <a:off x="1097098" y="10020069"/>
            <a:ext cx="416295" cy="209756"/>
          </a:xfrm>
          <a:prstGeom prst="rect">
            <a:avLst/>
          </a:prstGeom>
        </p:spPr>
        <p:txBody>
          <a:bodyPr vert="horz" wrap="square" lIns="0" tIns="0" rIns="0" bIns="0" rtlCol="0">
            <a:spAutoFit/>
          </a:bodyPr>
          <a:lstStyle/>
          <a:p>
            <a:pPr marL="0" marR="0">
              <a:lnSpc>
                <a:spcPts val="751"/>
              </a:lnSpc>
              <a:spcBef>
                <a:spcPct val="0"/>
              </a:spcBef>
              <a:spcAft>
                <a:spcPct val="0"/>
              </a:spcAft>
            </a:pPr>
            <a:r>
              <a:rPr sz="600">
                <a:solidFill>
                  <a:srgbClr val="00ABCD"/>
                </a:solidFill>
                <a:latin typeface="KMIRGE+UDShinGoSCGbe-Reg"/>
                <a:cs typeface="KMIRGE+UDShinGoSCGbe-Reg"/>
              </a:rPr>
              <a:t>组织治理</a:t>
            </a:r>
          </a:p>
        </p:txBody>
      </p:sp>
      <p:sp>
        <p:nvSpPr>
          <p:cNvPr id="32" name="object 32"/>
          <p:cNvSpPr txBox="1"/>
          <p:nvPr/>
        </p:nvSpPr>
        <p:spPr>
          <a:xfrm>
            <a:off x="2709896" y="10081740"/>
            <a:ext cx="449262" cy="362095"/>
          </a:xfrm>
          <a:prstGeom prst="rect">
            <a:avLst/>
          </a:prstGeom>
        </p:spPr>
        <p:txBody>
          <a:bodyPr vert="horz" wrap="square" lIns="0" tIns="0" rIns="0" bIns="0" rtlCol="0">
            <a:spAutoFit/>
          </a:bodyPr>
          <a:lstStyle/>
          <a:p>
            <a:pPr marL="8578" marR="0">
              <a:lnSpc>
                <a:spcPts val="755"/>
              </a:lnSpc>
              <a:spcBef>
                <a:spcPct val="0"/>
              </a:spcBef>
              <a:spcAft>
                <a:spcPct val="0"/>
              </a:spcAft>
            </a:pPr>
            <a:r>
              <a:rPr sz="600">
                <a:solidFill>
                  <a:srgbClr val="0068AC"/>
                </a:solidFill>
                <a:latin typeface="KMIRGE+UDShinGoSCGbe-Reg"/>
                <a:cs typeface="KMIRGE+UDShinGoSCGbe-Reg"/>
              </a:rPr>
              <a:t>劳动惯例</a:t>
            </a:r>
          </a:p>
          <a:p>
            <a:pPr marL="0" marR="0">
              <a:lnSpc>
                <a:spcPts val="817"/>
              </a:lnSpc>
              <a:spcBef>
                <a:spcPts val="340"/>
              </a:spcBef>
              <a:spcAft>
                <a:spcPct val="0"/>
              </a:spcAft>
            </a:pPr>
            <a:r>
              <a:rPr sz="650">
                <a:solidFill>
                  <a:srgbClr val="221E1F"/>
                </a:solidFill>
                <a:latin typeface="KMIRGE+UDShinGoSCGbe-Reg"/>
                <a:cs typeface="KMIRGE+UDShinGoSCGbe-Reg"/>
              </a:rPr>
              <a:t>劳动惯例</a:t>
            </a:r>
          </a:p>
        </p:txBody>
      </p:sp>
      <p:sp>
        <p:nvSpPr>
          <p:cNvPr id="33" name="object 33"/>
          <p:cNvSpPr txBox="1"/>
          <p:nvPr/>
        </p:nvSpPr>
        <p:spPr>
          <a:xfrm>
            <a:off x="1076232" y="10220926"/>
            <a:ext cx="454025"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组织治理</a:t>
            </a:r>
          </a:p>
        </p:txBody>
      </p:sp>
      <p:sp>
        <p:nvSpPr>
          <p:cNvPr id="34" name="object 34"/>
          <p:cNvSpPr txBox="1"/>
          <p:nvPr/>
        </p:nvSpPr>
        <p:spPr>
          <a:xfrm>
            <a:off x="1972064" y="10220926"/>
            <a:ext cx="288925"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人权</a:t>
            </a:r>
          </a:p>
        </p:txBody>
      </p:sp>
      <p:sp>
        <p:nvSpPr>
          <p:cNvPr id="35" name="object 35"/>
          <p:cNvSpPr txBox="1"/>
          <p:nvPr/>
        </p:nvSpPr>
        <p:spPr>
          <a:xfrm>
            <a:off x="3623477" y="10220926"/>
            <a:ext cx="288925"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环境</a:t>
            </a:r>
          </a:p>
        </p:txBody>
      </p:sp>
      <p:sp>
        <p:nvSpPr>
          <p:cNvPr id="36" name="object 36"/>
          <p:cNvSpPr txBox="1"/>
          <p:nvPr/>
        </p:nvSpPr>
        <p:spPr>
          <a:xfrm>
            <a:off x="4352889" y="10220926"/>
            <a:ext cx="412750" cy="329291"/>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公正的</a:t>
            </a:r>
          </a:p>
          <a:p>
            <a:pPr marL="41275" marR="0">
              <a:lnSpc>
                <a:spcPts val="800"/>
              </a:lnSpc>
              <a:spcBef>
                <a:spcPct val="0"/>
              </a:spcBef>
              <a:spcAft>
                <a:spcPct val="0"/>
              </a:spcAft>
            </a:pPr>
            <a:r>
              <a:rPr sz="650">
                <a:solidFill>
                  <a:srgbClr val="221E1F"/>
                </a:solidFill>
                <a:latin typeface="KMIRGE+UDShinGoSCGbe-Reg"/>
                <a:cs typeface="KMIRGE+UDShinGoSCGbe-Reg"/>
              </a:rPr>
              <a:t>业惯例</a:t>
            </a:r>
          </a:p>
        </p:txBody>
      </p:sp>
      <p:sp>
        <p:nvSpPr>
          <p:cNvPr id="37" name="object 37"/>
          <p:cNvSpPr txBox="1"/>
          <p:nvPr/>
        </p:nvSpPr>
        <p:spPr>
          <a:xfrm>
            <a:off x="5079329" y="10220926"/>
            <a:ext cx="536575"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消费者课题</a:t>
            </a:r>
          </a:p>
        </p:txBody>
      </p:sp>
      <p:sp>
        <p:nvSpPr>
          <p:cNvPr id="38" name="object 38"/>
          <p:cNvSpPr txBox="1"/>
          <p:nvPr/>
        </p:nvSpPr>
        <p:spPr>
          <a:xfrm>
            <a:off x="5887989" y="10220926"/>
            <a:ext cx="536575" cy="329291"/>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社区参与及</a:t>
            </a:r>
          </a:p>
          <a:p>
            <a:pPr marL="41275" marR="0">
              <a:lnSpc>
                <a:spcPts val="800"/>
              </a:lnSpc>
              <a:spcBef>
                <a:spcPct val="0"/>
              </a:spcBef>
              <a:spcAft>
                <a:spcPct val="0"/>
              </a:spcAft>
            </a:pPr>
            <a:r>
              <a:rPr sz="650">
                <a:solidFill>
                  <a:srgbClr val="221E1F"/>
                </a:solidFill>
                <a:latin typeface="KMIRGE+UDShinGoSCGbe-Reg"/>
                <a:cs typeface="KMIRGE+UDShinGoSCGbe-Reg"/>
              </a:rPr>
              <a:t>社区发展</a:t>
            </a:r>
          </a:p>
        </p:txBody>
      </p:sp>
      <p:sp>
        <p:nvSpPr>
          <p:cNvPr id="39" name="object 39"/>
          <p:cNvSpPr txBox="1"/>
          <p:nvPr/>
        </p:nvSpPr>
        <p:spPr>
          <a:xfrm>
            <a:off x="4311614" y="10322544"/>
            <a:ext cx="6220452"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KMIRGE+UDShinGoSCGbe-Reg"/>
                <a:cs typeface="KMIRGE+UDShinGoSCGbe-Reg"/>
              </a:rPr>
              <a:t>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183"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7888952" y="745241"/>
            <a:ext cx="1767204" cy="386689"/>
          </a:xfrm>
          <a:prstGeom prst="rect">
            <a:avLst/>
          </a:prstGeom>
        </p:spPr>
        <p:txBody>
          <a:bodyPr vert="horz" wrap="square" lIns="0" tIns="0" rIns="0" bIns="0" rtlCol="0">
            <a:spAutoFit/>
          </a:bodyPr>
          <a:lstStyle/>
          <a:p>
            <a:pPr marL="0" marR="0">
              <a:lnSpc>
                <a:spcPts val="1394"/>
              </a:lnSpc>
              <a:spcBef>
                <a:spcPct val="0"/>
              </a:spcBef>
              <a:spcAft>
                <a:spcPct val="0"/>
              </a:spcAft>
            </a:pPr>
            <a:r>
              <a:rPr sz="1100">
                <a:solidFill>
                  <a:srgbClr val="FFFFFF"/>
                </a:solidFill>
                <a:latin typeface="UABMWP+UDShinGoSCGbe-Med"/>
                <a:cs typeface="UABMWP+UDShinGoSCGbe-Med"/>
              </a:rPr>
              <a:t>田中贵金属集团财务状况</a:t>
            </a:r>
          </a:p>
        </p:txBody>
      </p:sp>
      <p:sp>
        <p:nvSpPr>
          <p:cNvPr id="4" name="object 4"/>
          <p:cNvSpPr txBox="1"/>
          <p:nvPr/>
        </p:nvSpPr>
        <p:spPr>
          <a:xfrm>
            <a:off x="1088007" y="900965"/>
            <a:ext cx="698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FFFFFF"/>
                </a:solidFill>
                <a:latin typeface="UABMWP+UDShinGoSCGbe-Med"/>
                <a:cs typeface="UABMWP+UDShinGoSCGbe-Med"/>
              </a:rPr>
              <a:t>企业理念</a:t>
            </a:r>
          </a:p>
        </p:txBody>
      </p:sp>
      <p:sp>
        <p:nvSpPr>
          <p:cNvPr id="5" name="object 5"/>
          <p:cNvSpPr txBox="1"/>
          <p:nvPr/>
        </p:nvSpPr>
        <p:spPr>
          <a:xfrm>
            <a:off x="7903685" y="1036318"/>
            <a:ext cx="587375" cy="253484"/>
          </a:xfrm>
          <a:prstGeom prst="rect">
            <a:avLst/>
          </a:prstGeom>
        </p:spPr>
        <p:txBody>
          <a:bodyPr vert="horz" wrap="square" lIns="0" tIns="0" rIns="0" bIns="0" rtlCol="0">
            <a:spAutoFit/>
          </a:bodyPr>
          <a:lstStyle/>
          <a:p>
            <a:pPr marL="0" marR="0">
              <a:lnSpc>
                <a:spcPts val="845"/>
              </a:lnSpc>
              <a:spcBef>
                <a:spcPct val="0"/>
              </a:spcBef>
              <a:spcAft>
                <a:spcPct val="0"/>
              </a:spcAft>
            </a:pPr>
            <a:r>
              <a:rPr sz="700" spc="15">
                <a:solidFill>
                  <a:srgbClr val="FFFFFF"/>
                </a:solidFill>
                <a:latin typeface="OBIHLV+MPHYZhongDengXianTiGbe-Medium"/>
                <a:cs typeface="OBIHLV+MPHYZhongDengXianTiGbe-Medium"/>
              </a:rPr>
              <a:t>■业绩概要</a:t>
            </a:r>
          </a:p>
        </p:txBody>
      </p:sp>
      <p:sp>
        <p:nvSpPr>
          <p:cNvPr id="6" name="object 6"/>
          <p:cNvSpPr txBox="1"/>
          <p:nvPr/>
        </p:nvSpPr>
        <p:spPr>
          <a:xfrm>
            <a:off x="9489262" y="1037887"/>
            <a:ext cx="384175" cy="187407"/>
          </a:xfrm>
          <a:prstGeom prst="rect">
            <a:avLst/>
          </a:prstGeom>
        </p:spPr>
        <p:txBody>
          <a:bodyPr vert="horz" wrap="square" lIns="0" tIns="0" rIns="0" bIns="0" rtlCol="0">
            <a:spAutoFit/>
          </a:bodyPr>
          <a:lstStyle/>
          <a:p>
            <a:pPr marL="0" marR="0">
              <a:lnSpc>
                <a:spcPts val="650"/>
              </a:lnSpc>
              <a:spcBef>
                <a:spcPct val="0"/>
              </a:spcBef>
              <a:spcAft>
                <a:spcPct val="0"/>
              </a:spcAft>
            </a:pPr>
            <a:r>
              <a:rPr sz="550">
                <a:solidFill>
                  <a:srgbClr val="FFFFFF"/>
                </a:solidFill>
                <a:latin typeface="OBIHLV+MPHYZhongDengXianTiGbe-Medium"/>
                <a:cs typeface="OBIHLV+MPHYZhongDengXianTiGbe-Medium"/>
              </a:rPr>
              <a:t>百万日元</a:t>
            </a:r>
          </a:p>
        </p:txBody>
      </p:sp>
      <p:sp>
        <p:nvSpPr>
          <p:cNvPr id="7" name="object 7"/>
          <p:cNvSpPr txBox="1"/>
          <p:nvPr/>
        </p:nvSpPr>
        <p:spPr>
          <a:xfrm>
            <a:off x="8982800" y="1032717"/>
            <a:ext cx="1363574" cy="329963"/>
          </a:xfrm>
          <a:prstGeom prst="rect">
            <a:avLst/>
          </a:prstGeom>
        </p:spPr>
        <p:txBody>
          <a:bodyPr vert="horz" wrap="square" lIns="0" tIns="0" rIns="0" bIns="0" rtlCol="0">
            <a:spAutoFit/>
          </a:bodyPr>
          <a:lstStyle/>
          <a:p>
            <a:pPr marL="944315" marR="0">
              <a:lnSpc>
                <a:spcPts val="813"/>
              </a:lnSpc>
              <a:spcBef>
                <a:spcPct val="0"/>
              </a:spcBef>
              <a:spcAft>
                <a:spcPct val="0"/>
              </a:spcAft>
            </a:pPr>
            <a:r>
              <a:rPr sz="650" spc="-16">
                <a:solidFill>
                  <a:srgbClr val="FFFFFF"/>
                </a:solidFill>
                <a:latin typeface="GVAUSH+UDShinGoSCGbe-Reg"/>
                <a:cs typeface="GVAUSH+UDShinGoSCGbe-Reg"/>
              </a:rPr>
              <a:t>相比上</a:t>
            </a:r>
          </a:p>
          <a:p>
            <a:pPr marL="0" marR="0">
              <a:lnSpc>
                <a:spcPts val="809"/>
              </a:lnSpc>
              <a:spcBef>
                <a:spcPct val="0"/>
              </a:spcBef>
              <a:spcAft>
                <a:spcPct val="0"/>
              </a:spcAft>
            </a:pPr>
            <a:r>
              <a:rPr sz="650" spc="-12">
                <a:solidFill>
                  <a:srgbClr val="FFFFFF"/>
                </a:solidFill>
                <a:latin typeface="GVAUSH+UDShinGoSCGbe-Reg"/>
                <a:cs typeface="GVAUSH+UDShinGoSCGbe-Reg"/>
              </a:rPr>
              <a:t>2017年度</a:t>
            </a:r>
            <a:r>
              <a:rPr sz="650" spc="457">
                <a:solidFill>
                  <a:srgbClr val="FFFFFF"/>
                </a:solidFill>
                <a:latin typeface="GVAUSH+UDShinGoSCGbe-Reg"/>
                <a:cs typeface="GVAUSH+UDShinGoSCGbe-Reg"/>
              </a:rPr>
              <a:t> </a:t>
            </a:r>
            <a:r>
              <a:rPr sz="650" spc="-12">
                <a:solidFill>
                  <a:srgbClr val="FFFFFF"/>
                </a:solidFill>
                <a:latin typeface="GVAUSH+UDShinGoSCGbe-Reg"/>
                <a:cs typeface="GVAUSH+UDShinGoSCGbe-Reg"/>
              </a:rPr>
              <a:t>2018年度</a:t>
            </a:r>
            <a:r>
              <a:rPr sz="650" spc="657">
                <a:solidFill>
                  <a:srgbClr val="FFFFFF"/>
                </a:solidFill>
                <a:latin typeface="GVAUSH+UDShinGoSCGbe-Reg"/>
                <a:cs typeface="GVAUSH+UDShinGoSCGbe-Reg"/>
              </a:rPr>
              <a:t> </a:t>
            </a:r>
            <a:r>
              <a:rPr sz="650" spc="-16">
                <a:solidFill>
                  <a:srgbClr val="FFFFFF"/>
                </a:solidFill>
                <a:latin typeface="GVAUSH+UDShinGoSCGbe-Reg"/>
                <a:cs typeface="GVAUSH+UDShinGoSCGbe-Reg"/>
              </a:rPr>
              <a:t>一年度</a:t>
            </a:r>
          </a:p>
        </p:txBody>
      </p:sp>
      <p:sp>
        <p:nvSpPr>
          <p:cNvPr id="8" name="object 8"/>
          <p:cNvSpPr txBox="1"/>
          <p:nvPr/>
        </p:nvSpPr>
        <p:spPr>
          <a:xfrm>
            <a:off x="10433241" y="1068564"/>
            <a:ext cx="460375" cy="437054"/>
          </a:xfrm>
          <a:prstGeom prst="rect">
            <a:avLst/>
          </a:prstGeom>
        </p:spPr>
        <p:txBody>
          <a:bodyPr vert="horz" wrap="square" lIns="0" tIns="0" rIns="0" bIns="0" rtlCol="0">
            <a:spAutoFit/>
          </a:bodyPr>
          <a:lstStyle/>
          <a:p>
            <a:pPr marL="0" marR="0">
              <a:lnSpc>
                <a:spcPts val="845"/>
              </a:lnSpc>
              <a:spcBef>
                <a:spcPct val="0"/>
              </a:spcBef>
              <a:spcAft>
                <a:spcPct val="0"/>
              </a:spcAft>
            </a:pPr>
            <a:r>
              <a:rPr sz="700" spc="15">
                <a:solidFill>
                  <a:srgbClr val="FFFFFF"/>
                </a:solidFill>
                <a:latin typeface="OBIHLV+MPHYZhongDengXianTiGbe-Medium"/>
                <a:cs typeface="OBIHLV+MPHYZhongDengXianTiGbe-Medium"/>
              </a:rPr>
              <a:t>营业额</a:t>
            </a:r>
          </a:p>
          <a:p>
            <a:pPr marL="0" marR="0">
              <a:lnSpc>
                <a:spcPts val="650"/>
              </a:lnSpc>
              <a:spcBef>
                <a:spcPts val="147"/>
              </a:spcBef>
              <a:spcAft>
                <a:spcPct val="0"/>
              </a:spcAft>
            </a:pPr>
            <a:r>
              <a:rPr sz="550">
                <a:solidFill>
                  <a:srgbClr val="FFFFFF"/>
                </a:solidFill>
                <a:latin typeface="OBIHLV+MPHYZhongDengXianTiGbe-Medium"/>
                <a:cs typeface="OBIHLV+MPHYZhongDengXianTiGbe-Medium"/>
              </a:rPr>
              <a:t>（亿日元）</a:t>
            </a:r>
          </a:p>
          <a:p>
            <a:pPr marL="16582" marR="0">
              <a:lnSpc>
                <a:spcPts val="773"/>
              </a:lnSpc>
              <a:spcBef>
                <a:spcPts val="199"/>
              </a:spcBef>
              <a:spcAft>
                <a:spcPct val="0"/>
              </a:spcAft>
            </a:pPr>
            <a:r>
              <a:rPr sz="500">
                <a:solidFill>
                  <a:srgbClr val="FFFFFF"/>
                </a:solidFill>
                <a:latin typeface="EDUOUL+UDShinGoPro-Light"/>
                <a:cs typeface="EDUOUL+UDShinGoPro-Light"/>
              </a:rPr>
              <a:t>12,000</a:t>
            </a:r>
          </a:p>
        </p:txBody>
      </p:sp>
      <p:sp>
        <p:nvSpPr>
          <p:cNvPr id="9" name="object 9"/>
          <p:cNvSpPr txBox="1"/>
          <p:nvPr/>
        </p:nvSpPr>
        <p:spPr>
          <a:xfrm>
            <a:off x="1088007" y="1129693"/>
            <a:ext cx="2565513" cy="5431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TANAKA集团作为贵金属龙头企业，</a:t>
            </a:r>
          </a:p>
          <a:p>
            <a:pPr marL="0" marR="0">
              <a:lnSpc>
                <a:spcPts val="1277"/>
              </a:lnSpc>
              <a:spcBef>
                <a:spcPts val="222"/>
              </a:spcBef>
              <a:spcAft>
                <a:spcPct val="0"/>
              </a:spcAft>
            </a:pPr>
            <a:r>
              <a:rPr sz="1000" spc="60">
                <a:solidFill>
                  <a:srgbClr val="FFFFFF"/>
                </a:solidFill>
                <a:latin typeface="KAMRTF+UDShinGoSCGbe-DeB"/>
                <a:cs typeface="KAMRTF+UDShinGoSCGbe-DeB"/>
              </a:rPr>
              <a:t>拥有强有力的创造性的技术能力。</a:t>
            </a:r>
          </a:p>
        </p:txBody>
      </p:sp>
      <p:sp>
        <p:nvSpPr>
          <p:cNvPr id="10" name="object 10"/>
          <p:cNvSpPr txBox="1"/>
          <p:nvPr/>
        </p:nvSpPr>
        <p:spPr>
          <a:xfrm>
            <a:off x="8139415" y="1271436"/>
            <a:ext cx="365226" cy="227161"/>
          </a:xfrm>
          <a:prstGeom prst="rect">
            <a:avLst/>
          </a:prstGeom>
        </p:spPr>
        <p:txBody>
          <a:bodyPr vert="horz" wrap="square" lIns="0" tIns="0" rIns="0" bIns="0" rtlCol="0">
            <a:spAutoFit/>
          </a:bodyPr>
          <a:lstStyle/>
          <a:p>
            <a:pPr marL="0" marR="0">
              <a:lnSpc>
                <a:spcPts val="813"/>
              </a:lnSpc>
              <a:spcBef>
                <a:spcPct val="0"/>
              </a:spcBef>
              <a:spcAft>
                <a:spcPct val="0"/>
              </a:spcAft>
            </a:pPr>
            <a:r>
              <a:rPr sz="650" spc="-16">
                <a:solidFill>
                  <a:srgbClr val="1B388D"/>
                </a:solidFill>
                <a:latin typeface="GVAUSH+UDShinGoSCGbe-Reg"/>
                <a:cs typeface="GVAUSH+UDShinGoSCGbe-Reg"/>
              </a:rPr>
              <a:t>营业额</a:t>
            </a:r>
          </a:p>
        </p:txBody>
      </p:sp>
      <p:sp>
        <p:nvSpPr>
          <p:cNvPr id="11" name="object 11"/>
          <p:cNvSpPr txBox="1"/>
          <p:nvPr/>
        </p:nvSpPr>
        <p:spPr>
          <a:xfrm>
            <a:off x="9062586" y="1272123"/>
            <a:ext cx="451167" cy="414573"/>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976,613</a:t>
            </a:r>
          </a:p>
          <a:p>
            <a:pPr marL="45402" marR="0">
              <a:lnSpc>
                <a:spcPts val="845"/>
              </a:lnSpc>
              <a:spcBef>
                <a:spcPts val="572"/>
              </a:spcBef>
              <a:spcAft>
                <a:spcPct val="0"/>
              </a:spcAft>
            </a:pPr>
            <a:r>
              <a:rPr sz="700">
                <a:solidFill>
                  <a:srgbClr val="221E1F"/>
                </a:solidFill>
                <a:latin typeface="OBIHLV+MPHYZhongDengXianTiGbe-Medium"/>
                <a:cs typeface="OBIHLV+MPHYZhongDengXianTiGbe-Medium"/>
              </a:rPr>
              <a:t>13,391</a:t>
            </a:r>
          </a:p>
        </p:txBody>
      </p:sp>
      <p:sp>
        <p:nvSpPr>
          <p:cNvPr id="12" name="object 12"/>
          <p:cNvSpPr txBox="1"/>
          <p:nvPr/>
        </p:nvSpPr>
        <p:spPr>
          <a:xfrm>
            <a:off x="9517727" y="1272123"/>
            <a:ext cx="816558" cy="414573"/>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925,259</a:t>
            </a:r>
            <a:r>
              <a:rPr sz="700" spc="381">
                <a:solidFill>
                  <a:srgbClr val="221E1F"/>
                </a:solidFill>
                <a:latin typeface="OBIHLV+MPHYZhongDengXianTiGbe-Medium"/>
                <a:cs typeface="OBIHLV+MPHYZhongDengXianTiGbe-Medium"/>
              </a:rPr>
              <a:t> </a:t>
            </a:r>
            <a:r>
              <a:rPr sz="700">
                <a:solidFill>
                  <a:srgbClr val="221E1F"/>
                </a:solidFill>
                <a:latin typeface="OBIHLV+MPHYZhongDengXianTiGbe-Medium"/>
                <a:cs typeface="OBIHLV+MPHYZhongDengXianTiGbe-Medium"/>
              </a:rPr>
              <a:t>94.7％</a:t>
            </a:r>
          </a:p>
          <a:p>
            <a:pPr marL="45402" marR="0">
              <a:lnSpc>
                <a:spcPts val="845"/>
              </a:lnSpc>
              <a:spcBef>
                <a:spcPts val="572"/>
              </a:spcBef>
              <a:spcAft>
                <a:spcPct val="0"/>
              </a:spcAft>
            </a:pPr>
            <a:r>
              <a:rPr sz="700">
                <a:solidFill>
                  <a:srgbClr val="221E1F"/>
                </a:solidFill>
                <a:latin typeface="OBIHLV+MPHYZhongDengXianTiGbe-Medium"/>
                <a:cs typeface="OBIHLV+MPHYZhongDengXianTiGbe-Medium"/>
              </a:rPr>
              <a:t>11,851</a:t>
            </a:r>
            <a:r>
              <a:rPr sz="700" spc="381">
                <a:solidFill>
                  <a:srgbClr val="221E1F"/>
                </a:solidFill>
                <a:latin typeface="OBIHLV+MPHYZhongDengXianTiGbe-Medium"/>
                <a:cs typeface="OBIHLV+MPHYZhongDengXianTiGbe-Medium"/>
              </a:rPr>
              <a:t> </a:t>
            </a:r>
            <a:r>
              <a:rPr sz="700">
                <a:solidFill>
                  <a:srgbClr val="221E1F"/>
                </a:solidFill>
                <a:latin typeface="OBIHLV+MPHYZhongDengXianTiGbe-Medium"/>
                <a:cs typeface="OBIHLV+MPHYZhongDengXianTiGbe-Medium"/>
              </a:rPr>
              <a:t>88.5％</a:t>
            </a:r>
          </a:p>
        </p:txBody>
      </p:sp>
      <p:sp>
        <p:nvSpPr>
          <p:cNvPr id="13" name="object 13"/>
          <p:cNvSpPr txBox="1"/>
          <p:nvPr/>
        </p:nvSpPr>
        <p:spPr>
          <a:xfrm>
            <a:off x="11438638" y="1303551"/>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10,643</a:t>
            </a:r>
          </a:p>
        </p:txBody>
      </p:sp>
      <p:sp>
        <p:nvSpPr>
          <p:cNvPr id="14" name="object 14"/>
          <p:cNvSpPr txBox="1"/>
          <p:nvPr/>
        </p:nvSpPr>
        <p:spPr>
          <a:xfrm>
            <a:off x="11107289" y="1328260"/>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10,267</a:t>
            </a:r>
          </a:p>
        </p:txBody>
      </p:sp>
      <p:sp>
        <p:nvSpPr>
          <p:cNvPr id="15" name="object 15"/>
          <p:cNvSpPr txBox="1"/>
          <p:nvPr/>
        </p:nvSpPr>
        <p:spPr>
          <a:xfrm>
            <a:off x="11799373" y="1361259"/>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9,766</a:t>
            </a:r>
          </a:p>
        </p:txBody>
      </p:sp>
      <p:sp>
        <p:nvSpPr>
          <p:cNvPr id="16" name="object 16"/>
          <p:cNvSpPr txBox="1"/>
          <p:nvPr/>
        </p:nvSpPr>
        <p:spPr>
          <a:xfrm>
            <a:off x="12130768" y="1395292"/>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9,253</a:t>
            </a:r>
          </a:p>
        </p:txBody>
      </p:sp>
      <p:sp>
        <p:nvSpPr>
          <p:cNvPr id="17" name="object 17"/>
          <p:cNvSpPr txBox="1"/>
          <p:nvPr/>
        </p:nvSpPr>
        <p:spPr>
          <a:xfrm>
            <a:off x="8139415" y="1445243"/>
            <a:ext cx="526161" cy="227161"/>
          </a:xfrm>
          <a:prstGeom prst="rect">
            <a:avLst/>
          </a:prstGeom>
        </p:spPr>
        <p:txBody>
          <a:bodyPr vert="horz" wrap="square" lIns="0" tIns="0" rIns="0" bIns="0" rtlCol="0">
            <a:spAutoFit/>
          </a:bodyPr>
          <a:lstStyle/>
          <a:p>
            <a:pPr marL="0" marR="0">
              <a:lnSpc>
                <a:spcPts val="813"/>
              </a:lnSpc>
              <a:spcBef>
                <a:spcPct val="0"/>
              </a:spcBef>
              <a:spcAft>
                <a:spcPct val="0"/>
              </a:spcAft>
            </a:pPr>
            <a:r>
              <a:rPr sz="650" spc="-16">
                <a:solidFill>
                  <a:srgbClr val="1B388D"/>
                </a:solidFill>
                <a:latin typeface="GVAUSH+UDShinGoSCGbe-Reg"/>
                <a:cs typeface="GVAUSH+UDShinGoSCGbe-Reg"/>
              </a:rPr>
              <a:t>本期净利润</a:t>
            </a:r>
          </a:p>
        </p:txBody>
      </p:sp>
      <p:sp>
        <p:nvSpPr>
          <p:cNvPr id="18" name="object 18"/>
          <p:cNvSpPr txBox="1"/>
          <p:nvPr/>
        </p:nvSpPr>
        <p:spPr>
          <a:xfrm>
            <a:off x="10449807" y="1428083"/>
            <a:ext cx="321056" cy="325246"/>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10,000</a:t>
            </a:r>
          </a:p>
          <a:p>
            <a:pPr marL="41909" marR="0">
              <a:lnSpc>
                <a:spcPts val="773"/>
              </a:lnSpc>
              <a:spcBef>
                <a:spcPts val="213"/>
              </a:spcBef>
              <a:spcAft>
                <a:spcPct val="0"/>
              </a:spcAft>
            </a:pPr>
            <a:r>
              <a:rPr sz="500">
                <a:solidFill>
                  <a:srgbClr val="FFFFFF"/>
                </a:solidFill>
                <a:latin typeface="EDUOUL+UDShinGoPro-Light"/>
                <a:cs typeface="EDUOUL+UDShinGoPro-Light"/>
              </a:rPr>
              <a:t>8,000</a:t>
            </a:r>
          </a:p>
        </p:txBody>
      </p:sp>
      <p:sp>
        <p:nvSpPr>
          <p:cNvPr id="19" name="object 19"/>
          <p:cNvSpPr txBox="1"/>
          <p:nvPr/>
        </p:nvSpPr>
        <p:spPr>
          <a:xfrm>
            <a:off x="10801117" y="1439664"/>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8,564</a:t>
            </a:r>
          </a:p>
        </p:txBody>
      </p:sp>
      <p:sp>
        <p:nvSpPr>
          <p:cNvPr id="20" name="object 20"/>
          <p:cNvSpPr txBox="1"/>
          <p:nvPr/>
        </p:nvSpPr>
        <p:spPr>
          <a:xfrm>
            <a:off x="1088007" y="1510693"/>
            <a:ext cx="11614626"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为了不断赢得</a:t>
            </a:r>
            <a:r>
              <a:rPr sz="1000" spc="-64465">
                <a:solidFill>
                  <a:srgbClr val="FFFFFF"/>
                </a:solidFill>
                <a:latin typeface="KAMRTF+UDShinGoSCGbe-DeB"/>
                <a:cs typeface="KAMRTF+UDShinGoSCGbe-DeB"/>
              </a:rPr>
              <a:t>顾</a:t>
            </a:r>
            <a:r>
              <a:rPr sz="1000" spc="60">
                <a:solidFill>
                  <a:srgbClr val="FFFFFF"/>
                </a:solidFill>
                <a:latin typeface="KAMRTF+UDShinGoSCGbe-DeB"/>
                <a:cs typeface="KAMRTF+UDShinGoSCGbe-DeB"/>
              </a:rPr>
              <a:t>客的信任和期待，</a:t>
            </a:r>
          </a:p>
        </p:txBody>
      </p:sp>
      <p:sp>
        <p:nvSpPr>
          <p:cNvPr id="21" name="object 21"/>
          <p:cNvSpPr txBox="1"/>
          <p:nvPr/>
        </p:nvSpPr>
        <p:spPr>
          <a:xfrm>
            <a:off x="8139415" y="1619012"/>
            <a:ext cx="365226" cy="227161"/>
          </a:xfrm>
          <a:prstGeom prst="rect">
            <a:avLst/>
          </a:prstGeom>
        </p:spPr>
        <p:txBody>
          <a:bodyPr vert="horz" wrap="square" lIns="0" tIns="0" rIns="0" bIns="0" rtlCol="0">
            <a:spAutoFit/>
          </a:bodyPr>
          <a:lstStyle/>
          <a:p>
            <a:pPr marL="0" marR="0">
              <a:lnSpc>
                <a:spcPts val="813"/>
              </a:lnSpc>
              <a:spcBef>
                <a:spcPct val="0"/>
              </a:spcBef>
              <a:spcAft>
                <a:spcPct val="0"/>
              </a:spcAft>
            </a:pPr>
            <a:r>
              <a:rPr sz="650" spc="-16">
                <a:solidFill>
                  <a:srgbClr val="1B388D"/>
                </a:solidFill>
                <a:latin typeface="GVAUSH+UDShinGoSCGbe-Reg"/>
                <a:cs typeface="GVAUSH+UDShinGoSCGbe-Reg"/>
              </a:rPr>
              <a:t>总资产</a:t>
            </a:r>
          </a:p>
        </p:txBody>
      </p:sp>
      <p:sp>
        <p:nvSpPr>
          <p:cNvPr id="22" name="object 22"/>
          <p:cNvSpPr txBox="1"/>
          <p:nvPr/>
        </p:nvSpPr>
        <p:spPr>
          <a:xfrm>
            <a:off x="9062586" y="1619725"/>
            <a:ext cx="451167" cy="240772"/>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566,196</a:t>
            </a:r>
          </a:p>
        </p:txBody>
      </p:sp>
      <p:sp>
        <p:nvSpPr>
          <p:cNvPr id="23" name="object 23"/>
          <p:cNvSpPr txBox="1"/>
          <p:nvPr/>
        </p:nvSpPr>
        <p:spPr>
          <a:xfrm>
            <a:off x="9517727" y="1619725"/>
            <a:ext cx="816558" cy="240772"/>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554,959</a:t>
            </a:r>
            <a:r>
              <a:rPr sz="700" spc="381">
                <a:solidFill>
                  <a:srgbClr val="221E1F"/>
                </a:solidFill>
                <a:latin typeface="OBIHLV+MPHYZhongDengXianTiGbe-Medium"/>
                <a:cs typeface="OBIHLV+MPHYZhongDengXianTiGbe-Medium"/>
              </a:rPr>
              <a:t> </a:t>
            </a:r>
            <a:r>
              <a:rPr sz="700">
                <a:solidFill>
                  <a:srgbClr val="221E1F"/>
                </a:solidFill>
                <a:latin typeface="OBIHLV+MPHYZhongDengXianTiGbe-Medium"/>
                <a:cs typeface="OBIHLV+MPHYZhongDengXianTiGbe-Medium"/>
              </a:rPr>
              <a:t>98.0％</a:t>
            </a:r>
          </a:p>
        </p:txBody>
      </p:sp>
      <p:sp>
        <p:nvSpPr>
          <p:cNvPr id="24" name="object 24"/>
          <p:cNvSpPr txBox="1"/>
          <p:nvPr/>
        </p:nvSpPr>
        <p:spPr>
          <a:xfrm>
            <a:off x="1088007" y="1701193"/>
            <a:ext cx="11906726"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我们努力奋进，迅速应对</a:t>
            </a:r>
            <a:r>
              <a:rPr sz="1000" spc="-64465">
                <a:solidFill>
                  <a:srgbClr val="FFFFFF"/>
                </a:solidFill>
                <a:latin typeface="KAMRTF+UDShinGoSCGbe-DeB"/>
                <a:cs typeface="KAMRTF+UDShinGoSCGbe-DeB"/>
              </a:rPr>
              <a:t>顾</a:t>
            </a:r>
            <a:r>
              <a:rPr sz="1000" spc="60">
                <a:solidFill>
                  <a:srgbClr val="FFFFFF"/>
                </a:solidFill>
                <a:latin typeface="KAMRTF+UDShinGoSCGbe-DeB"/>
                <a:cs typeface="KAMRTF+UDShinGoSCGbe-DeB"/>
              </a:rPr>
              <a:t>客的需求。</a:t>
            </a:r>
          </a:p>
        </p:txBody>
      </p:sp>
      <p:sp>
        <p:nvSpPr>
          <p:cNvPr id="25" name="object 25"/>
          <p:cNvSpPr txBox="1"/>
          <p:nvPr/>
        </p:nvSpPr>
        <p:spPr>
          <a:xfrm>
            <a:off x="10491717" y="1691671"/>
            <a:ext cx="279146" cy="588962"/>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6,000</a:t>
            </a:r>
          </a:p>
          <a:p>
            <a:pPr marL="0" marR="0">
              <a:lnSpc>
                <a:spcPts val="773"/>
              </a:lnSpc>
              <a:spcBef>
                <a:spcPts val="214"/>
              </a:spcBef>
              <a:spcAft>
                <a:spcPct val="0"/>
              </a:spcAft>
            </a:pPr>
            <a:r>
              <a:rPr sz="500">
                <a:solidFill>
                  <a:srgbClr val="FFFFFF"/>
                </a:solidFill>
                <a:latin typeface="EDUOUL+UDShinGoPro-Light"/>
                <a:cs typeface="EDUOUL+UDShinGoPro-Light"/>
              </a:rPr>
              <a:t>4,000</a:t>
            </a:r>
          </a:p>
          <a:p>
            <a:pPr marL="0" marR="0">
              <a:lnSpc>
                <a:spcPts val="773"/>
              </a:lnSpc>
              <a:spcBef>
                <a:spcPts val="214"/>
              </a:spcBef>
              <a:spcAft>
                <a:spcPct val="0"/>
              </a:spcAft>
            </a:pPr>
            <a:r>
              <a:rPr sz="500">
                <a:solidFill>
                  <a:srgbClr val="FFFFFF"/>
                </a:solidFill>
                <a:latin typeface="EDUOUL+UDShinGoPro-Light"/>
                <a:cs typeface="EDUOUL+UDShinGoPro-Light"/>
              </a:rPr>
              <a:t>2,000</a:t>
            </a:r>
          </a:p>
          <a:p>
            <a:pPr marL="141985" marR="0">
              <a:lnSpc>
                <a:spcPts val="773"/>
              </a:lnSpc>
              <a:spcBef>
                <a:spcPts val="264"/>
              </a:spcBef>
              <a:spcAft>
                <a:spcPct val="0"/>
              </a:spcAft>
            </a:pPr>
            <a:r>
              <a:rPr sz="500">
                <a:solidFill>
                  <a:srgbClr val="FFFFFF"/>
                </a:solidFill>
                <a:latin typeface="EDUOUL+UDShinGoPro-Light"/>
                <a:cs typeface="EDUOUL+UDShinGoPro-Light"/>
              </a:rPr>
              <a:t>0</a:t>
            </a:r>
          </a:p>
        </p:txBody>
      </p:sp>
      <p:sp>
        <p:nvSpPr>
          <p:cNvPr id="26" name="object 26"/>
          <p:cNvSpPr txBox="1"/>
          <p:nvPr/>
        </p:nvSpPr>
        <p:spPr>
          <a:xfrm>
            <a:off x="9107898" y="1793526"/>
            <a:ext cx="405855" cy="240772"/>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37.0％</a:t>
            </a:r>
          </a:p>
        </p:txBody>
      </p:sp>
      <p:sp>
        <p:nvSpPr>
          <p:cNvPr id="27" name="object 27"/>
          <p:cNvSpPr txBox="1"/>
          <p:nvPr/>
        </p:nvSpPr>
        <p:spPr>
          <a:xfrm>
            <a:off x="9563039" y="1793526"/>
            <a:ext cx="405855" cy="240772"/>
          </a:xfrm>
          <a:prstGeom prst="rect">
            <a:avLst/>
          </a:prstGeom>
        </p:spPr>
        <p:txBody>
          <a:bodyPr vert="horz" wrap="square" lIns="0" tIns="0" rIns="0" bIns="0" rtlCol="0">
            <a:spAutoFit/>
          </a:bodyPr>
          <a:lstStyle/>
          <a:p>
            <a:pPr marL="0" marR="0">
              <a:lnSpc>
                <a:spcPts val="845"/>
              </a:lnSpc>
              <a:spcBef>
                <a:spcPct val="0"/>
              </a:spcBef>
              <a:spcAft>
                <a:spcPct val="0"/>
              </a:spcAft>
            </a:pPr>
            <a:r>
              <a:rPr sz="700">
                <a:solidFill>
                  <a:srgbClr val="221E1F"/>
                </a:solidFill>
                <a:latin typeface="OBIHLV+MPHYZhongDengXianTiGbe-Medium"/>
                <a:cs typeface="OBIHLV+MPHYZhongDengXianTiGbe-Medium"/>
              </a:rPr>
              <a:t>40.8％</a:t>
            </a:r>
          </a:p>
        </p:txBody>
      </p:sp>
      <p:sp>
        <p:nvSpPr>
          <p:cNvPr id="28" name="object 28"/>
          <p:cNvSpPr txBox="1"/>
          <p:nvPr/>
        </p:nvSpPr>
        <p:spPr>
          <a:xfrm>
            <a:off x="9928611" y="1771733"/>
            <a:ext cx="375436" cy="273825"/>
          </a:xfrm>
          <a:prstGeom prst="rect">
            <a:avLst/>
          </a:prstGeom>
        </p:spPr>
        <p:txBody>
          <a:bodyPr vert="horz" wrap="square" lIns="0" tIns="0" rIns="0" bIns="0" rtlCol="0">
            <a:spAutoFit/>
          </a:bodyPr>
          <a:lstStyle/>
          <a:p>
            <a:pPr marL="0" marR="0">
              <a:lnSpc>
                <a:spcPts val="1106"/>
              </a:lnSpc>
              <a:spcBef>
                <a:spcPct val="0"/>
              </a:spcBef>
              <a:spcAft>
                <a:spcPct val="0"/>
              </a:spcAft>
            </a:pPr>
            <a:r>
              <a:rPr sz="700">
                <a:solidFill>
                  <a:srgbClr val="221E1F"/>
                </a:solidFill>
                <a:latin typeface="EDUOUL+UDShinGoPro-Light"/>
                <a:cs typeface="EDUOUL+UDShinGoPro-Light"/>
              </a:rPr>
              <a:t>ー</a:t>
            </a:r>
            <a:r>
              <a:rPr sz="700" spc="258">
                <a:solidFill>
                  <a:srgbClr val="221E1F"/>
                </a:solidFill>
                <a:latin typeface="EDUOUL+UDShinGoPro-Light"/>
                <a:cs typeface="EDUOUL+UDShinGoPro-Light"/>
              </a:rPr>
              <a:t> </a:t>
            </a:r>
            <a:r>
              <a:rPr sz="700">
                <a:solidFill>
                  <a:srgbClr val="221E1F"/>
                </a:solidFill>
                <a:latin typeface="EDUOUL+UDShinGoPro-Light"/>
                <a:cs typeface="EDUOUL+UDShinGoPro-Light"/>
              </a:rPr>
              <a:t>ꢀ</a:t>
            </a:r>
          </a:p>
        </p:txBody>
      </p:sp>
      <p:sp>
        <p:nvSpPr>
          <p:cNvPr id="29" name="object 29"/>
          <p:cNvSpPr txBox="1"/>
          <p:nvPr/>
        </p:nvSpPr>
        <p:spPr>
          <a:xfrm>
            <a:off x="8139415" y="1792794"/>
            <a:ext cx="606628" cy="227161"/>
          </a:xfrm>
          <a:prstGeom prst="rect">
            <a:avLst/>
          </a:prstGeom>
        </p:spPr>
        <p:txBody>
          <a:bodyPr vert="horz" wrap="square" lIns="0" tIns="0" rIns="0" bIns="0" rtlCol="0">
            <a:spAutoFit/>
          </a:bodyPr>
          <a:lstStyle/>
          <a:p>
            <a:pPr marL="0" marR="0">
              <a:lnSpc>
                <a:spcPts val="813"/>
              </a:lnSpc>
              <a:spcBef>
                <a:spcPct val="0"/>
              </a:spcBef>
              <a:spcAft>
                <a:spcPct val="0"/>
              </a:spcAft>
            </a:pPr>
            <a:r>
              <a:rPr sz="650" spc="-16">
                <a:solidFill>
                  <a:srgbClr val="1B388D"/>
                </a:solidFill>
                <a:latin typeface="GVAUSH+UDShinGoSCGbe-Reg"/>
                <a:cs typeface="GVAUSH+UDShinGoSCGbe-Reg"/>
              </a:rPr>
              <a:t>自有资产比例</a:t>
            </a:r>
          </a:p>
        </p:txBody>
      </p:sp>
      <p:sp>
        <p:nvSpPr>
          <p:cNvPr id="30" name="object 30"/>
          <p:cNvSpPr txBox="1"/>
          <p:nvPr/>
        </p:nvSpPr>
        <p:spPr>
          <a:xfrm>
            <a:off x="12924309" y="1830812"/>
            <a:ext cx="1379372" cy="561670"/>
          </a:xfrm>
          <a:prstGeom prst="rect">
            <a:avLst/>
          </a:prstGeom>
        </p:spPr>
        <p:txBody>
          <a:bodyPr vert="horz" wrap="square" lIns="0" tIns="0" rIns="0" bIns="0" rtlCol="0">
            <a:spAutoFit/>
          </a:bodyPr>
          <a:lstStyle/>
          <a:p>
            <a:pPr marL="0" marR="0">
              <a:lnSpc>
                <a:spcPts val="2322"/>
              </a:lnSpc>
              <a:spcBef>
                <a:spcPct val="0"/>
              </a:spcBef>
              <a:spcAft>
                <a:spcPct val="0"/>
              </a:spcAft>
            </a:pPr>
            <a:r>
              <a:rPr sz="1400">
                <a:solidFill>
                  <a:srgbClr val="FFFFFF"/>
                </a:solidFill>
                <a:latin typeface="AJOQEE+TBUDGoStd-Bold"/>
                <a:cs typeface="AJOQEE+TBUDGoStd-Bold"/>
              </a:rPr>
              <a:t>CONTENTS</a:t>
            </a:r>
          </a:p>
        </p:txBody>
      </p:sp>
      <p:sp>
        <p:nvSpPr>
          <p:cNvPr id="31" name="object 31"/>
          <p:cNvSpPr txBox="1"/>
          <p:nvPr/>
        </p:nvSpPr>
        <p:spPr>
          <a:xfrm>
            <a:off x="1088007" y="1891693"/>
            <a:ext cx="3397122" cy="5431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为实现贵金属所赋予的幸福社会</a:t>
            </a:r>
          </a:p>
          <a:p>
            <a:pPr marL="0" marR="0">
              <a:lnSpc>
                <a:spcPts val="1277"/>
              </a:lnSpc>
              <a:spcBef>
                <a:spcPts val="222"/>
              </a:spcBef>
              <a:spcAft>
                <a:spcPct val="0"/>
              </a:spcAft>
            </a:pPr>
            <a:r>
              <a:rPr sz="1000" spc="60">
                <a:solidFill>
                  <a:srgbClr val="FFFFFF"/>
                </a:solidFill>
                <a:latin typeface="KAMRTF+UDShinGoSCGbe-DeB"/>
                <a:cs typeface="KAMRTF+UDShinGoSCGbe-DeB"/>
              </a:rPr>
              <a:t>以及创造美好的地球未来，献出我们的绵薄之力。</a:t>
            </a:r>
          </a:p>
        </p:txBody>
      </p:sp>
      <p:sp>
        <p:nvSpPr>
          <p:cNvPr id="32" name="object 32"/>
          <p:cNvSpPr txBox="1"/>
          <p:nvPr/>
        </p:nvSpPr>
        <p:spPr>
          <a:xfrm>
            <a:off x="10831061" y="2146459"/>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2014</a:t>
            </a:r>
          </a:p>
        </p:txBody>
      </p:sp>
      <p:sp>
        <p:nvSpPr>
          <p:cNvPr id="33" name="object 33"/>
          <p:cNvSpPr txBox="1"/>
          <p:nvPr/>
        </p:nvSpPr>
        <p:spPr>
          <a:xfrm>
            <a:off x="11162401" y="2146459"/>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2015</a:t>
            </a:r>
          </a:p>
        </p:txBody>
      </p:sp>
      <p:sp>
        <p:nvSpPr>
          <p:cNvPr id="34" name="object 34"/>
          <p:cNvSpPr txBox="1"/>
          <p:nvPr/>
        </p:nvSpPr>
        <p:spPr>
          <a:xfrm>
            <a:off x="11493754" y="2146459"/>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2016</a:t>
            </a:r>
          </a:p>
        </p:txBody>
      </p:sp>
      <p:sp>
        <p:nvSpPr>
          <p:cNvPr id="35" name="object 35"/>
          <p:cNvSpPr txBox="1"/>
          <p:nvPr/>
        </p:nvSpPr>
        <p:spPr>
          <a:xfrm>
            <a:off x="11829338" y="2146459"/>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2017</a:t>
            </a:r>
          </a:p>
        </p:txBody>
      </p:sp>
      <p:sp>
        <p:nvSpPr>
          <p:cNvPr id="36" name="object 36"/>
          <p:cNvSpPr txBox="1"/>
          <p:nvPr/>
        </p:nvSpPr>
        <p:spPr>
          <a:xfrm>
            <a:off x="12160702" y="2146459"/>
            <a:ext cx="490167" cy="196659"/>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2018</a:t>
            </a:r>
            <a:r>
              <a:rPr sz="500" spc="498">
                <a:solidFill>
                  <a:srgbClr val="FFFFFF"/>
                </a:solidFill>
                <a:latin typeface="EDUOUL+UDShinGoPro-Light"/>
                <a:cs typeface="EDUOUL+UDShinGoPro-Light"/>
              </a:rPr>
              <a:t> </a:t>
            </a:r>
            <a:r>
              <a:rPr sz="550">
                <a:solidFill>
                  <a:srgbClr val="FFFFFF"/>
                </a:solidFill>
                <a:latin typeface="OBIHLV+MPHYZhongDengXianTiGbe-Medium"/>
                <a:cs typeface="OBIHLV+MPHYZhongDengXianTiGbe-Medium"/>
              </a:rPr>
              <a:t>年度</a:t>
            </a:r>
          </a:p>
        </p:txBody>
      </p:sp>
      <p:sp>
        <p:nvSpPr>
          <p:cNvPr id="37" name="object 37"/>
          <p:cNvSpPr txBox="1"/>
          <p:nvPr/>
        </p:nvSpPr>
        <p:spPr>
          <a:xfrm>
            <a:off x="12993284" y="2249382"/>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C4DA2"/>
                </a:solidFill>
                <a:latin typeface="OGVKRL+UDShinGoPro-Regular"/>
                <a:cs typeface="OGVKRL+UDShinGoPro-Regular"/>
              </a:rPr>
              <a:t>02</a:t>
            </a:r>
          </a:p>
        </p:txBody>
      </p:sp>
      <p:sp>
        <p:nvSpPr>
          <p:cNvPr id="38" name="object 38"/>
          <p:cNvSpPr txBox="1"/>
          <p:nvPr/>
        </p:nvSpPr>
        <p:spPr>
          <a:xfrm>
            <a:off x="13296187" y="2324623"/>
            <a:ext cx="6286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社长致词</a:t>
            </a:r>
          </a:p>
        </p:txBody>
      </p:sp>
      <p:sp>
        <p:nvSpPr>
          <p:cNvPr id="39" name="object 39"/>
          <p:cNvSpPr txBox="1"/>
          <p:nvPr/>
        </p:nvSpPr>
        <p:spPr>
          <a:xfrm>
            <a:off x="1088007" y="2391095"/>
            <a:ext cx="1691313" cy="322400"/>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FFFFFF"/>
                </a:solidFill>
                <a:latin typeface="UABMWP+UDShinGoSCGbe-Med"/>
                <a:cs typeface="UABMWP+UDShinGoSCGbe-Med"/>
              </a:rPr>
              <a:t>行动指南</a:t>
            </a:r>
            <a:r>
              <a:rPr sz="1000" spc="333">
                <a:solidFill>
                  <a:srgbClr val="FFFFFF"/>
                </a:solidFill>
                <a:latin typeface="UABMWP+UDShinGoSCGbe-Med"/>
                <a:cs typeface="UABMWP+UDShinGoSCGbe-Med"/>
              </a:rPr>
              <a:t> </a:t>
            </a:r>
            <a:r>
              <a:rPr sz="800">
                <a:solidFill>
                  <a:srgbClr val="FFFFFF"/>
                </a:solidFill>
                <a:latin typeface="UABMWP+UDShinGoSCGbe-Med"/>
                <a:cs typeface="UABMWP+UDShinGoSCGbe-Med"/>
              </a:rPr>
              <a:t>Code of Conduct</a:t>
            </a:r>
          </a:p>
        </p:txBody>
      </p:sp>
      <p:sp>
        <p:nvSpPr>
          <p:cNvPr id="40" name="object 40"/>
          <p:cNvSpPr txBox="1"/>
          <p:nvPr/>
        </p:nvSpPr>
        <p:spPr>
          <a:xfrm>
            <a:off x="8066962" y="2380975"/>
            <a:ext cx="584980" cy="437579"/>
          </a:xfrm>
          <a:prstGeom prst="rect">
            <a:avLst/>
          </a:prstGeom>
        </p:spPr>
        <p:txBody>
          <a:bodyPr vert="horz" wrap="square" lIns="0" tIns="0" rIns="0" bIns="0" rtlCol="0">
            <a:spAutoFit/>
          </a:bodyPr>
          <a:lstStyle/>
          <a:p>
            <a:pPr marL="19830" marR="0">
              <a:lnSpc>
                <a:spcPts val="845"/>
              </a:lnSpc>
              <a:spcBef>
                <a:spcPct val="0"/>
              </a:spcBef>
              <a:spcAft>
                <a:spcPct val="0"/>
              </a:spcAft>
            </a:pPr>
            <a:r>
              <a:rPr sz="700" spc="15">
                <a:solidFill>
                  <a:srgbClr val="FFFFFF"/>
                </a:solidFill>
                <a:latin typeface="OBIHLV+MPHYZhongDengXianTiGbe-Medium"/>
                <a:cs typeface="OBIHLV+MPHYZhongDengXianTiGbe-Medium"/>
              </a:rPr>
              <a:t>本期净利润</a:t>
            </a:r>
          </a:p>
          <a:p>
            <a:pPr marL="0" marR="0">
              <a:lnSpc>
                <a:spcPts val="650"/>
              </a:lnSpc>
              <a:spcBef>
                <a:spcPts val="147"/>
              </a:spcBef>
              <a:spcAft>
                <a:spcPct val="0"/>
              </a:spcAft>
            </a:pPr>
            <a:r>
              <a:rPr sz="550">
                <a:solidFill>
                  <a:srgbClr val="FFFFFF"/>
                </a:solidFill>
                <a:latin typeface="OBIHLV+MPHYZhongDengXianTiGbe-Medium"/>
                <a:cs typeface="OBIHLV+MPHYZhongDengXianTiGbe-Medium"/>
              </a:rPr>
              <a:t>（亿日元）</a:t>
            </a:r>
          </a:p>
          <a:p>
            <a:pPr marL="20947" marR="0">
              <a:lnSpc>
                <a:spcPts val="773"/>
              </a:lnSpc>
              <a:spcBef>
                <a:spcPts val="153"/>
              </a:spcBef>
              <a:spcAft>
                <a:spcPct val="0"/>
              </a:spcAft>
            </a:pPr>
            <a:r>
              <a:rPr sz="500">
                <a:solidFill>
                  <a:srgbClr val="FFFFFF"/>
                </a:solidFill>
                <a:latin typeface="EDUOUL+UDShinGoPro-Light"/>
                <a:cs typeface="EDUOUL+UDShinGoPro-Light"/>
              </a:rPr>
              <a:t>140</a:t>
            </a:r>
          </a:p>
        </p:txBody>
      </p:sp>
      <p:sp>
        <p:nvSpPr>
          <p:cNvPr id="41" name="object 41"/>
          <p:cNvSpPr txBox="1"/>
          <p:nvPr/>
        </p:nvSpPr>
        <p:spPr>
          <a:xfrm>
            <a:off x="10445818" y="2493389"/>
            <a:ext cx="460375" cy="432949"/>
          </a:xfrm>
          <a:prstGeom prst="rect">
            <a:avLst/>
          </a:prstGeom>
        </p:spPr>
        <p:txBody>
          <a:bodyPr vert="horz" wrap="square" lIns="0" tIns="0" rIns="0" bIns="0" rtlCol="0">
            <a:spAutoFit/>
          </a:bodyPr>
          <a:lstStyle/>
          <a:p>
            <a:pPr marL="0" marR="0">
              <a:lnSpc>
                <a:spcPts val="845"/>
              </a:lnSpc>
              <a:spcBef>
                <a:spcPct val="0"/>
              </a:spcBef>
              <a:spcAft>
                <a:spcPct val="0"/>
              </a:spcAft>
            </a:pPr>
            <a:r>
              <a:rPr sz="700" spc="15">
                <a:solidFill>
                  <a:srgbClr val="FFFFFF"/>
                </a:solidFill>
                <a:latin typeface="OBIHLV+MPHYZhongDengXianTiGbe-Medium"/>
                <a:cs typeface="OBIHLV+MPHYZhongDengXianTiGbe-Medium"/>
              </a:rPr>
              <a:t>总资产</a:t>
            </a:r>
          </a:p>
          <a:p>
            <a:pPr marL="0" marR="0">
              <a:lnSpc>
                <a:spcPts val="650"/>
              </a:lnSpc>
              <a:spcBef>
                <a:spcPts val="147"/>
              </a:spcBef>
              <a:spcAft>
                <a:spcPct val="0"/>
              </a:spcAft>
            </a:pPr>
            <a:r>
              <a:rPr sz="550">
                <a:solidFill>
                  <a:srgbClr val="FFFFFF"/>
                </a:solidFill>
                <a:latin typeface="OBIHLV+MPHYZhongDengXianTiGbe-Medium"/>
                <a:cs typeface="OBIHLV+MPHYZhongDengXianTiGbe-Medium"/>
              </a:rPr>
              <a:t>（亿日元）</a:t>
            </a:r>
          </a:p>
          <a:p>
            <a:pPr marL="58477" marR="0">
              <a:lnSpc>
                <a:spcPts val="773"/>
              </a:lnSpc>
              <a:spcBef>
                <a:spcPts val="116"/>
              </a:spcBef>
              <a:spcAft>
                <a:spcPct val="0"/>
              </a:spcAft>
            </a:pPr>
            <a:r>
              <a:rPr sz="500">
                <a:solidFill>
                  <a:srgbClr val="FFFFFF"/>
                </a:solidFill>
                <a:latin typeface="EDUOUL+UDShinGoPro-Light"/>
                <a:cs typeface="EDUOUL+UDShinGoPro-Light"/>
              </a:rPr>
              <a:t>6,000</a:t>
            </a:r>
          </a:p>
        </p:txBody>
      </p:sp>
      <p:sp>
        <p:nvSpPr>
          <p:cNvPr id="42" name="object 42"/>
          <p:cNvSpPr txBox="1"/>
          <p:nvPr/>
        </p:nvSpPr>
        <p:spPr>
          <a:xfrm>
            <a:off x="9461799" y="2568797"/>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134</a:t>
            </a:r>
          </a:p>
        </p:txBody>
      </p:sp>
      <p:sp>
        <p:nvSpPr>
          <p:cNvPr id="43" name="object 43"/>
          <p:cNvSpPr txBox="1"/>
          <p:nvPr/>
        </p:nvSpPr>
        <p:spPr>
          <a:xfrm>
            <a:off x="1088007" y="2619822"/>
            <a:ext cx="772287"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1. 打招呼</a:t>
            </a:r>
          </a:p>
        </p:txBody>
      </p:sp>
      <p:sp>
        <p:nvSpPr>
          <p:cNvPr id="44" name="object 44"/>
          <p:cNvSpPr txBox="1"/>
          <p:nvPr/>
        </p:nvSpPr>
        <p:spPr>
          <a:xfrm>
            <a:off x="2128551" y="2619822"/>
            <a:ext cx="1367917" cy="5431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Greet Everyone</a:t>
            </a:r>
          </a:p>
          <a:p>
            <a:pPr marL="0" marR="0">
              <a:lnSpc>
                <a:spcPts val="1277"/>
              </a:lnSpc>
              <a:spcBef>
                <a:spcPts val="222"/>
              </a:spcBef>
              <a:spcAft>
                <a:spcPct val="0"/>
              </a:spcAft>
            </a:pPr>
            <a:r>
              <a:rPr sz="1000" spc="60">
                <a:solidFill>
                  <a:srgbClr val="FFFFFF"/>
                </a:solidFill>
                <a:latin typeface="KAMRTF+UDShinGoSCGbe-DeB"/>
                <a:cs typeface="KAMRTF+UDShinGoSCGbe-DeB"/>
              </a:rPr>
              <a:t>Show your Smile</a:t>
            </a:r>
          </a:p>
        </p:txBody>
      </p:sp>
      <p:sp>
        <p:nvSpPr>
          <p:cNvPr id="45" name="object 45"/>
          <p:cNvSpPr txBox="1"/>
          <p:nvPr/>
        </p:nvSpPr>
        <p:spPr>
          <a:xfrm>
            <a:off x="9793174" y="2667829"/>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119</a:t>
            </a:r>
          </a:p>
        </p:txBody>
      </p:sp>
      <p:sp>
        <p:nvSpPr>
          <p:cNvPr id="46" name="object 46"/>
          <p:cNvSpPr txBox="1"/>
          <p:nvPr/>
        </p:nvSpPr>
        <p:spPr>
          <a:xfrm>
            <a:off x="11470946" y="2677582"/>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5,813</a:t>
            </a:r>
          </a:p>
        </p:txBody>
      </p:sp>
      <p:sp>
        <p:nvSpPr>
          <p:cNvPr id="47" name="object 47"/>
          <p:cNvSpPr txBox="1"/>
          <p:nvPr/>
        </p:nvSpPr>
        <p:spPr>
          <a:xfrm>
            <a:off x="5002801" y="2705385"/>
            <a:ext cx="242593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spc="58">
                <a:solidFill>
                  <a:srgbClr val="221E1F"/>
                </a:solidFill>
                <a:latin typeface="GJOVKQ+STHeitiSC-Light"/>
                <a:cs typeface="GJOVKQ+STHeitiSC-Light"/>
              </a:rPr>
              <a:t>ꢀꢀ田中贵金属工业株式会社被伦敦金银市场协会</a:t>
            </a:r>
          </a:p>
        </p:txBody>
      </p:sp>
      <p:sp>
        <p:nvSpPr>
          <p:cNvPr id="48" name="object 48"/>
          <p:cNvSpPr txBox="1"/>
          <p:nvPr/>
        </p:nvSpPr>
        <p:spPr>
          <a:xfrm>
            <a:off x="11802325" y="2698072"/>
            <a:ext cx="667331" cy="24830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5,662</a:t>
            </a:r>
            <a:r>
              <a:rPr sz="600" spc="714">
                <a:solidFill>
                  <a:srgbClr val="FFFFFF"/>
                </a:solidFill>
                <a:latin typeface="Times New Roman"/>
                <a:cs typeface="Times New Roman"/>
              </a:rPr>
              <a:t> </a:t>
            </a:r>
            <a:r>
              <a:rPr sz="600">
                <a:solidFill>
                  <a:srgbClr val="FFFFFF"/>
                </a:solidFill>
                <a:latin typeface="OGVKRL+UDShinGoPro-Regular"/>
                <a:cs typeface="OGVKRL+UDShinGoPro-Regular"/>
              </a:rPr>
              <a:t>5,550</a:t>
            </a:r>
          </a:p>
        </p:txBody>
      </p:sp>
      <p:sp>
        <p:nvSpPr>
          <p:cNvPr id="49" name="object 49"/>
          <p:cNvSpPr txBox="1"/>
          <p:nvPr/>
        </p:nvSpPr>
        <p:spPr>
          <a:xfrm>
            <a:off x="8087910" y="2741020"/>
            <a:ext cx="22098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120</a:t>
            </a:r>
          </a:p>
        </p:txBody>
      </p:sp>
      <p:sp>
        <p:nvSpPr>
          <p:cNvPr id="50" name="object 50"/>
          <p:cNvSpPr txBox="1"/>
          <p:nvPr/>
        </p:nvSpPr>
        <p:spPr>
          <a:xfrm>
            <a:off x="13004986" y="2757865"/>
            <a:ext cx="1148841"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FFFFF"/>
                </a:solidFill>
                <a:latin typeface="KAMRTF+UDShinGoSCGbe-DeB"/>
                <a:cs typeface="KAMRTF+UDShinGoSCGbe-DeB"/>
              </a:rPr>
              <a:t>TANAKA的优势</a:t>
            </a:r>
          </a:p>
        </p:txBody>
      </p:sp>
      <p:sp>
        <p:nvSpPr>
          <p:cNvPr id="51" name="object 51"/>
          <p:cNvSpPr txBox="1"/>
          <p:nvPr/>
        </p:nvSpPr>
        <p:spPr>
          <a:xfrm>
            <a:off x="1088007" y="2810322"/>
            <a:ext cx="10146531"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1.</a:t>
            </a:r>
            <a:r>
              <a:rPr sz="1000" spc="-64465">
                <a:solidFill>
                  <a:srgbClr val="FFFFFF"/>
                </a:solidFill>
                <a:latin typeface="KAMRTF+UDShinGoSCGbe-DeB"/>
                <a:cs typeface="KAMRTF+UDShinGoSCGbe-DeB"/>
              </a:rPr>
              <a:t>面</a:t>
            </a:r>
            <a:r>
              <a:rPr sz="1000" spc="60">
                <a:solidFill>
                  <a:srgbClr val="FFFFFF"/>
                </a:solidFill>
                <a:latin typeface="KAMRTF+UDShinGoSCGbe-DeB"/>
                <a:cs typeface="KAMRTF+UDShinGoSCGbe-DeB"/>
              </a:rPr>
              <a:t>带笑容</a:t>
            </a:r>
          </a:p>
        </p:txBody>
      </p:sp>
      <p:sp>
        <p:nvSpPr>
          <p:cNvPr id="52" name="object 52"/>
          <p:cNvSpPr txBox="1"/>
          <p:nvPr/>
        </p:nvSpPr>
        <p:spPr>
          <a:xfrm>
            <a:off x="4958351" y="2832423"/>
            <a:ext cx="2528169" cy="85744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GJOVKQ+STHeitiSC-Light"/>
                <a:cs typeface="GJOVKQ+STHeitiSC-Light"/>
              </a:rPr>
              <a:t>（LBMA）任命为审查金银的“公认审查公司”。并且，</a:t>
            </a:r>
          </a:p>
          <a:p>
            <a:pPr marL="44450" marR="0">
              <a:lnSpc>
                <a:spcPts val="700"/>
              </a:lnSpc>
              <a:spcBef>
                <a:spcPts val="300"/>
              </a:spcBef>
              <a:spcAft>
                <a:spcPct val="0"/>
              </a:spcAft>
            </a:pPr>
            <a:r>
              <a:rPr sz="700">
                <a:solidFill>
                  <a:srgbClr val="221E1F"/>
                </a:solidFill>
                <a:latin typeface="GJOVKQ+STHeitiSC-Light"/>
                <a:cs typeface="GJOVKQ+STHeitiSC-Light"/>
              </a:rPr>
              <a:t>还被任命为伦敦铂钯市场协会（LPPM）的“公认审查</a:t>
            </a:r>
          </a:p>
          <a:p>
            <a:pPr marL="44450" marR="0">
              <a:lnSpc>
                <a:spcPts val="700"/>
              </a:lnSpc>
              <a:spcBef>
                <a:spcPts val="300"/>
              </a:spcBef>
              <a:spcAft>
                <a:spcPct val="0"/>
              </a:spcAft>
            </a:pPr>
            <a:r>
              <a:rPr sz="700" spc="-25">
                <a:solidFill>
                  <a:srgbClr val="221E1F"/>
                </a:solidFill>
                <a:latin typeface="GJOVKQ+STHeitiSC-Light"/>
                <a:cs typeface="GJOVKQ+STHeitiSC-Light"/>
              </a:rPr>
              <a:t>公司”。无论哪项，全世界只有</a:t>
            </a:r>
            <a:r>
              <a:rPr sz="700" spc="84">
                <a:solidFill>
                  <a:srgbClr val="221E1F"/>
                </a:solidFill>
                <a:latin typeface="GJOVKQ+STHeitiSC-Light"/>
                <a:cs typeface="GJOVKQ+STHeitiSC-Light"/>
              </a:rPr>
              <a:t> </a:t>
            </a:r>
            <a:r>
              <a:rPr sz="700">
                <a:solidFill>
                  <a:srgbClr val="221E1F"/>
                </a:solidFill>
                <a:latin typeface="GJOVKQ+STHeitiSC-Light"/>
                <a:cs typeface="GJOVKQ+STHeitiSC-Light"/>
              </a:rPr>
              <a:t>5</a:t>
            </a:r>
            <a:r>
              <a:rPr sz="700" spc="60">
                <a:solidFill>
                  <a:srgbClr val="221E1F"/>
                </a:solidFill>
                <a:latin typeface="GJOVKQ+STHeitiSC-Light"/>
                <a:cs typeface="GJOVKQ+STHeitiSC-Light"/>
              </a:rPr>
              <a:t> </a:t>
            </a:r>
            <a:r>
              <a:rPr sz="700">
                <a:solidFill>
                  <a:srgbClr val="221E1F"/>
                </a:solidFill>
                <a:latin typeface="GJOVKQ+STHeitiSC-Light"/>
                <a:cs typeface="GJOVKQ+STHeitiSC-Light"/>
              </a:rPr>
              <a:t>家公司拥有上述资格</a:t>
            </a:r>
          </a:p>
          <a:p>
            <a:pPr marL="0" marR="0">
              <a:lnSpc>
                <a:spcPts val="700"/>
              </a:lnSpc>
              <a:spcBef>
                <a:spcPts val="250"/>
              </a:spcBef>
              <a:spcAft>
                <a:spcPct val="0"/>
              </a:spcAft>
            </a:pPr>
            <a:r>
              <a:rPr sz="700">
                <a:solidFill>
                  <a:srgbClr val="221E1F"/>
                </a:solidFill>
                <a:latin typeface="GJOVKQ+STHeitiSC-Light"/>
                <a:cs typeface="GJOVKQ+STHeitiSC-Light"/>
              </a:rPr>
              <a:t>（日本仅有一家，田中贵金属工业株式会社），这些公</a:t>
            </a:r>
          </a:p>
          <a:p>
            <a:pPr marL="44450" marR="0">
              <a:lnSpc>
                <a:spcPts val="700"/>
              </a:lnSpc>
              <a:spcBef>
                <a:spcPts val="300"/>
              </a:spcBef>
              <a:spcAft>
                <a:spcPct val="0"/>
              </a:spcAft>
            </a:pPr>
            <a:r>
              <a:rPr sz="700" spc="23">
                <a:solidFill>
                  <a:srgbClr val="221E1F"/>
                </a:solidFill>
                <a:latin typeface="GJOVKQ+STHeitiSC-Light"/>
                <a:cs typeface="GJOVKQ+STHeitiSC-Light"/>
              </a:rPr>
              <a:t>司担负着审查公认贵金属溶解业者的溶解技术和分析</a:t>
            </a:r>
          </a:p>
          <a:p>
            <a:pPr marL="44450" marR="0">
              <a:lnSpc>
                <a:spcPts val="700"/>
              </a:lnSpc>
              <a:spcBef>
                <a:spcPts val="300"/>
              </a:spcBef>
              <a:spcAft>
                <a:spcPct val="0"/>
              </a:spcAft>
            </a:pPr>
            <a:r>
              <a:rPr sz="700">
                <a:solidFill>
                  <a:srgbClr val="221E1F"/>
                </a:solidFill>
                <a:latin typeface="GJOVKQ+STHeitiSC-Light"/>
                <a:cs typeface="GJOVKQ+STHeitiSC-Light"/>
              </a:rPr>
              <a:t>能力之使命。</a:t>
            </a:r>
          </a:p>
        </p:txBody>
      </p:sp>
      <p:sp>
        <p:nvSpPr>
          <p:cNvPr id="53" name="object 53"/>
          <p:cNvSpPr txBox="1"/>
          <p:nvPr/>
        </p:nvSpPr>
        <p:spPr>
          <a:xfrm>
            <a:off x="10808253" y="2849442"/>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4,545</a:t>
            </a:r>
          </a:p>
        </p:txBody>
      </p:sp>
      <p:sp>
        <p:nvSpPr>
          <p:cNvPr id="54" name="object 54"/>
          <p:cNvSpPr txBox="1"/>
          <p:nvPr/>
        </p:nvSpPr>
        <p:spPr>
          <a:xfrm>
            <a:off x="8492840" y="2855842"/>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89</a:t>
            </a:r>
          </a:p>
        </p:txBody>
      </p:sp>
      <p:sp>
        <p:nvSpPr>
          <p:cNvPr id="55" name="object 55"/>
          <p:cNvSpPr txBox="1"/>
          <p:nvPr/>
        </p:nvSpPr>
        <p:spPr>
          <a:xfrm>
            <a:off x="10504296" y="2852044"/>
            <a:ext cx="279156" cy="873407"/>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5,000</a:t>
            </a:r>
          </a:p>
          <a:p>
            <a:pPr marL="0" marR="0">
              <a:lnSpc>
                <a:spcPts val="773"/>
              </a:lnSpc>
              <a:spcBef>
                <a:spcPts val="239"/>
              </a:spcBef>
              <a:spcAft>
                <a:spcPct val="0"/>
              </a:spcAft>
            </a:pPr>
            <a:r>
              <a:rPr sz="500">
                <a:solidFill>
                  <a:srgbClr val="FFFFFF"/>
                </a:solidFill>
                <a:latin typeface="EDUOUL+UDShinGoPro-Light"/>
                <a:cs typeface="EDUOUL+UDShinGoPro-Light"/>
              </a:rPr>
              <a:t>4,000</a:t>
            </a:r>
          </a:p>
          <a:p>
            <a:pPr marL="0" marR="0">
              <a:lnSpc>
                <a:spcPts val="773"/>
              </a:lnSpc>
              <a:spcBef>
                <a:spcPts val="290"/>
              </a:spcBef>
              <a:spcAft>
                <a:spcPct val="0"/>
              </a:spcAft>
            </a:pPr>
            <a:r>
              <a:rPr sz="500">
                <a:solidFill>
                  <a:srgbClr val="FFFFFF"/>
                </a:solidFill>
                <a:latin typeface="EDUOUL+UDShinGoPro-Light"/>
                <a:cs typeface="EDUOUL+UDShinGoPro-Light"/>
              </a:rPr>
              <a:t>3,000</a:t>
            </a:r>
          </a:p>
          <a:p>
            <a:pPr marL="10" marR="0">
              <a:lnSpc>
                <a:spcPts val="773"/>
              </a:lnSpc>
              <a:spcBef>
                <a:spcPts val="290"/>
              </a:spcBef>
              <a:spcAft>
                <a:spcPct val="0"/>
              </a:spcAft>
            </a:pPr>
            <a:r>
              <a:rPr sz="500">
                <a:solidFill>
                  <a:srgbClr val="FFFFFF"/>
                </a:solidFill>
                <a:latin typeface="EDUOUL+UDShinGoPro-Light"/>
                <a:cs typeface="EDUOUL+UDShinGoPro-Light"/>
              </a:rPr>
              <a:t>2,000</a:t>
            </a:r>
          </a:p>
          <a:p>
            <a:pPr marL="10" marR="0">
              <a:lnSpc>
                <a:spcPts val="773"/>
              </a:lnSpc>
              <a:spcBef>
                <a:spcPts val="240"/>
              </a:spcBef>
              <a:spcAft>
                <a:spcPct val="0"/>
              </a:spcAft>
            </a:pPr>
            <a:r>
              <a:rPr sz="500">
                <a:solidFill>
                  <a:srgbClr val="FFFFFF"/>
                </a:solidFill>
                <a:latin typeface="EDUOUL+UDShinGoPro-Light"/>
                <a:cs typeface="EDUOUL+UDShinGoPro-Light"/>
              </a:rPr>
              <a:t>1,000</a:t>
            </a:r>
          </a:p>
          <a:p>
            <a:pPr marL="141996" marR="0">
              <a:lnSpc>
                <a:spcPts val="773"/>
              </a:lnSpc>
              <a:spcBef>
                <a:spcPts val="326"/>
              </a:spcBef>
              <a:spcAft>
                <a:spcPct val="0"/>
              </a:spcAft>
            </a:pPr>
            <a:r>
              <a:rPr sz="500">
                <a:solidFill>
                  <a:srgbClr val="FFFFFF"/>
                </a:solidFill>
                <a:latin typeface="EDUOUL+UDShinGoPro-Light"/>
                <a:cs typeface="EDUOUL+UDShinGoPro-Light"/>
              </a:rPr>
              <a:t>0</a:t>
            </a:r>
          </a:p>
        </p:txBody>
      </p:sp>
      <p:sp>
        <p:nvSpPr>
          <p:cNvPr id="56" name="object 56"/>
          <p:cNvSpPr txBox="1"/>
          <p:nvPr/>
        </p:nvSpPr>
        <p:spPr>
          <a:xfrm>
            <a:off x="8087905" y="2872851"/>
            <a:ext cx="220980" cy="852551"/>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100</a:t>
            </a:r>
          </a:p>
          <a:p>
            <a:pPr marL="41909" marR="0">
              <a:lnSpc>
                <a:spcPts val="773"/>
              </a:lnSpc>
              <a:spcBef>
                <a:spcPts val="214"/>
              </a:spcBef>
              <a:spcAft>
                <a:spcPct val="0"/>
              </a:spcAft>
            </a:pPr>
            <a:r>
              <a:rPr sz="500">
                <a:solidFill>
                  <a:srgbClr val="FFFFFF"/>
                </a:solidFill>
                <a:latin typeface="EDUOUL+UDShinGoPro-Light"/>
                <a:cs typeface="EDUOUL+UDShinGoPro-Light"/>
              </a:rPr>
              <a:t>80</a:t>
            </a:r>
          </a:p>
          <a:p>
            <a:pPr marL="41909" marR="0">
              <a:lnSpc>
                <a:spcPts val="773"/>
              </a:lnSpc>
              <a:spcBef>
                <a:spcPts val="214"/>
              </a:spcBef>
              <a:spcAft>
                <a:spcPct val="0"/>
              </a:spcAft>
            </a:pPr>
            <a:r>
              <a:rPr sz="500">
                <a:solidFill>
                  <a:srgbClr val="FFFFFF"/>
                </a:solidFill>
                <a:latin typeface="EDUOUL+UDShinGoPro-Light"/>
                <a:cs typeface="EDUOUL+UDShinGoPro-Light"/>
              </a:rPr>
              <a:t>60</a:t>
            </a:r>
          </a:p>
          <a:p>
            <a:pPr marL="41909" marR="0">
              <a:lnSpc>
                <a:spcPts val="773"/>
              </a:lnSpc>
              <a:spcBef>
                <a:spcPts val="263"/>
              </a:spcBef>
              <a:spcAft>
                <a:spcPct val="0"/>
              </a:spcAft>
            </a:pPr>
            <a:r>
              <a:rPr sz="500">
                <a:solidFill>
                  <a:srgbClr val="FFFFFF"/>
                </a:solidFill>
                <a:latin typeface="EDUOUL+UDShinGoPro-Light"/>
                <a:cs typeface="EDUOUL+UDShinGoPro-Light"/>
              </a:rPr>
              <a:t>40</a:t>
            </a:r>
          </a:p>
          <a:p>
            <a:pPr marL="41909" marR="0">
              <a:lnSpc>
                <a:spcPts val="773"/>
              </a:lnSpc>
              <a:spcBef>
                <a:spcPts val="214"/>
              </a:spcBef>
              <a:spcAft>
                <a:spcPct val="0"/>
              </a:spcAft>
            </a:pPr>
            <a:r>
              <a:rPr sz="500">
                <a:solidFill>
                  <a:srgbClr val="FFFFFF"/>
                </a:solidFill>
                <a:latin typeface="EDUOUL+UDShinGoPro-Light"/>
                <a:cs typeface="EDUOUL+UDShinGoPro-Light"/>
              </a:rPr>
              <a:t>20</a:t>
            </a:r>
          </a:p>
          <a:p>
            <a:pPr marL="83819" marR="0">
              <a:lnSpc>
                <a:spcPts val="773"/>
              </a:lnSpc>
              <a:spcBef>
                <a:spcPts val="264"/>
              </a:spcBef>
              <a:spcAft>
                <a:spcPct val="0"/>
              </a:spcAft>
            </a:pPr>
            <a:r>
              <a:rPr sz="500">
                <a:solidFill>
                  <a:srgbClr val="FFFFFF"/>
                </a:solidFill>
                <a:latin typeface="EDUOUL+UDShinGoPro-Light"/>
                <a:cs typeface="EDUOUL+UDShinGoPro-Light"/>
              </a:rPr>
              <a:t>0</a:t>
            </a:r>
          </a:p>
        </p:txBody>
      </p:sp>
      <p:sp>
        <p:nvSpPr>
          <p:cNvPr id="57" name="object 57"/>
          <p:cNvSpPr txBox="1"/>
          <p:nvPr/>
        </p:nvSpPr>
        <p:spPr>
          <a:xfrm>
            <a:off x="11139570" y="2892418"/>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4,222</a:t>
            </a:r>
          </a:p>
        </p:txBody>
      </p:sp>
      <p:sp>
        <p:nvSpPr>
          <p:cNvPr id="58" name="object 58"/>
          <p:cNvSpPr txBox="1"/>
          <p:nvPr/>
        </p:nvSpPr>
        <p:spPr>
          <a:xfrm>
            <a:off x="1088007" y="3000822"/>
            <a:ext cx="906907" cy="733678"/>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1. 心存感谢</a:t>
            </a:r>
          </a:p>
          <a:p>
            <a:pPr marL="0" marR="0">
              <a:lnSpc>
                <a:spcPts val="1277"/>
              </a:lnSpc>
              <a:spcBef>
                <a:spcPts val="222"/>
              </a:spcBef>
              <a:spcAft>
                <a:spcPct val="0"/>
              </a:spcAft>
            </a:pPr>
            <a:r>
              <a:rPr sz="1000" spc="60">
                <a:solidFill>
                  <a:srgbClr val="FFFFFF"/>
                </a:solidFill>
                <a:latin typeface="KAMRTF+UDShinGoSCGbe-DeB"/>
                <a:cs typeface="KAMRTF+UDShinGoSCGbe-DeB"/>
              </a:rPr>
              <a:t>1. 安全意识</a:t>
            </a:r>
          </a:p>
          <a:p>
            <a:pPr marL="0" marR="0">
              <a:lnSpc>
                <a:spcPts val="1277"/>
              </a:lnSpc>
              <a:spcBef>
                <a:spcPts val="223"/>
              </a:spcBef>
              <a:spcAft>
                <a:spcPct val="0"/>
              </a:spcAft>
            </a:pPr>
            <a:r>
              <a:rPr sz="1000" spc="60">
                <a:solidFill>
                  <a:srgbClr val="FFFFFF"/>
                </a:solidFill>
                <a:latin typeface="KAMRTF+UDShinGoSCGbe-DeB"/>
                <a:cs typeface="KAMRTF+UDShinGoSCGbe-DeB"/>
              </a:rPr>
              <a:t>1. 自我挑战</a:t>
            </a:r>
          </a:p>
        </p:txBody>
      </p:sp>
      <p:sp>
        <p:nvSpPr>
          <p:cNvPr id="59" name="object 59"/>
          <p:cNvSpPr txBox="1"/>
          <p:nvPr/>
        </p:nvSpPr>
        <p:spPr>
          <a:xfrm>
            <a:off x="2128551" y="3000822"/>
            <a:ext cx="1549298" cy="733678"/>
          </a:xfrm>
          <a:prstGeom prst="rect">
            <a:avLst/>
          </a:prstGeom>
        </p:spPr>
        <p:txBody>
          <a:bodyPr vert="horz" wrap="square" lIns="0" tIns="0" rIns="0" bIns="0" rtlCol="0">
            <a:spAutoFit/>
          </a:bodyPr>
          <a:lstStyle/>
          <a:p>
            <a:pPr marL="0" marR="0">
              <a:lnSpc>
                <a:spcPts val="1277"/>
              </a:lnSpc>
              <a:spcBef>
                <a:spcPct val="0"/>
              </a:spcBef>
              <a:spcAft>
                <a:spcPct val="0"/>
              </a:spcAft>
            </a:pPr>
            <a:r>
              <a:rPr sz="1000" spc="60">
                <a:solidFill>
                  <a:srgbClr val="FFFFFF"/>
                </a:solidFill>
                <a:latin typeface="KAMRTF+UDShinGoSCGbe-DeB"/>
                <a:cs typeface="KAMRTF+UDShinGoSCGbe-DeB"/>
              </a:rPr>
              <a:t>Give Thanks</a:t>
            </a:r>
          </a:p>
          <a:p>
            <a:pPr marL="0" marR="0">
              <a:lnSpc>
                <a:spcPts val="1277"/>
              </a:lnSpc>
              <a:spcBef>
                <a:spcPts val="222"/>
              </a:spcBef>
              <a:spcAft>
                <a:spcPct val="0"/>
              </a:spcAft>
            </a:pPr>
            <a:r>
              <a:rPr sz="1000" spc="60">
                <a:solidFill>
                  <a:srgbClr val="FFFFFF"/>
                </a:solidFill>
                <a:latin typeface="KAMRTF+UDShinGoSCGbe-DeB"/>
                <a:cs typeface="KAMRTF+UDShinGoSCGbe-DeB"/>
              </a:rPr>
              <a:t>Maintain Safety</a:t>
            </a:r>
          </a:p>
          <a:p>
            <a:pPr marL="0" marR="0">
              <a:lnSpc>
                <a:spcPts val="1277"/>
              </a:lnSpc>
              <a:spcBef>
                <a:spcPts val="223"/>
              </a:spcBef>
              <a:spcAft>
                <a:spcPct val="0"/>
              </a:spcAft>
            </a:pPr>
            <a:r>
              <a:rPr sz="1000" spc="60">
                <a:solidFill>
                  <a:srgbClr val="FFFFFF"/>
                </a:solidFill>
                <a:latin typeface="KAMRTF+UDShinGoSCGbe-DeB"/>
                <a:cs typeface="KAMRTF+UDShinGoSCGbe-DeB"/>
              </a:rPr>
              <a:t>Challenge Yourself</a:t>
            </a:r>
          </a:p>
        </p:txBody>
      </p:sp>
      <p:sp>
        <p:nvSpPr>
          <p:cNvPr id="60" name="object 60"/>
          <p:cNvSpPr txBox="1"/>
          <p:nvPr/>
        </p:nvSpPr>
        <p:spPr>
          <a:xfrm>
            <a:off x="12998630" y="3062591"/>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C4DA2"/>
                </a:solidFill>
                <a:latin typeface="OGVKRL+UDShinGoPro-Regular"/>
                <a:cs typeface="OGVKRL+UDShinGoPro-Regular"/>
              </a:rPr>
              <a:t>04</a:t>
            </a:r>
          </a:p>
        </p:txBody>
      </p:sp>
      <p:sp>
        <p:nvSpPr>
          <p:cNvPr id="61" name="object 61"/>
          <p:cNvSpPr txBox="1"/>
          <p:nvPr/>
        </p:nvSpPr>
        <p:spPr>
          <a:xfrm>
            <a:off x="8824261" y="3122541"/>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50</a:t>
            </a:r>
          </a:p>
        </p:txBody>
      </p:sp>
      <p:sp>
        <p:nvSpPr>
          <p:cNvPr id="62" name="object 62"/>
          <p:cNvSpPr txBox="1"/>
          <p:nvPr/>
        </p:nvSpPr>
        <p:spPr>
          <a:xfrm>
            <a:off x="13301532" y="3132202"/>
            <a:ext cx="10121003"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TANAKA的事业和提供价值</a:t>
            </a:r>
          </a:p>
        </p:txBody>
      </p:sp>
      <p:sp>
        <p:nvSpPr>
          <p:cNvPr id="63" name="object 63"/>
          <p:cNvSpPr txBox="1"/>
          <p:nvPr/>
        </p:nvSpPr>
        <p:spPr>
          <a:xfrm>
            <a:off x="9155616" y="3208242"/>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FFFFFF"/>
                </a:solidFill>
                <a:latin typeface="OGVKRL+UDShinGoPro-Regular"/>
                <a:cs typeface="OGVKRL+UDShinGoPro-Regular"/>
              </a:rPr>
              <a:t>37</a:t>
            </a:r>
          </a:p>
        </p:txBody>
      </p:sp>
      <p:sp>
        <p:nvSpPr>
          <p:cNvPr id="64" name="object 64"/>
          <p:cNvSpPr txBox="1"/>
          <p:nvPr/>
        </p:nvSpPr>
        <p:spPr>
          <a:xfrm>
            <a:off x="13004986" y="3565445"/>
            <a:ext cx="10592276"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spc="-8066">
                <a:solidFill>
                  <a:srgbClr val="FFFFFF"/>
                </a:solidFill>
                <a:latin typeface="KAMRTF+UDShinGoSCGbe-DeB"/>
                <a:cs typeface="KAMRTF+UDShinGoSCGbe-DeB"/>
              </a:rPr>
              <a:t>面向可持续的未来</a:t>
            </a:r>
          </a:p>
        </p:txBody>
      </p:sp>
      <p:sp>
        <p:nvSpPr>
          <p:cNvPr id="65" name="object 65"/>
          <p:cNvSpPr txBox="1"/>
          <p:nvPr/>
        </p:nvSpPr>
        <p:spPr>
          <a:xfrm>
            <a:off x="8462336" y="3591201"/>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2014</a:t>
            </a:r>
          </a:p>
        </p:txBody>
      </p:sp>
      <p:sp>
        <p:nvSpPr>
          <p:cNvPr id="66" name="object 66"/>
          <p:cNvSpPr txBox="1"/>
          <p:nvPr/>
        </p:nvSpPr>
        <p:spPr>
          <a:xfrm>
            <a:off x="8793702" y="3591201"/>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2015</a:t>
            </a:r>
          </a:p>
        </p:txBody>
      </p:sp>
      <p:sp>
        <p:nvSpPr>
          <p:cNvPr id="67" name="object 67"/>
          <p:cNvSpPr txBox="1"/>
          <p:nvPr/>
        </p:nvSpPr>
        <p:spPr>
          <a:xfrm>
            <a:off x="9125055" y="3591201"/>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2016</a:t>
            </a:r>
          </a:p>
        </p:txBody>
      </p:sp>
      <p:sp>
        <p:nvSpPr>
          <p:cNvPr id="68" name="object 68"/>
          <p:cNvSpPr txBox="1"/>
          <p:nvPr/>
        </p:nvSpPr>
        <p:spPr>
          <a:xfrm>
            <a:off x="9456421" y="3591201"/>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2017</a:t>
            </a:r>
          </a:p>
        </p:txBody>
      </p:sp>
      <p:sp>
        <p:nvSpPr>
          <p:cNvPr id="69" name="object 69"/>
          <p:cNvSpPr txBox="1"/>
          <p:nvPr/>
        </p:nvSpPr>
        <p:spPr>
          <a:xfrm>
            <a:off x="9787787" y="3591201"/>
            <a:ext cx="490191" cy="196659"/>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2018</a:t>
            </a:r>
            <a:r>
              <a:rPr sz="500" spc="498">
                <a:solidFill>
                  <a:srgbClr val="FFFFFF"/>
                </a:solidFill>
                <a:latin typeface="EDUOUL+UDShinGoPro-Light"/>
                <a:cs typeface="EDUOUL+UDShinGoPro-Light"/>
              </a:rPr>
              <a:t> </a:t>
            </a:r>
            <a:r>
              <a:rPr sz="550">
                <a:solidFill>
                  <a:srgbClr val="FFFFFF"/>
                </a:solidFill>
                <a:latin typeface="OBIHLV+MPHYZhongDengXianTiGbe-Medium"/>
                <a:cs typeface="OBIHLV+MPHYZhongDengXianTiGbe-Medium"/>
              </a:rPr>
              <a:t>年度</a:t>
            </a:r>
          </a:p>
        </p:txBody>
      </p:sp>
      <p:sp>
        <p:nvSpPr>
          <p:cNvPr id="70" name="object 70"/>
          <p:cNvSpPr txBox="1"/>
          <p:nvPr/>
        </p:nvSpPr>
        <p:spPr>
          <a:xfrm>
            <a:off x="10835264" y="3591232"/>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2014</a:t>
            </a:r>
          </a:p>
        </p:txBody>
      </p:sp>
      <p:sp>
        <p:nvSpPr>
          <p:cNvPr id="71" name="object 71"/>
          <p:cNvSpPr txBox="1"/>
          <p:nvPr/>
        </p:nvSpPr>
        <p:spPr>
          <a:xfrm>
            <a:off x="11166617" y="3591232"/>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2015</a:t>
            </a:r>
          </a:p>
        </p:txBody>
      </p:sp>
      <p:sp>
        <p:nvSpPr>
          <p:cNvPr id="72" name="object 72"/>
          <p:cNvSpPr txBox="1"/>
          <p:nvPr/>
        </p:nvSpPr>
        <p:spPr>
          <a:xfrm>
            <a:off x="11497972" y="3591232"/>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2016</a:t>
            </a:r>
          </a:p>
        </p:txBody>
      </p:sp>
      <p:sp>
        <p:nvSpPr>
          <p:cNvPr id="73" name="object 73"/>
          <p:cNvSpPr txBox="1"/>
          <p:nvPr/>
        </p:nvSpPr>
        <p:spPr>
          <a:xfrm>
            <a:off x="11829338" y="3591232"/>
            <a:ext cx="262890"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2017</a:t>
            </a:r>
          </a:p>
        </p:txBody>
      </p:sp>
      <p:sp>
        <p:nvSpPr>
          <p:cNvPr id="74" name="object 74"/>
          <p:cNvSpPr txBox="1"/>
          <p:nvPr/>
        </p:nvSpPr>
        <p:spPr>
          <a:xfrm>
            <a:off x="12160702" y="3591232"/>
            <a:ext cx="490167" cy="196659"/>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EDUOUL+UDShinGoPro-Light"/>
                <a:cs typeface="EDUOUL+UDShinGoPro-Light"/>
              </a:rPr>
              <a:t>2018</a:t>
            </a:r>
            <a:r>
              <a:rPr sz="500" spc="498">
                <a:solidFill>
                  <a:srgbClr val="FFFFFF"/>
                </a:solidFill>
                <a:latin typeface="EDUOUL+UDShinGoPro-Light"/>
                <a:cs typeface="EDUOUL+UDShinGoPro-Light"/>
              </a:rPr>
              <a:t> </a:t>
            </a:r>
            <a:r>
              <a:rPr sz="550">
                <a:solidFill>
                  <a:srgbClr val="FFFFFF"/>
                </a:solidFill>
                <a:latin typeface="OBIHLV+MPHYZhongDengXianTiGbe-Medium"/>
                <a:cs typeface="OBIHLV+MPHYZhongDengXianTiGbe-Medium"/>
              </a:rPr>
              <a:t>年度</a:t>
            </a:r>
          </a:p>
        </p:txBody>
      </p:sp>
      <p:sp>
        <p:nvSpPr>
          <p:cNvPr id="75" name="object 75"/>
          <p:cNvSpPr txBox="1"/>
          <p:nvPr/>
        </p:nvSpPr>
        <p:spPr>
          <a:xfrm>
            <a:off x="11158047" y="3778209"/>
            <a:ext cx="1603578" cy="187407"/>
          </a:xfrm>
          <a:prstGeom prst="rect">
            <a:avLst/>
          </a:prstGeom>
        </p:spPr>
        <p:txBody>
          <a:bodyPr vert="horz" wrap="square" lIns="0" tIns="0" rIns="0" bIns="0" rtlCol="0">
            <a:spAutoFit/>
          </a:bodyPr>
          <a:lstStyle/>
          <a:p>
            <a:pPr marL="0" marR="0">
              <a:lnSpc>
                <a:spcPts val="650"/>
              </a:lnSpc>
              <a:spcBef>
                <a:spcPct val="0"/>
              </a:spcBef>
              <a:spcAft>
                <a:spcPct val="0"/>
              </a:spcAft>
            </a:pPr>
            <a:r>
              <a:rPr sz="550">
                <a:solidFill>
                  <a:srgbClr val="FFFFFF"/>
                </a:solidFill>
                <a:latin typeface="OBIHLV+MPHYZhongDengXianTiGbe-Medium"/>
                <a:cs typeface="OBIHLV+MPHYZhongDengXianTiGbe-Medium"/>
              </a:rPr>
              <a:t>包括Metalor Technologies International株式会社</a:t>
            </a:r>
          </a:p>
        </p:txBody>
      </p:sp>
      <p:sp>
        <p:nvSpPr>
          <p:cNvPr id="76" name="object 76"/>
          <p:cNvSpPr txBox="1"/>
          <p:nvPr/>
        </p:nvSpPr>
        <p:spPr>
          <a:xfrm>
            <a:off x="1088323" y="3817818"/>
            <a:ext cx="693420" cy="387896"/>
          </a:xfrm>
          <a:prstGeom prst="rect">
            <a:avLst/>
          </a:prstGeom>
        </p:spPr>
        <p:txBody>
          <a:bodyPr vert="horz" wrap="square" lIns="0" tIns="0" rIns="0" bIns="0" rtlCol="0">
            <a:spAutoFit/>
          </a:bodyPr>
          <a:lstStyle/>
          <a:p>
            <a:pPr marL="0" marR="0">
              <a:lnSpc>
                <a:spcPts val="1554"/>
              </a:lnSpc>
              <a:spcBef>
                <a:spcPct val="0"/>
              </a:spcBef>
              <a:spcAft>
                <a:spcPct val="0"/>
              </a:spcAft>
            </a:pPr>
            <a:r>
              <a:rPr sz="1000" spc="-10">
                <a:solidFill>
                  <a:srgbClr val="FFFFFF"/>
                </a:solidFill>
                <a:latin typeface="GPTHVB+UDShinGoPro-DeBold"/>
                <a:cs typeface="GPTHVB+UDShinGoPro-DeBold"/>
              </a:rPr>
              <a:t>国内拠点</a:t>
            </a:r>
          </a:p>
        </p:txBody>
      </p:sp>
      <p:sp>
        <p:nvSpPr>
          <p:cNvPr id="77" name="object 77"/>
          <p:cNvSpPr txBox="1"/>
          <p:nvPr/>
        </p:nvSpPr>
        <p:spPr>
          <a:xfrm>
            <a:off x="12998630" y="3870183"/>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4CB848"/>
                </a:solidFill>
                <a:latin typeface="OGVKRL+UDShinGoPro-Regular"/>
                <a:cs typeface="OGVKRL+UDShinGoPro-Regular"/>
              </a:rPr>
              <a:t>06</a:t>
            </a:r>
          </a:p>
        </p:txBody>
      </p:sp>
      <p:sp>
        <p:nvSpPr>
          <p:cNvPr id="78" name="object 78"/>
          <p:cNvSpPr txBox="1"/>
          <p:nvPr/>
        </p:nvSpPr>
        <p:spPr>
          <a:xfrm>
            <a:off x="13301532" y="3939792"/>
            <a:ext cx="13144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开拓各种各样的可能性</a:t>
            </a:r>
          </a:p>
        </p:txBody>
      </p:sp>
      <p:sp>
        <p:nvSpPr>
          <p:cNvPr id="79" name="object 79"/>
          <p:cNvSpPr txBox="1"/>
          <p:nvPr/>
        </p:nvSpPr>
        <p:spPr>
          <a:xfrm>
            <a:off x="908768" y="4100540"/>
            <a:ext cx="1616144" cy="281681"/>
          </a:xfrm>
          <a:prstGeom prst="rect">
            <a:avLst/>
          </a:prstGeom>
        </p:spPr>
        <p:txBody>
          <a:bodyPr vert="horz" wrap="square" lIns="0" tIns="0" rIns="0" bIns="0" rtlCol="0">
            <a:spAutoFit/>
          </a:bodyPr>
          <a:lstStyle/>
          <a:p>
            <a:pPr marL="0" marR="0">
              <a:lnSpc>
                <a:spcPts val="1053"/>
              </a:lnSpc>
              <a:spcBef>
                <a:spcPct val="0"/>
              </a:spcBef>
              <a:spcAft>
                <a:spcPct val="0"/>
              </a:spcAft>
            </a:pPr>
            <a:r>
              <a:rPr sz="850" spc="-22">
                <a:solidFill>
                  <a:srgbClr val="0C4DA2"/>
                </a:solidFill>
                <a:latin typeface="GVAUSH+UDShinGoSCGbe-Reg"/>
                <a:cs typeface="GVAUSH+UDShinGoSCGbe-Reg"/>
              </a:rPr>
              <a:t>TANAKA控股株式会社</a:t>
            </a:r>
            <a:r>
              <a:rPr sz="600">
                <a:solidFill>
                  <a:srgbClr val="0C4DA2"/>
                </a:solidFill>
                <a:latin typeface="GVAUSH+UDShinGoSCGbe-Reg"/>
                <a:cs typeface="GVAUSH+UDShinGoSCGbe-Reg"/>
              </a:rPr>
              <a:t>（THD）</a:t>
            </a:r>
          </a:p>
        </p:txBody>
      </p:sp>
      <p:sp>
        <p:nvSpPr>
          <p:cNvPr id="80" name="object 80"/>
          <p:cNvSpPr txBox="1"/>
          <p:nvPr/>
        </p:nvSpPr>
        <p:spPr>
          <a:xfrm>
            <a:off x="4198763" y="4098947"/>
            <a:ext cx="2736599" cy="290582"/>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Electroplating Engineers of Japan Ltd.</a:t>
            </a:r>
            <a:r>
              <a:rPr sz="600">
                <a:solidFill>
                  <a:srgbClr val="0C4DA2"/>
                </a:solidFill>
                <a:latin typeface="GVAUSH+UDShinGoSCGbe-Reg"/>
                <a:cs typeface="GVAUSH+UDShinGoSCGbe-Reg"/>
              </a:rPr>
              <a:t>（EEJA）</a:t>
            </a:r>
          </a:p>
        </p:txBody>
      </p:sp>
      <p:sp>
        <p:nvSpPr>
          <p:cNvPr id="81" name="object 81"/>
          <p:cNvSpPr txBox="1"/>
          <p:nvPr/>
        </p:nvSpPr>
        <p:spPr>
          <a:xfrm>
            <a:off x="963631" y="4304616"/>
            <a:ext cx="773430"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总公司（东京）</a:t>
            </a:r>
          </a:p>
        </p:txBody>
      </p:sp>
      <p:sp>
        <p:nvSpPr>
          <p:cNvPr id="82" name="object 82"/>
          <p:cNvSpPr txBox="1"/>
          <p:nvPr/>
        </p:nvSpPr>
        <p:spPr>
          <a:xfrm>
            <a:off x="4198763" y="4304640"/>
            <a:ext cx="1440640" cy="186690"/>
          </a:xfrm>
          <a:prstGeom prst="rect">
            <a:avLst/>
          </a:prstGeom>
        </p:spPr>
        <p:txBody>
          <a:bodyPr vert="horz" wrap="square" lIns="0" tIns="0" rIns="0" bIns="0" rtlCol="0">
            <a:spAutoFit/>
          </a:bodyPr>
          <a:lstStyle/>
          <a:p>
            <a:pPr marL="54862" marR="0">
              <a:lnSpc>
                <a:spcPts val="720"/>
              </a:lnSpc>
              <a:spcBef>
                <a:spcPct val="0"/>
              </a:spcBef>
              <a:spcAft>
                <a:spcPct val="0"/>
              </a:spcAft>
            </a:pPr>
            <a:r>
              <a:rPr sz="700" spc="20">
                <a:solidFill>
                  <a:srgbClr val="221E1F"/>
                </a:solidFill>
                <a:latin typeface="GJOVKQ+STHeitiSC-Light"/>
                <a:cs typeface="GJOVKQ+STHeitiSC-Light"/>
              </a:rPr>
              <a:t>总公司（东京）</a:t>
            </a:r>
            <a:r>
              <a:rPr sz="700" spc="185">
                <a:solidFill>
                  <a:srgbClr val="221E1F"/>
                </a:solidFill>
                <a:latin typeface="GJOVKQ+STHeitiSC-Light"/>
                <a:cs typeface="GJOVKQ+STHeitiSC-Light"/>
              </a:rPr>
              <a:t> </a:t>
            </a:r>
            <a:r>
              <a:rPr sz="450" baseline="24288">
                <a:solidFill>
                  <a:srgbClr val="221E1F"/>
                </a:solidFill>
                <a:latin typeface="GJOVKQ+STHeitiSC-Light"/>
                <a:cs typeface="GJOVKQ+STHeitiSC-Light"/>
              </a:rPr>
              <a:t>●</a:t>
            </a:r>
            <a:r>
              <a:rPr sz="450" spc="57" baseline="24288">
                <a:solidFill>
                  <a:srgbClr val="221E1F"/>
                </a:solidFill>
                <a:latin typeface="GJOVKQ+STHeitiSC-Light"/>
                <a:cs typeface="GJOVKQ+STHeitiSC-Light"/>
              </a:rPr>
              <a:t> </a:t>
            </a:r>
            <a:r>
              <a:rPr sz="700" spc="20">
                <a:solidFill>
                  <a:srgbClr val="221E1F"/>
                </a:solidFill>
                <a:latin typeface="GJOVKQ+STHeitiSC-Light"/>
                <a:cs typeface="GJOVKQ+STHeitiSC-Light"/>
              </a:rPr>
              <a:t>平塚事业所</a:t>
            </a:r>
          </a:p>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83" name="object 83"/>
          <p:cNvSpPr txBox="1"/>
          <p:nvPr/>
        </p:nvSpPr>
        <p:spPr>
          <a:xfrm>
            <a:off x="908768" y="4330207"/>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84" name="object 84"/>
          <p:cNvSpPr txBox="1"/>
          <p:nvPr/>
        </p:nvSpPr>
        <p:spPr>
          <a:xfrm>
            <a:off x="13004986" y="4373024"/>
            <a:ext cx="952500"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FFFFF"/>
                </a:solidFill>
                <a:latin typeface="KAMRTF+UDShinGoSCGbe-DeB"/>
                <a:cs typeface="KAMRTF+UDShinGoSCGbe-DeB"/>
              </a:rPr>
              <a:t>持续建立信赖</a:t>
            </a:r>
          </a:p>
        </p:txBody>
      </p:sp>
      <p:sp>
        <p:nvSpPr>
          <p:cNvPr id="85" name="object 85"/>
          <p:cNvSpPr txBox="1"/>
          <p:nvPr/>
        </p:nvSpPr>
        <p:spPr>
          <a:xfrm>
            <a:off x="908768" y="4470547"/>
            <a:ext cx="1709864" cy="282843"/>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田中贵金属工业株式会社</a:t>
            </a:r>
            <a:r>
              <a:rPr sz="600">
                <a:solidFill>
                  <a:srgbClr val="0C4DA2"/>
                </a:solidFill>
                <a:latin typeface="GVAUSH+UDShinGoSCGbe-Reg"/>
                <a:cs typeface="GVAUSH+UDShinGoSCGbe-Reg"/>
              </a:rPr>
              <a:t>（TKK）</a:t>
            </a:r>
          </a:p>
        </p:txBody>
      </p:sp>
      <p:sp>
        <p:nvSpPr>
          <p:cNvPr id="86" name="object 86"/>
          <p:cNvSpPr txBox="1"/>
          <p:nvPr/>
        </p:nvSpPr>
        <p:spPr>
          <a:xfrm>
            <a:off x="4198776" y="4470522"/>
            <a:ext cx="2213858" cy="290044"/>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Tanaka Kikinzoku Jewelry K.K.</a:t>
            </a:r>
            <a:r>
              <a:rPr sz="600">
                <a:solidFill>
                  <a:srgbClr val="0C4DA2"/>
                </a:solidFill>
                <a:latin typeface="GVAUSH+UDShinGoSCGbe-Reg"/>
                <a:cs typeface="GVAUSH+UDShinGoSCGbe-Reg"/>
              </a:rPr>
              <a:t>（TKJ）</a:t>
            </a:r>
          </a:p>
        </p:txBody>
      </p:sp>
      <p:sp>
        <p:nvSpPr>
          <p:cNvPr id="87" name="object 87"/>
          <p:cNvSpPr txBox="1"/>
          <p:nvPr/>
        </p:nvSpPr>
        <p:spPr>
          <a:xfrm>
            <a:off x="963631" y="4676240"/>
            <a:ext cx="2907560"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总公司（东京）</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岩手工厂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富冈工厂</a:t>
            </a:r>
            <a:r>
              <a:rPr sz="700" spc="797">
                <a:solidFill>
                  <a:srgbClr val="221E1F"/>
                </a:solidFill>
                <a:latin typeface="GJOVKQ+STHeitiSC-Light"/>
                <a:cs typeface="GJOVKQ+STHeitiSC-Light"/>
              </a:rPr>
              <a:t> </a:t>
            </a:r>
            <a:r>
              <a:rPr sz="700" spc="20">
                <a:solidFill>
                  <a:srgbClr val="221E1F"/>
                </a:solidFill>
                <a:latin typeface="GJOVKQ+STHeitiSC-Light"/>
                <a:cs typeface="GJOVKQ+STHeitiSC-Light"/>
              </a:rPr>
              <a:t>市川工厂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袖浦工厂</a:t>
            </a:r>
          </a:p>
        </p:txBody>
      </p:sp>
      <p:sp>
        <p:nvSpPr>
          <p:cNvPr id="88" name="object 88"/>
          <p:cNvSpPr txBox="1"/>
          <p:nvPr/>
        </p:nvSpPr>
        <p:spPr>
          <a:xfrm>
            <a:off x="4198776" y="4689772"/>
            <a:ext cx="93726" cy="359759"/>
          </a:xfrm>
          <a:prstGeom prst="rect">
            <a:avLst/>
          </a:prstGeom>
        </p:spPr>
        <p:txBody>
          <a:bodyPr vert="horz" wrap="square" lIns="0" tIns="0" rIns="0" bIns="0" rtlCol="0">
            <a:spAutoFit/>
          </a:bodyPr>
          <a:lstStyle/>
          <a:p>
            <a:pPr marL="0" marR="0">
              <a:lnSpc>
                <a:spcPts val="445"/>
              </a:lnSpc>
              <a:spcBef>
                <a:spcPct val="0"/>
              </a:spcBef>
              <a:spcAft>
                <a:spcPct val="0"/>
              </a:spcAft>
            </a:pPr>
            <a:r>
              <a:rPr sz="300">
                <a:solidFill>
                  <a:srgbClr val="221E1F"/>
                </a:solidFill>
                <a:latin typeface="EDUOUL+UDShinGoPro-Light"/>
                <a:cs typeface="EDUOUL+UDShinGoPro-Light"/>
              </a:rPr>
              <a:t>●</a:t>
            </a:r>
          </a:p>
          <a:p>
            <a:pPr marL="0" marR="0">
              <a:lnSpc>
                <a:spcPts val="288"/>
              </a:lnSpc>
              <a:spcBef>
                <a:spcPts val="699"/>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p:txBody>
      </p:sp>
      <p:sp>
        <p:nvSpPr>
          <p:cNvPr id="89" name="object 89"/>
          <p:cNvSpPr txBox="1"/>
          <p:nvPr/>
        </p:nvSpPr>
        <p:spPr>
          <a:xfrm>
            <a:off x="4253637" y="4676215"/>
            <a:ext cx="3301897"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银座总店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新宿店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东京椿山庄大酒店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伊势丹立川店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伊势丹浦和店</a:t>
            </a:r>
          </a:p>
        </p:txBody>
      </p:sp>
      <p:sp>
        <p:nvSpPr>
          <p:cNvPr id="90" name="object 90"/>
          <p:cNvSpPr txBox="1"/>
          <p:nvPr/>
        </p:nvSpPr>
        <p:spPr>
          <a:xfrm>
            <a:off x="12998630" y="4673122"/>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49BDB"/>
                </a:solidFill>
                <a:latin typeface="OGVKRL+UDShinGoPro-Regular"/>
                <a:cs typeface="OGVKRL+UDShinGoPro-Regular"/>
              </a:rPr>
              <a:t>08</a:t>
            </a:r>
          </a:p>
        </p:txBody>
      </p:sp>
      <p:sp>
        <p:nvSpPr>
          <p:cNvPr id="91" name="object 91"/>
          <p:cNvSpPr txBox="1"/>
          <p:nvPr/>
        </p:nvSpPr>
        <p:spPr>
          <a:xfrm>
            <a:off x="908768" y="4701831"/>
            <a:ext cx="93726" cy="601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p:txBody>
      </p:sp>
      <p:sp>
        <p:nvSpPr>
          <p:cNvPr id="92" name="object 92"/>
          <p:cNvSpPr txBox="1"/>
          <p:nvPr/>
        </p:nvSpPr>
        <p:spPr>
          <a:xfrm>
            <a:off x="1649431" y="4701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3" name="object 93"/>
          <p:cNvSpPr txBox="1"/>
          <p:nvPr/>
        </p:nvSpPr>
        <p:spPr>
          <a:xfrm>
            <a:off x="2115778" y="4701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4" name="object 94"/>
          <p:cNvSpPr txBox="1"/>
          <p:nvPr/>
        </p:nvSpPr>
        <p:spPr>
          <a:xfrm>
            <a:off x="2604982" y="4701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5" name="object 95"/>
          <p:cNvSpPr txBox="1"/>
          <p:nvPr/>
        </p:nvSpPr>
        <p:spPr>
          <a:xfrm>
            <a:off x="3071322" y="4701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6" name="object 96"/>
          <p:cNvSpPr txBox="1"/>
          <p:nvPr/>
        </p:nvSpPr>
        <p:spPr>
          <a:xfrm>
            <a:off x="4665116" y="470180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7" name="object 97"/>
          <p:cNvSpPr txBox="1"/>
          <p:nvPr/>
        </p:nvSpPr>
        <p:spPr>
          <a:xfrm>
            <a:off x="5040021" y="470180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8" name="object 98"/>
          <p:cNvSpPr txBox="1"/>
          <p:nvPr/>
        </p:nvSpPr>
        <p:spPr>
          <a:xfrm>
            <a:off x="5872125" y="470180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99" name="object 99"/>
          <p:cNvSpPr txBox="1"/>
          <p:nvPr/>
        </p:nvSpPr>
        <p:spPr>
          <a:xfrm>
            <a:off x="6521351" y="470180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00" name="object 100"/>
          <p:cNvSpPr txBox="1"/>
          <p:nvPr/>
        </p:nvSpPr>
        <p:spPr>
          <a:xfrm>
            <a:off x="1466552" y="4828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01" name="object 101"/>
          <p:cNvSpPr txBox="1"/>
          <p:nvPr/>
        </p:nvSpPr>
        <p:spPr>
          <a:xfrm>
            <a:off x="1932899" y="4828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02" name="object 102"/>
          <p:cNvSpPr txBox="1"/>
          <p:nvPr/>
        </p:nvSpPr>
        <p:spPr>
          <a:xfrm>
            <a:off x="2399239" y="4828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03" name="object 103"/>
          <p:cNvSpPr txBox="1"/>
          <p:nvPr/>
        </p:nvSpPr>
        <p:spPr>
          <a:xfrm>
            <a:off x="13301532" y="4747421"/>
            <a:ext cx="1025613"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TANAKA的品质</a:t>
            </a:r>
          </a:p>
        </p:txBody>
      </p:sp>
      <p:sp>
        <p:nvSpPr>
          <p:cNvPr id="104" name="object 104"/>
          <p:cNvSpPr txBox="1"/>
          <p:nvPr/>
        </p:nvSpPr>
        <p:spPr>
          <a:xfrm>
            <a:off x="963631" y="4803240"/>
            <a:ext cx="2344975"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伊势原工厂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平塚工厂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湘南工厂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平塚技术中心</a:t>
            </a:r>
          </a:p>
        </p:txBody>
      </p:sp>
      <p:sp>
        <p:nvSpPr>
          <p:cNvPr id="105" name="object 105"/>
          <p:cNvSpPr txBox="1"/>
          <p:nvPr/>
        </p:nvSpPr>
        <p:spPr>
          <a:xfrm>
            <a:off x="4253637" y="4803215"/>
            <a:ext cx="2907567" cy="1866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横浜元町店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仙台店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名古屋店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名古屋三越</a:t>
            </a:r>
            <a:r>
              <a:rPr sz="700">
                <a:solidFill>
                  <a:srgbClr val="221E1F"/>
                </a:solidFill>
                <a:latin typeface="GJOVKQ+STHeitiSC-Light"/>
                <a:cs typeface="GJOVKQ+STHeitiSC-Light"/>
              </a:rPr>
              <a:t> </a:t>
            </a:r>
            <a:r>
              <a:rPr sz="700" spc="20">
                <a:solidFill>
                  <a:srgbClr val="221E1F"/>
                </a:solidFill>
                <a:latin typeface="GJOVKQ+STHeitiSC-Light"/>
                <a:cs typeface="GJOVKQ+STHeitiSC-Light"/>
              </a:rPr>
              <a:t>荣店</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心斋桥店</a:t>
            </a:r>
          </a:p>
          <a:p>
            <a:pPr marL="502921" marR="0">
              <a:lnSpc>
                <a:spcPts val="288"/>
              </a:lnSpc>
              <a:spcBef>
                <a:spcPct val="0"/>
              </a:spcBef>
              <a:spcAft>
                <a:spcPct val="0"/>
              </a:spcAft>
            </a:pPr>
            <a:r>
              <a:rPr sz="300">
                <a:solidFill>
                  <a:srgbClr val="221E1F"/>
                </a:solidFill>
                <a:latin typeface="GJOVKQ+STHeitiSC-Light"/>
                <a:cs typeface="GJOVKQ+STHeitiSC-Light"/>
              </a:rPr>
              <a:t>●</a:t>
            </a:r>
            <a:r>
              <a:rPr sz="300" spc="2577">
                <a:solidFill>
                  <a:srgbClr val="221E1F"/>
                </a:solidFill>
                <a:latin typeface="GJOVKQ+STHeitiSC-Light"/>
                <a:cs typeface="GJOVKQ+STHeitiSC-Light"/>
              </a:rPr>
              <a:t> </a:t>
            </a:r>
            <a:r>
              <a:rPr sz="300">
                <a:solidFill>
                  <a:srgbClr val="221E1F"/>
                </a:solidFill>
                <a:latin typeface="GJOVKQ+STHeitiSC-Light"/>
                <a:cs typeface="GJOVKQ+STHeitiSC-Light"/>
              </a:rPr>
              <a:t>●</a:t>
            </a:r>
            <a:r>
              <a:rPr sz="300" spc="3297">
                <a:solidFill>
                  <a:srgbClr val="221E1F"/>
                </a:solidFill>
                <a:latin typeface="GJOVKQ+STHeitiSC-Light"/>
                <a:cs typeface="GJOVKQ+STHeitiSC-Light"/>
              </a:rPr>
              <a:t> </a:t>
            </a:r>
            <a:r>
              <a:rPr sz="300">
                <a:solidFill>
                  <a:srgbClr val="221E1F"/>
                </a:solidFill>
                <a:latin typeface="GJOVKQ+STHeitiSC-Light"/>
                <a:cs typeface="GJOVKQ+STHeitiSC-Light"/>
              </a:rPr>
              <a:t>●</a:t>
            </a:r>
            <a:r>
              <a:rPr sz="300" spc="5637">
                <a:solidFill>
                  <a:srgbClr val="221E1F"/>
                </a:solidFill>
                <a:latin typeface="GJOVKQ+STHeitiSC-Light"/>
                <a:cs typeface="GJOVKQ+STHeitiSC-Light"/>
              </a:rPr>
              <a:t> </a:t>
            </a:r>
            <a:r>
              <a:rPr sz="300">
                <a:solidFill>
                  <a:srgbClr val="221E1F"/>
                </a:solidFill>
                <a:latin typeface="GJOVKQ+STHeitiSC-Light"/>
                <a:cs typeface="GJOVKQ+STHeitiSC-Light"/>
              </a:rPr>
              <a:t>●</a:t>
            </a:r>
          </a:p>
        </p:txBody>
      </p:sp>
      <p:sp>
        <p:nvSpPr>
          <p:cNvPr id="106" name="object 106"/>
          <p:cNvSpPr txBox="1"/>
          <p:nvPr/>
        </p:nvSpPr>
        <p:spPr>
          <a:xfrm>
            <a:off x="963631" y="4930240"/>
            <a:ext cx="2891578"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筑波事业所（技术中心）</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伊势原技术中心</a:t>
            </a:r>
            <a:r>
              <a:rPr sz="700" spc="617">
                <a:solidFill>
                  <a:srgbClr val="221E1F"/>
                </a:solidFill>
                <a:latin typeface="GJOVKQ+STHeitiSC-Light"/>
                <a:cs typeface="GJOVKQ+STHeitiSC-Light"/>
              </a:rPr>
              <a:t> </a:t>
            </a:r>
            <a:r>
              <a:rPr sz="700" spc="18">
                <a:solidFill>
                  <a:srgbClr val="221E1F"/>
                </a:solidFill>
                <a:latin typeface="GJOVKQ+STHeitiSC-Light"/>
                <a:cs typeface="GJOVKQ+STHeitiSC-Light"/>
              </a:rPr>
              <a:t>FC触媒开发中心</a:t>
            </a:r>
          </a:p>
        </p:txBody>
      </p:sp>
      <p:sp>
        <p:nvSpPr>
          <p:cNvPr id="107" name="object 107"/>
          <p:cNvSpPr txBox="1"/>
          <p:nvPr/>
        </p:nvSpPr>
        <p:spPr>
          <a:xfrm>
            <a:off x="4253637" y="4930215"/>
            <a:ext cx="1587855"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高松三越店</a:t>
            </a:r>
            <a:r>
              <a:rPr sz="700" spc="185">
                <a:solidFill>
                  <a:srgbClr val="221E1F"/>
                </a:solidFill>
                <a:latin typeface="GJOVKQ+STHeitiSC-Light"/>
                <a:cs typeface="GJOVKQ+STHeitiSC-Light"/>
              </a:rPr>
              <a:t> </a:t>
            </a:r>
            <a:r>
              <a:rPr sz="450" baseline="24288">
                <a:solidFill>
                  <a:srgbClr val="221E1F"/>
                </a:solidFill>
                <a:latin typeface="GJOVKQ+STHeitiSC-Light"/>
                <a:cs typeface="GJOVKQ+STHeitiSC-Light"/>
              </a:rPr>
              <a:t>●</a:t>
            </a:r>
            <a:r>
              <a:rPr sz="450" spc="57" baseline="24288">
                <a:solidFill>
                  <a:srgbClr val="221E1F"/>
                </a:solidFill>
                <a:latin typeface="GJOVKQ+STHeitiSC-Light"/>
                <a:cs typeface="GJOVKQ+STHeitiSC-Light"/>
              </a:rPr>
              <a:t> </a:t>
            </a:r>
            <a:r>
              <a:rPr sz="700" spc="20">
                <a:solidFill>
                  <a:srgbClr val="221E1F"/>
                </a:solidFill>
                <a:latin typeface="GJOVKQ+STHeitiSC-Light"/>
                <a:cs typeface="GJOVKQ+STHeitiSC-Light"/>
              </a:rPr>
              <a:t>福冈西铁格兰特酒店</a:t>
            </a:r>
          </a:p>
        </p:txBody>
      </p:sp>
      <p:sp>
        <p:nvSpPr>
          <p:cNvPr id="108" name="object 108"/>
          <p:cNvSpPr txBox="1"/>
          <p:nvPr/>
        </p:nvSpPr>
        <p:spPr>
          <a:xfrm>
            <a:off x="2015195" y="4955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09" name="object 109"/>
          <p:cNvSpPr txBox="1"/>
          <p:nvPr/>
        </p:nvSpPr>
        <p:spPr>
          <a:xfrm>
            <a:off x="2755856" y="4955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10" name="object 110"/>
          <p:cNvSpPr txBox="1"/>
          <p:nvPr/>
        </p:nvSpPr>
        <p:spPr>
          <a:xfrm>
            <a:off x="963631" y="5057240"/>
            <a:ext cx="2868334"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16">
                <a:solidFill>
                  <a:srgbClr val="221E1F"/>
                </a:solidFill>
                <a:latin typeface="GJOVKQ+STHeitiSC-Light"/>
                <a:cs typeface="GJOVKQ+STHeitiSC-Light"/>
              </a:rPr>
              <a:t>TANAKA物流中心</a:t>
            </a:r>
            <a:r>
              <a:rPr sz="700" spc="621">
                <a:solidFill>
                  <a:srgbClr val="221E1F"/>
                </a:solidFill>
                <a:latin typeface="GJOVKQ+STHeitiSC-Light"/>
                <a:cs typeface="GJOVKQ+STHeitiSC-Light"/>
              </a:rPr>
              <a:t> </a:t>
            </a:r>
            <a:r>
              <a:rPr sz="700" spc="20">
                <a:solidFill>
                  <a:srgbClr val="221E1F"/>
                </a:solidFill>
                <a:latin typeface="GJOVKQ+STHeitiSC-Light"/>
                <a:cs typeface="GJOVKQ+STHeitiSC-Light"/>
              </a:rPr>
              <a:t>名古屋分公司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大阪分公司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福冈分公司</a:t>
            </a:r>
          </a:p>
        </p:txBody>
      </p:sp>
      <p:sp>
        <p:nvSpPr>
          <p:cNvPr id="111" name="object 111"/>
          <p:cNvSpPr txBox="1"/>
          <p:nvPr/>
        </p:nvSpPr>
        <p:spPr>
          <a:xfrm>
            <a:off x="1738764" y="5082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12" name="object 112"/>
          <p:cNvSpPr txBox="1"/>
          <p:nvPr/>
        </p:nvSpPr>
        <p:spPr>
          <a:xfrm>
            <a:off x="2387991" y="5082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13" name="object 113"/>
          <p:cNvSpPr txBox="1"/>
          <p:nvPr/>
        </p:nvSpPr>
        <p:spPr>
          <a:xfrm>
            <a:off x="2945773" y="5082831"/>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14" name="object 114"/>
          <p:cNvSpPr txBox="1"/>
          <p:nvPr/>
        </p:nvSpPr>
        <p:spPr>
          <a:xfrm>
            <a:off x="4198763" y="5093219"/>
            <a:ext cx="1428528" cy="29772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株式会社日本PGM</a:t>
            </a:r>
            <a:r>
              <a:rPr sz="600">
                <a:solidFill>
                  <a:srgbClr val="0C4DA2"/>
                </a:solidFill>
                <a:latin typeface="GVAUSH+UDShinGoSCGbe-Reg"/>
                <a:cs typeface="GVAUSH+UDShinGoSCGbe-Reg"/>
              </a:rPr>
              <a:t>（PGM）</a:t>
            </a:r>
          </a:p>
        </p:txBody>
      </p:sp>
      <p:sp>
        <p:nvSpPr>
          <p:cNvPr id="115" name="object 115"/>
          <p:cNvSpPr txBox="1"/>
          <p:nvPr/>
        </p:nvSpPr>
        <p:spPr>
          <a:xfrm>
            <a:off x="963631" y="5184240"/>
            <a:ext cx="590550"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京都营业所</a:t>
            </a:r>
          </a:p>
        </p:txBody>
      </p:sp>
      <p:sp>
        <p:nvSpPr>
          <p:cNvPr id="116" name="object 116"/>
          <p:cNvSpPr txBox="1"/>
          <p:nvPr/>
        </p:nvSpPr>
        <p:spPr>
          <a:xfrm>
            <a:off x="12987964" y="5190207"/>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49BDB"/>
                </a:solidFill>
                <a:latin typeface="OGVKRL+UDShinGoPro-Regular"/>
                <a:cs typeface="OGVKRL+UDShinGoPro-Regular"/>
              </a:rPr>
              <a:t>10</a:t>
            </a:r>
          </a:p>
        </p:txBody>
      </p:sp>
      <p:sp>
        <p:nvSpPr>
          <p:cNvPr id="117" name="object 117"/>
          <p:cNvSpPr txBox="1"/>
          <p:nvPr/>
        </p:nvSpPr>
        <p:spPr>
          <a:xfrm>
            <a:off x="4253626" y="5298912"/>
            <a:ext cx="1272392"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总公司（东京）</a:t>
            </a:r>
            <a:r>
              <a:rPr sz="700" spc="185">
                <a:solidFill>
                  <a:srgbClr val="221E1F"/>
                </a:solidFill>
                <a:latin typeface="GJOVKQ+STHeitiSC-Light"/>
                <a:cs typeface="GJOVKQ+STHeitiSC-Light"/>
              </a:rPr>
              <a:t> </a:t>
            </a:r>
            <a:r>
              <a:rPr sz="450" baseline="24288">
                <a:solidFill>
                  <a:srgbClr val="221E1F"/>
                </a:solidFill>
                <a:latin typeface="GJOVKQ+STHeitiSC-Light"/>
                <a:cs typeface="GJOVKQ+STHeitiSC-Light"/>
              </a:rPr>
              <a:t>●</a:t>
            </a:r>
            <a:r>
              <a:rPr sz="450" spc="57" baseline="24288">
                <a:solidFill>
                  <a:srgbClr val="221E1F"/>
                </a:solidFill>
                <a:latin typeface="GJOVKQ+STHeitiSC-Light"/>
                <a:cs typeface="GJOVKQ+STHeitiSC-Light"/>
              </a:rPr>
              <a:t> </a:t>
            </a:r>
            <a:r>
              <a:rPr sz="700" spc="20">
                <a:solidFill>
                  <a:srgbClr val="221E1F"/>
                </a:solidFill>
                <a:latin typeface="GJOVKQ+STHeitiSC-Light"/>
                <a:cs typeface="GJOVKQ+STHeitiSC-Light"/>
              </a:rPr>
              <a:t>小坂工厂</a:t>
            </a:r>
          </a:p>
        </p:txBody>
      </p:sp>
      <p:sp>
        <p:nvSpPr>
          <p:cNvPr id="118" name="object 118"/>
          <p:cNvSpPr txBox="1"/>
          <p:nvPr/>
        </p:nvSpPr>
        <p:spPr>
          <a:xfrm>
            <a:off x="13290866" y="5264531"/>
            <a:ext cx="8572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保护地球环境</a:t>
            </a:r>
          </a:p>
        </p:txBody>
      </p:sp>
      <p:sp>
        <p:nvSpPr>
          <p:cNvPr id="119" name="object 119"/>
          <p:cNvSpPr txBox="1"/>
          <p:nvPr/>
        </p:nvSpPr>
        <p:spPr>
          <a:xfrm>
            <a:off x="4198763" y="53245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20" name="object 120"/>
          <p:cNvSpPr txBox="1"/>
          <p:nvPr/>
        </p:nvSpPr>
        <p:spPr>
          <a:xfrm>
            <a:off x="908794" y="5347342"/>
            <a:ext cx="2082090" cy="437980"/>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田中电子工业株式会社</a:t>
            </a:r>
            <a:r>
              <a:rPr sz="600">
                <a:solidFill>
                  <a:srgbClr val="0C4DA2"/>
                </a:solidFill>
                <a:latin typeface="GVAUSH+UDShinGoSCGbe-Reg"/>
                <a:cs typeface="GVAUSH+UDShinGoSCGbe-Reg"/>
              </a:rPr>
              <a:t>（TD）</a:t>
            </a:r>
          </a:p>
          <a:p>
            <a:pPr marL="54861" marR="0">
              <a:lnSpc>
                <a:spcPts val="720"/>
              </a:lnSpc>
              <a:spcBef>
                <a:spcPts val="500"/>
              </a:spcBef>
              <a:spcAft>
                <a:spcPct val="0"/>
              </a:spcAft>
            </a:pPr>
            <a:r>
              <a:rPr sz="700" spc="20">
                <a:solidFill>
                  <a:srgbClr val="221E1F"/>
                </a:solidFill>
                <a:latin typeface="GJOVKQ+STHeitiSC-Light"/>
                <a:cs typeface="GJOVKQ+STHeitiSC-Light"/>
              </a:rPr>
              <a:t>佐贺总公司工厂</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东京办事处</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湘南分工厂</a:t>
            </a:r>
          </a:p>
        </p:txBody>
      </p:sp>
      <p:sp>
        <p:nvSpPr>
          <p:cNvPr id="121" name="object 121"/>
          <p:cNvSpPr txBox="1"/>
          <p:nvPr/>
        </p:nvSpPr>
        <p:spPr>
          <a:xfrm>
            <a:off x="908794" y="5578639"/>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22" name="object 122"/>
          <p:cNvSpPr txBox="1"/>
          <p:nvPr/>
        </p:nvSpPr>
        <p:spPr>
          <a:xfrm>
            <a:off x="1649455" y="5578639"/>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23" name="object 123"/>
          <p:cNvSpPr txBox="1"/>
          <p:nvPr/>
        </p:nvSpPr>
        <p:spPr>
          <a:xfrm>
            <a:off x="2207238" y="5578639"/>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24" name="object 124"/>
          <p:cNvSpPr txBox="1"/>
          <p:nvPr/>
        </p:nvSpPr>
        <p:spPr>
          <a:xfrm>
            <a:off x="12990717" y="5712358"/>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168">
                <a:solidFill>
                  <a:srgbClr val="049BDB"/>
                </a:solidFill>
                <a:latin typeface="OGVKRL+UDShinGoPro-Regular"/>
                <a:cs typeface="OGVKRL+UDShinGoPro-Regular"/>
              </a:rPr>
              <a:t>14</a:t>
            </a:r>
          </a:p>
        </p:txBody>
      </p:sp>
      <p:sp>
        <p:nvSpPr>
          <p:cNvPr id="125" name="object 125"/>
          <p:cNvSpPr txBox="1"/>
          <p:nvPr/>
        </p:nvSpPr>
        <p:spPr>
          <a:xfrm>
            <a:off x="1088323" y="5764601"/>
            <a:ext cx="693420" cy="387896"/>
          </a:xfrm>
          <a:prstGeom prst="rect">
            <a:avLst/>
          </a:prstGeom>
        </p:spPr>
        <p:txBody>
          <a:bodyPr vert="horz" wrap="square" lIns="0" tIns="0" rIns="0" bIns="0" rtlCol="0">
            <a:spAutoFit/>
          </a:bodyPr>
          <a:lstStyle/>
          <a:p>
            <a:pPr marL="0" marR="0">
              <a:lnSpc>
                <a:spcPts val="1554"/>
              </a:lnSpc>
              <a:spcBef>
                <a:spcPct val="0"/>
              </a:spcBef>
              <a:spcAft>
                <a:spcPct val="0"/>
              </a:spcAft>
            </a:pPr>
            <a:r>
              <a:rPr sz="1000" spc="-10">
                <a:solidFill>
                  <a:srgbClr val="FFFFFF"/>
                </a:solidFill>
                <a:latin typeface="GPTHVB+UDShinGoPro-DeBold"/>
                <a:cs typeface="GPTHVB+UDShinGoPro-DeBold"/>
              </a:rPr>
              <a:t>海外拠点</a:t>
            </a:r>
          </a:p>
        </p:txBody>
      </p:sp>
      <p:sp>
        <p:nvSpPr>
          <p:cNvPr id="126" name="object 126"/>
          <p:cNvSpPr txBox="1"/>
          <p:nvPr/>
        </p:nvSpPr>
        <p:spPr>
          <a:xfrm>
            <a:off x="13293620" y="5786657"/>
            <a:ext cx="12001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为地区和社会做贡献</a:t>
            </a:r>
          </a:p>
        </p:txBody>
      </p:sp>
      <p:sp>
        <p:nvSpPr>
          <p:cNvPr id="127" name="object 127"/>
          <p:cNvSpPr txBox="1"/>
          <p:nvPr/>
        </p:nvSpPr>
        <p:spPr>
          <a:xfrm>
            <a:off x="907021" y="6045719"/>
            <a:ext cx="1709864" cy="282843"/>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田中贵金属工业株式会社</a:t>
            </a:r>
            <a:r>
              <a:rPr sz="600">
                <a:solidFill>
                  <a:srgbClr val="0C4DA2"/>
                </a:solidFill>
                <a:latin typeface="GVAUSH+UDShinGoSCGbe-Reg"/>
                <a:cs typeface="GVAUSH+UDShinGoSCGbe-Reg"/>
              </a:rPr>
              <a:t>（TKK）</a:t>
            </a:r>
          </a:p>
        </p:txBody>
      </p:sp>
      <p:sp>
        <p:nvSpPr>
          <p:cNvPr id="128" name="object 128"/>
          <p:cNvSpPr txBox="1"/>
          <p:nvPr/>
        </p:nvSpPr>
        <p:spPr>
          <a:xfrm>
            <a:off x="12990717" y="6229858"/>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168">
                <a:solidFill>
                  <a:srgbClr val="049BDB"/>
                </a:solidFill>
                <a:latin typeface="OGVKRL+UDShinGoPro-Regular"/>
                <a:cs typeface="OGVKRL+UDShinGoPro-Regular"/>
              </a:rPr>
              <a:t>16</a:t>
            </a:r>
          </a:p>
        </p:txBody>
      </p:sp>
      <p:sp>
        <p:nvSpPr>
          <p:cNvPr id="129" name="object 129"/>
          <p:cNvSpPr txBox="1"/>
          <p:nvPr/>
        </p:nvSpPr>
        <p:spPr>
          <a:xfrm>
            <a:off x="961882" y="6251412"/>
            <a:ext cx="7308340"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台湾田中贵金属工业股份有限公司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台北营业</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高雄营业</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田中先端有色金属材料（宁波）有限公司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田中先端有色金属材料（成都）有限公司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首尔分公司</a:t>
            </a:r>
          </a:p>
        </p:txBody>
      </p:sp>
      <p:sp>
        <p:nvSpPr>
          <p:cNvPr id="130" name="object 130"/>
          <p:cNvSpPr txBox="1"/>
          <p:nvPr/>
        </p:nvSpPr>
        <p:spPr>
          <a:xfrm>
            <a:off x="907021" y="6277003"/>
            <a:ext cx="93726" cy="474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p:txBody>
      </p:sp>
      <p:sp>
        <p:nvSpPr>
          <p:cNvPr id="131" name="object 131"/>
          <p:cNvSpPr txBox="1"/>
          <p:nvPr/>
        </p:nvSpPr>
        <p:spPr>
          <a:xfrm>
            <a:off x="2379204" y="6277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2" name="object 132"/>
          <p:cNvSpPr txBox="1"/>
          <p:nvPr/>
        </p:nvSpPr>
        <p:spPr>
          <a:xfrm>
            <a:off x="2845550" y="6277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3" name="object 133"/>
          <p:cNvSpPr txBox="1"/>
          <p:nvPr/>
        </p:nvSpPr>
        <p:spPr>
          <a:xfrm>
            <a:off x="3311890" y="6277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4" name="object 134"/>
          <p:cNvSpPr txBox="1"/>
          <p:nvPr/>
        </p:nvSpPr>
        <p:spPr>
          <a:xfrm>
            <a:off x="5058394" y="6277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5" name="object 135"/>
          <p:cNvSpPr txBox="1"/>
          <p:nvPr/>
        </p:nvSpPr>
        <p:spPr>
          <a:xfrm>
            <a:off x="6804905" y="6277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6" name="object 136"/>
          <p:cNvSpPr txBox="1"/>
          <p:nvPr/>
        </p:nvSpPr>
        <p:spPr>
          <a:xfrm>
            <a:off x="13293620" y="6304182"/>
            <a:ext cx="10858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人人都能发挥所长</a:t>
            </a:r>
          </a:p>
        </p:txBody>
      </p:sp>
      <p:sp>
        <p:nvSpPr>
          <p:cNvPr id="137" name="object 137"/>
          <p:cNvSpPr txBox="1"/>
          <p:nvPr/>
        </p:nvSpPr>
        <p:spPr>
          <a:xfrm>
            <a:off x="961882" y="6378412"/>
            <a:ext cx="5631107"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香港分公司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田中贵金属（上海）有限公司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田中贵金属（上海）有限公司</a:t>
            </a:r>
            <a:r>
              <a:rPr sz="700">
                <a:solidFill>
                  <a:srgbClr val="221E1F"/>
                </a:solidFill>
                <a:latin typeface="GJOVKQ+STHeitiSC-Light"/>
                <a:cs typeface="GJOVKQ+STHeitiSC-Light"/>
              </a:rPr>
              <a:t> </a:t>
            </a:r>
            <a:r>
              <a:rPr sz="700" spc="20">
                <a:solidFill>
                  <a:srgbClr val="221E1F"/>
                </a:solidFill>
                <a:latin typeface="GJOVKQ+STHeitiSC-Light"/>
                <a:cs typeface="GJOVKQ+STHeitiSC-Light"/>
              </a:rPr>
              <a:t>深圳分公司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田中贵金属（新加坡）株式会社</a:t>
            </a:r>
          </a:p>
        </p:txBody>
      </p:sp>
      <p:sp>
        <p:nvSpPr>
          <p:cNvPr id="138" name="object 138"/>
          <p:cNvSpPr txBox="1"/>
          <p:nvPr/>
        </p:nvSpPr>
        <p:spPr>
          <a:xfrm>
            <a:off x="1464804" y="6404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39" name="object 139"/>
          <p:cNvSpPr txBox="1"/>
          <p:nvPr/>
        </p:nvSpPr>
        <p:spPr>
          <a:xfrm>
            <a:off x="2754108" y="6404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40" name="object 140"/>
          <p:cNvSpPr txBox="1"/>
          <p:nvPr/>
        </p:nvSpPr>
        <p:spPr>
          <a:xfrm>
            <a:off x="4523469" y="6404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41" name="object 141"/>
          <p:cNvSpPr txBox="1"/>
          <p:nvPr/>
        </p:nvSpPr>
        <p:spPr>
          <a:xfrm>
            <a:off x="961882" y="6505412"/>
            <a:ext cx="5515434"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田中贵金属（新加坡）株式会社</a:t>
            </a:r>
            <a:r>
              <a:rPr sz="700">
                <a:solidFill>
                  <a:srgbClr val="221E1F"/>
                </a:solidFill>
                <a:latin typeface="GJOVKQ+STHeitiSC-Light"/>
                <a:cs typeface="GJOVKQ+STHeitiSC-Light"/>
              </a:rPr>
              <a:t> </a:t>
            </a:r>
            <a:r>
              <a:rPr sz="700" spc="20">
                <a:solidFill>
                  <a:srgbClr val="221E1F"/>
                </a:solidFill>
                <a:latin typeface="GJOVKQ+STHeitiSC-Light"/>
                <a:cs typeface="GJOVKQ+STHeitiSC-Light"/>
              </a:rPr>
              <a:t>马尼拉分公司</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田中贵金属国际（泰国）株式会社</a:t>
            </a:r>
            <a:r>
              <a:rPr sz="700" spc="617">
                <a:solidFill>
                  <a:srgbClr val="221E1F"/>
                </a:solidFill>
                <a:latin typeface="GJOVKQ+STHeitiSC-Light"/>
                <a:cs typeface="GJOVKQ+STHeitiSC-Light"/>
              </a:rPr>
              <a:t> </a:t>
            </a:r>
            <a:r>
              <a:rPr sz="700" spc="20">
                <a:solidFill>
                  <a:srgbClr val="221E1F"/>
                </a:solidFill>
                <a:latin typeface="GJOVKQ+STHeitiSC-Light"/>
                <a:cs typeface="GJOVKQ+STHeitiSC-Light"/>
              </a:rPr>
              <a:t>田中贵金属国际（美国）株式会社</a:t>
            </a:r>
          </a:p>
        </p:txBody>
      </p:sp>
      <p:sp>
        <p:nvSpPr>
          <p:cNvPr id="142" name="object 142"/>
          <p:cNvSpPr txBox="1"/>
          <p:nvPr/>
        </p:nvSpPr>
        <p:spPr>
          <a:xfrm>
            <a:off x="2859261" y="6531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43" name="object 143"/>
          <p:cNvSpPr txBox="1"/>
          <p:nvPr/>
        </p:nvSpPr>
        <p:spPr>
          <a:xfrm>
            <a:off x="4331444" y="6531003"/>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44" name="object 144"/>
          <p:cNvSpPr txBox="1"/>
          <p:nvPr/>
        </p:nvSpPr>
        <p:spPr>
          <a:xfrm>
            <a:off x="961882" y="6632412"/>
            <a:ext cx="3927575"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田中贵金属国际（美国）株式会社</a:t>
            </a:r>
            <a:r>
              <a:rPr sz="700">
                <a:solidFill>
                  <a:srgbClr val="221E1F"/>
                </a:solidFill>
                <a:latin typeface="GJOVKQ+STHeitiSC-Light"/>
                <a:cs typeface="GJOVKQ+STHeitiSC-Light"/>
              </a:rPr>
              <a:t> </a:t>
            </a:r>
            <a:r>
              <a:rPr sz="700" spc="20">
                <a:solidFill>
                  <a:srgbClr val="221E1F"/>
                </a:solidFill>
                <a:latin typeface="GJOVKQ+STHeitiSC-Light"/>
                <a:cs typeface="GJOVKQ+STHeitiSC-Light"/>
              </a:rPr>
              <a:t>圣荷西分公司</a:t>
            </a:r>
            <a:r>
              <a:rPr sz="700" spc="185">
                <a:solidFill>
                  <a:srgbClr val="221E1F"/>
                </a:solidFill>
                <a:latin typeface="GJOVKQ+STHeitiSC-Light"/>
                <a:cs typeface="GJOVKQ+STHeitiSC-Light"/>
              </a:rPr>
              <a:t> </a:t>
            </a:r>
            <a:r>
              <a:rPr sz="450" baseline="24288">
                <a:solidFill>
                  <a:srgbClr val="221E1F"/>
                </a:solidFill>
                <a:latin typeface="GJOVKQ+STHeitiSC-Light"/>
                <a:cs typeface="GJOVKQ+STHeitiSC-Light"/>
              </a:rPr>
              <a:t>●</a:t>
            </a:r>
            <a:r>
              <a:rPr sz="450" spc="57" baseline="24288">
                <a:solidFill>
                  <a:srgbClr val="221E1F"/>
                </a:solidFill>
                <a:latin typeface="GJOVKQ+STHeitiSC-Light"/>
                <a:cs typeface="GJOVKQ+STHeitiSC-Light"/>
              </a:rPr>
              <a:t> </a:t>
            </a:r>
            <a:r>
              <a:rPr sz="700" spc="20">
                <a:solidFill>
                  <a:srgbClr val="221E1F"/>
                </a:solidFill>
                <a:latin typeface="GJOVKQ+STHeitiSC-Light"/>
                <a:cs typeface="GJOVKQ+STHeitiSC-Light"/>
              </a:rPr>
              <a:t>田中贵金属国际（欧州）有限会社</a:t>
            </a:r>
          </a:p>
        </p:txBody>
      </p:sp>
      <p:sp>
        <p:nvSpPr>
          <p:cNvPr id="145" name="object 145"/>
          <p:cNvSpPr txBox="1"/>
          <p:nvPr/>
        </p:nvSpPr>
        <p:spPr>
          <a:xfrm>
            <a:off x="12990717" y="6749442"/>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168">
                <a:solidFill>
                  <a:srgbClr val="049BDB"/>
                </a:solidFill>
                <a:latin typeface="OGVKRL+UDShinGoPro-Regular"/>
                <a:cs typeface="OGVKRL+UDShinGoPro-Regular"/>
              </a:rPr>
              <a:t>18</a:t>
            </a:r>
          </a:p>
        </p:txBody>
      </p:sp>
      <p:sp>
        <p:nvSpPr>
          <p:cNvPr id="146" name="object 146"/>
          <p:cNvSpPr txBox="1"/>
          <p:nvPr/>
        </p:nvSpPr>
        <p:spPr>
          <a:xfrm>
            <a:off x="907021" y="6787751"/>
            <a:ext cx="1543141" cy="284118"/>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田中电子工业株式会社</a:t>
            </a:r>
            <a:r>
              <a:rPr sz="600">
                <a:solidFill>
                  <a:srgbClr val="0C4DA2"/>
                </a:solidFill>
                <a:latin typeface="GVAUSH+UDShinGoSCGbe-Reg"/>
                <a:cs typeface="GVAUSH+UDShinGoSCGbe-Reg"/>
              </a:rPr>
              <a:t>（TD）</a:t>
            </a:r>
          </a:p>
        </p:txBody>
      </p:sp>
      <p:sp>
        <p:nvSpPr>
          <p:cNvPr id="147" name="object 147"/>
          <p:cNvSpPr txBox="1"/>
          <p:nvPr/>
        </p:nvSpPr>
        <p:spPr>
          <a:xfrm>
            <a:off x="13293620" y="6823765"/>
            <a:ext cx="13144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营造更安全的工作环境</a:t>
            </a:r>
          </a:p>
        </p:txBody>
      </p:sp>
      <p:sp>
        <p:nvSpPr>
          <p:cNvPr id="148" name="object 148"/>
          <p:cNvSpPr txBox="1"/>
          <p:nvPr/>
        </p:nvSpPr>
        <p:spPr>
          <a:xfrm>
            <a:off x="961882" y="6993444"/>
            <a:ext cx="6814518"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18">
                <a:solidFill>
                  <a:srgbClr val="221E1F"/>
                </a:solidFill>
                <a:latin typeface="GJOVKQ+STHeitiSC-Light"/>
                <a:cs typeface="GJOVKQ+STHeitiSC-Light"/>
              </a:rPr>
              <a:t>田中电子新加坡有限公司（TES）</a:t>
            </a:r>
            <a:r>
              <a:rPr sz="700" spc="619">
                <a:solidFill>
                  <a:srgbClr val="221E1F"/>
                </a:solidFill>
                <a:latin typeface="GJOVKQ+STHeitiSC-Light"/>
                <a:cs typeface="GJOVKQ+STHeitiSC-Light"/>
              </a:rPr>
              <a:t> </a:t>
            </a:r>
            <a:r>
              <a:rPr sz="700" spc="19">
                <a:solidFill>
                  <a:srgbClr val="221E1F"/>
                </a:solidFill>
                <a:latin typeface="GJOVKQ+STHeitiSC-Light"/>
                <a:cs typeface="GJOVKQ+STHeitiSC-Light"/>
              </a:rPr>
              <a:t>田中电子马来西亚有限公司（TEM）</a:t>
            </a:r>
            <a:r>
              <a:rPr sz="700" spc="618">
                <a:solidFill>
                  <a:srgbClr val="221E1F"/>
                </a:solidFill>
                <a:latin typeface="GJOVKQ+STHeitiSC-Light"/>
                <a:cs typeface="GJOVKQ+STHeitiSC-Light"/>
              </a:rPr>
              <a:t> </a:t>
            </a:r>
            <a:r>
              <a:rPr sz="700" spc="18">
                <a:solidFill>
                  <a:srgbClr val="221E1F"/>
                </a:solidFill>
                <a:latin typeface="GJOVKQ+STHeitiSC-Light"/>
                <a:cs typeface="GJOVKQ+STHeitiSC-Light"/>
              </a:rPr>
              <a:t>田中电子（杭州）有限公司（TEC）</a:t>
            </a:r>
            <a:r>
              <a:rPr sz="700" spc="619">
                <a:solidFill>
                  <a:srgbClr val="221E1F"/>
                </a:solidFill>
                <a:latin typeface="GJOVKQ+STHeitiSC-Light"/>
                <a:cs typeface="GJOVKQ+STHeitiSC-Light"/>
              </a:rPr>
              <a:t> </a:t>
            </a:r>
            <a:r>
              <a:rPr sz="700" spc="18">
                <a:solidFill>
                  <a:srgbClr val="221E1F"/>
                </a:solidFill>
                <a:latin typeface="GJOVKQ+STHeitiSC-Light"/>
                <a:cs typeface="GJOVKQ+STHeitiSC-Light"/>
              </a:rPr>
              <a:t>台湾田中电子股份有限公司（TET）</a:t>
            </a:r>
          </a:p>
        </p:txBody>
      </p:sp>
      <p:sp>
        <p:nvSpPr>
          <p:cNvPr id="149" name="object 149"/>
          <p:cNvSpPr txBox="1"/>
          <p:nvPr/>
        </p:nvSpPr>
        <p:spPr>
          <a:xfrm>
            <a:off x="907021" y="7019035"/>
            <a:ext cx="93726" cy="220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a:p>
            <a:pPr marL="0" marR="0">
              <a:lnSpc>
                <a:spcPts val="288"/>
              </a:lnSpc>
              <a:spcBef>
                <a:spcPts val="711"/>
              </a:spcBef>
              <a:spcAft>
                <a:spcPct val="0"/>
              </a:spcAft>
            </a:pPr>
            <a:r>
              <a:rPr sz="300">
                <a:solidFill>
                  <a:srgbClr val="221E1F"/>
                </a:solidFill>
                <a:latin typeface="GJOVKQ+STHeitiSC-Light"/>
                <a:cs typeface="GJOVKQ+STHeitiSC-Light"/>
              </a:rPr>
              <a:t>●</a:t>
            </a:r>
          </a:p>
        </p:txBody>
      </p:sp>
      <p:sp>
        <p:nvSpPr>
          <p:cNvPr id="150" name="object 150"/>
          <p:cNvSpPr txBox="1"/>
          <p:nvPr/>
        </p:nvSpPr>
        <p:spPr>
          <a:xfrm>
            <a:off x="2329824" y="701903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51" name="object 151"/>
          <p:cNvSpPr txBox="1"/>
          <p:nvPr/>
        </p:nvSpPr>
        <p:spPr>
          <a:xfrm>
            <a:off x="3882566" y="701903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52" name="object 152"/>
          <p:cNvSpPr txBox="1"/>
          <p:nvPr/>
        </p:nvSpPr>
        <p:spPr>
          <a:xfrm>
            <a:off x="5425616" y="7019035"/>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53" name="object 153"/>
          <p:cNvSpPr txBox="1"/>
          <p:nvPr/>
        </p:nvSpPr>
        <p:spPr>
          <a:xfrm>
            <a:off x="961882" y="7120444"/>
            <a:ext cx="2241295"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台湾田中电子股份有限公司</a:t>
            </a:r>
            <a:r>
              <a:rPr sz="700">
                <a:solidFill>
                  <a:srgbClr val="221E1F"/>
                </a:solidFill>
                <a:latin typeface="GJOVKQ+STHeitiSC-Light"/>
                <a:cs typeface="GJOVKQ+STHeitiSC-Light"/>
              </a:rPr>
              <a:t> </a:t>
            </a:r>
            <a:r>
              <a:rPr sz="700" spc="15">
                <a:solidFill>
                  <a:srgbClr val="221E1F"/>
                </a:solidFill>
                <a:latin typeface="GJOVKQ+STHeitiSC-Light"/>
                <a:cs typeface="GJOVKQ+STHeitiSC-Light"/>
              </a:rPr>
              <a:t>技术中心（TET/TC）</a:t>
            </a:r>
          </a:p>
        </p:txBody>
      </p:sp>
      <p:sp>
        <p:nvSpPr>
          <p:cNvPr id="154" name="object 154"/>
          <p:cNvSpPr txBox="1"/>
          <p:nvPr/>
        </p:nvSpPr>
        <p:spPr>
          <a:xfrm>
            <a:off x="907045" y="7280173"/>
            <a:ext cx="2736599" cy="290582"/>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Electroplating Engineers of Japan Ltd.</a:t>
            </a:r>
            <a:r>
              <a:rPr sz="600">
                <a:solidFill>
                  <a:srgbClr val="0C4DA2"/>
                </a:solidFill>
                <a:latin typeface="GVAUSH+UDShinGoSCGbe-Reg"/>
                <a:cs typeface="GVAUSH+UDShinGoSCGbe-Reg"/>
              </a:rPr>
              <a:t>（EEJA）</a:t>
            </a:r>
          </a:p>
        </p:txBody>
      </p:sp>
      <p:sp>
        <p:nvSpPr>
          <p:cNvPr id="155" name="object 155"/>
          <p:cNvSpPr txBox="1"/>
          <p:nvPr/>
        </p:nvSpPr>
        <p:spPr>
          <a:xfrm>
            <a:off x="4424753" y="7280198"/>
            <a:ext cx="2053912" cy="28268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成都光明派特贵金属有限公司</a:t>
            </a:r>
            <a:r>
              <a:rPr sz="600">
                <a:solidFill>
                  <a:srgbClr val="0C4DA2"/>
                </a:solidFill>
                <a:latin typeface="GVAUSH+UDShinGoSCGbe-Reg"/>
                <a:cs typeface="GVAUSH+UDShinGoSCGbe-Reg"/>
              </a:rPr>
              <a:t>（GMPT）</a:t>
            </a:r>
          </a:p>
        </p:txBody>
      </p:sp>
      <p:sp>
        <p:nvSpPr>
          <p:cNvPr id="156" name="object 156"/>
          <p:cNvSpPr txBox="1"/>
          <p:nvPr/>
        </p:nvSpPr>
        <p:spPr>
          <a:xfrm>
            <a:off x="12990717" y="7271010"/>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168">
                <a:solidFill>
                  <a:srgbClr val="049BDB"/>
                </a:solidFill>
                <a:latin typeface="OGVKRL+UDShinGoPro-Regular"/>
                <a:cs typeface="OGVKRL+UDShinGoPro-Regular"/>
              </a:rPr>
              <a:t>20</a:t>
            </a:r>
          </a:p>
        </p:txBody>
      </p:sp>
      <p:sp>
        <p:nvSpPr>
          <p:cNvPr id="157" name="object 157"/>
          <p:cNvSpPr txBox="1"/>
          <p:nvPr/>
        </p:nvSpPr>
        <p:spPr>
          <a:xfrm>
            <a:off x="13293620" y="7339765"/>
            <a:ext cx="1708785"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为了诚信自由豁达的企业文化</a:t>
            </a:r>
          </a:p>
        </p:txBody>
      </p:sp>
      <p:sp>
        <p:nvSpPr>
          <p:cNvPr id="158" name="object 158"/>
          <p:cNvSpPr txBox="1"/>
          <p:nvPr/>
        </p:nvSpPr>
        <p:spPr>
          <a:xfrm>
            <a:off x="961906" y="7485867"/>
            <a:ext cx="1577339" cy="224790"/>
          </a:xfrm>
          <a:prstGeom prst="rect">
            <a:avLst/>
          </a:prstGeom>
        </p:spPr>
        <p:txBody>
          <a:bodyPr vert="horz" wrap="square" lIns="0" tIns="0" rIns="0" bIns="0" rtlCol="0">
            <a:spAutoFit/>
          </a:bodyPr>
          <a:lstStyle/>
          <a:p>
            <a:pPr marL="0" marR="0">
              <a:lnSpc>
                <a:spcPts val="720"/>
              </a:lnSpc>
              <a:spcBef>
                <a:spcPct val="0"/>
              </a:spcBef>
              <a:spcAft>
                <a:spcPct val="0"/>
              </a:spcAft>
            </a:pPr>
            <a:r>
              <a:rPr sz="700" spc="20">
                <a:solidFill>
                  <a:srgbClr val="221E1F"/>
                </a:solidFill>
                <a:latin typeface="GJOVKQ+STHeitiSC-Light"/>
                <a:cs typeface="GJOVKQ+STHeitiSC-Light"/>
              </a:rPr>
              <a:t>轶甲新材料科技（上海）有限公司</a:t>
            </a:r>
          </a:p>
        </p:txBody>
      </p:sp>
      <p:sp>
        <p:nvSpPr>
          <p:cNvPr id="159" name="object 159"/>
          <p:cNvSpPr txBox="1"/>
          <p:nvPr/>
        </p:nvSpPr>
        <p:spPr>
          <a:xfrm>
            <a:off x="907045" y="7511458"/>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60" name="object 160"/>
          <p:cNvSpPr txBox="1"/>
          <p:nvPr/>
        </p:nvSpPr>
        <p:spPr>
          <a:xfrm>
            <a:off x="907045" y="7642917"/>
            <a:ext cx="2681850" cy="51055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Metalor Technologies International株式会社</a:t>
            </a:r>
          </a:p>
          <a:p>
            <a:pPr marL="0" marR="0">
              <a:lnSpc>
                <a:spcPts val="1069"/>
              </a:lnSpc>
              <a:spcBef>
                <a:spcPts val="655"/>
              </a:spcBef>
              <a:spcAft>
                <a:spcPct val="0"/>
              </a:spcAft>
            </a:pPr>
            <a:r>
              <a:rPr sz="850">
                <a:solidFill>
                  <a:srgbClr val="0C4DA2"/>
                </a:solidFill>
                <a:latin typeface="GVAUSH+UDShinGoSCGbe-Reg"/>
                <a:cs typeface="GVAUSH+UDShinGoSCGbe-Reg"/>
              </a:rPr>
              <a:t>LT金属有限公司</a:t>
            </a:r>
            <a:r>
              <a:rPr sz="600">
                <a:solidFill>
                  <a:srgbClr val="0C4DA2"/>
                </a:solidFill>
                <a:latin typeface="GVAUSH+UDShinGoSCGbe-Reg"/>
                <a:cs typeface="GVAUSH+UDShinGoSCGbe-Reg"/>
              </a:rPr>
              <a:t>（LT Metal）</a:t>
            </a:r>
          </a:p>
        </p:txBody>
      </p:sp>
      <p:sp>
        <p:nvSpPr>
          <p:cNvPr id="161" name="object 161"/>
          <p:cNvSpPr txBox="1"/>
          <p:nvPr/>
        </p:nvSpPr>
        <p:spPr>
          <a:xfrm>
            <a:off x="12990717" y="7785741"/>
            <a:ext cx="1019373" cy="547284"/>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49BDB"/>
                </a:solidFill>
                <a:latin typeface="OGVKRL+UDShinGoPro-Regular"/>
                <a:cs typeface="OGVKRL+UDShinGoPro-Regular"/>
              </a:rPr>
              <a:t>22</a:t>
            </a:r>
            <a:r>
              <a:rPr sz="1400" spc="355">
                <a:solidFill>
                  <a:srgbClr val="049BDB"/>
                </a:solidFill>
                <a:latin typeface="Times New Roman"/>
                <a:cs typeface="Times New Roman"/>
              </a:rPr>
              <a:t> </a:t>
            </a:r>
            <a:r>
              <a:rPr sz="1350" baseline="56487">
                <a:solidFill>
                  <a:srgbClr val="221E1F"/>
                </a:solidFill>
                <a:latin typeface="UABMWP+UDShinGoSCGbe-Med"/>
                <a:cs typeface="UABMWP+UDShinGoSCGbe-Med"/>
              </a:rPr>
              <a:t>CSR管理</a:t>
            </a:r>
          </a:p>
        </p:txBody>
      </p:sp>
      <p:sp>
        <p:nvSpPr>
          <p:cNvPr id="162" name="object 162"/>
          <p:cNvSpPr txBox="1"/>
          <p:nvPr/>
        </p:nvSpPr>
        <p:spPr>
          <a:xfrm>
            <a:off x="13293620" y="7938103"/>
            <a:ext cx="621221"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221E1F"/>
                </a:solidFill>
                <a:latin typeface="UABMWP+UDShinGoSCGbe-Med"/>
                <a:cs typeface="UABMWP+UDShinGoSCGbe-Med"/>
              </a:rPr>
              <a:t>CSR业绩</a:t>
            </a:r>
          </a:p>
        </p:txBody>
      </p:sp>
      <p:sp>
        <p:nvSpPr>
          <p:cNvPr id="163" name="object 163"/>
          <p:cNvSpPr txBox="1"/>
          <p:nvPr/>
        </p:nvSpPr>
        <p:spPr>
          <a:xfrm>
            <a:off x="907045" y="8093792"/>
            <a:ext cx="1428532" cy="280717"/>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0C4DA2"/>
                </a:solidFill>
                <a:latin typeface="GVAUSH+UDShinGoSCGbe-Reg"/>
                <a:cs typeface="GVAUSH+UDShinGoSCGbe-Reg"/>
              </a:rPr>
              <a:t>株式会社日本PGM</a:t>
            </a:r>
            <a:r>
              <a:rPr sz="600">
                <a:solidFill>
                  <a:srgbClr val="0C4DA2"/>
                </a:solidFill>
                <a:latin typeface="GVAUSH+UDShinGoSCGbe-Reg"/>
                <a:cs typeface="GVAUSH+UDShinGoSCGbe-Reg"/>
              </a:rPr>
              <a:t>（PGM）</a:t>
            </a:r>
          </a:p>
        </p:txBody>
      </p:sp>
      <p:sp>
        <p:nvSpPr>
          <p:cNvPr id="164" name="object 164"/>
          <p:cNvSpPr txBox="1"/>
          <p:nvPr/>
        </p:nvSpPr>
        <p:spPr>
          <a:xfrm>
            <a:off x="907045" y="8325076"/>
            <a:ext cx="93726" cy="93726"/>
          </a:xfrm>
          <a:prstGeom prst="rect">
            <a:avLst/>
          </a:prstGeom>
        </p:spPr>
        <p:txBody>
          <a:bodyPr vert="horz" wrap="square" lIns="0" tIns="0" rIns="0" bIns="0" rtlCol="0">
            <a:spAutoFit/>
          </a:bodyPr>
          <a:lstStyle/>
          <a:p>
            <a:pPr marL="0" marR="0">
              <a:lnSpc>
                <a:spcPts val="288"/>
              </a:lnSpc>
              <a:spcBef>
                <a:spcPct val="0"/>
              </a:spcBef>
              <a:spcAft>
                <a:spcPct val="0"/>
              </a:spcAft>
            </a:pPr>
            <a:r>
              <a:rPr sz="300">
                <a:solidFill>
                  <a:srgbClr val="221E1F"/>
                </a:solidFill>
                <a:latin typeface="GJOVKQ+STHeitiSC-Light"/>
                <a:cs typeface="GJOVKQ+STHeitiSC-Light"/>
              </a:rPr>
              <a:t>●</a:t>
            </a:r>
          </a:p>
        </p:txBody>
      </p:sp>
      <p:sp>
        <p:nvSpPr>
          <p:cNvPr id="165" name="object 165"/>
          <p:cNvSpPr txBox="1"/>
          <p:nvPr/>
        </p:nvSpPr>
        <p:spPr>
          <a:xfrm>
            <a:off x="961906" y="8299485"/>
            <a:ext cx="2955077" cy="119316"/>
          </a:xfrm>
          <a:prstGeom prst="rect">
            <a:avLst/>
          </a:prstGeom>
        </p:spPr>
        <p:txBody>
          <a:bodyPr vert="horz" wrap="square" lIns="0" tIns="0" rIns="0" bIns="0" rtlCol="0">
            <a:spAutoFit/>
          </a:bodyPr>
          <a:lstStyle/>
          <a:p>
            <a:pPr marL="0" marR="0">
              <a:lnSpc>
                <a:spcPts val="720"/>
              </a:lnSpc>
              <a:spcBef>
                <a:spcPct val="0"/>
              </a:spcBef>
              <a:spcAft>
                <a:spcPct val="0"/>
              </a:spcAft>
            </a:pPr>
            <a:r>
              <a:rPr sz="1050" spc="12" baseline="-56673">
                <a:solidFill>
                  <a:srgbClr val="221E1F"/>
                </a:solidFill>
                <a:latin typeface="GJOVKQ+STHeitiSC-Light"/>
                <a:cs typeface="GJOVKQ+STHeitiSC-Light"/>
              </a:rPr>
              <a:t>NIPPON</a:t>
            </a:r>
            <a:r>
              <a:rPr sz="1050" baseline="-56673">
                <a:solidFill>
                  <a:srgbClr val="221E1F"/>
                </a:solidFill>
                <a:latin typeface="GJOVKQ+STHeitiSC-Light"/>
                <a:cs typeface="GJOVKQ+STHeitiSC-Light"/>
              </a:rPr>
              <a:t> </a:t>
            </a:r>
            <a:r>
              <a:rPr sz="1050" spc="15" baseline="-56673">
                <a:solidFill>
                  <a:srgbClr val="221E1F"/>
                </a:solidFill>
                <a:latin typeface="GJOVKQ+STHeitiSC-Light"/>
                <a:cs typeface="GJOVKQ+STHeitiSC-Light"/>
              </a:rPr>
              <a:t>PGM</a:t>
            </a:r>
            <a:r>
              <a:rPr sz="1050" baseline="-56673">
                <a:solidFill>
                  <a:srgbClr val="221E1F"/>
                </a:solidFill>
                <a:latin typeface="GJOVKQ+STHeitiSC-Light"/>
                <a:cs typeface="GJOVKQ+STHeitiSC-Light"/>
              </a:rPr>
              <a:t> </a:t>
            </a:r>
            <a:r>
              <a:rPr sz="1050" spc="13" baseline="-56673">
                <a:solidFill>
                  <a:srgbClr val="221E1F"/>
                </a:solidFill>
                <a:latin typeface="GJOVKQ+STHeitiSC-Light"/>
                <a:cs typeface="GJOVKQ+STHeitiSC-Light"/>
              </a:rPr>
              <a:t>AMERICA,</a:t>
            </a:r>
            <a:r>
              <a:rPr sz="1050" baseline="-56673">
                <a:solidFill>
                  <a:srgbClr val="221E1F"/>
                </a:solidFill>
                <a:latin typeface="GJOVKQ+STHeitiSC-Light"/>
                <a:cs typeface="GJOVKQ+STHeitiSC-Light"/>
              </a:rPr>
              <a:t> </a:t>
            </a:r>
            <a:r>
              <a:rPr sz="1050" spc="10" baseline="-56673">
                <a:solidFill>
                  <a:srgbClr val="221E1F"/>
                </a:solidFill>
                <a:latin typeface="GJOVKQ+STHeitiSC-Light"/>
                <a:cs typeface="GJOVKQ+STHeitiSC-Light"/>
              </a:rPr>
              <a:t>Inc.</a:t>
            </a:r>
            <a:r>
              <a:rPr sz="1050" spc="181" baseline="-56673">
                <a:solidFill>
                  <a:srgbClr val="221E1F"/>
                </a:solidFill>
                <a:latin typeface="GJOVKQ+STHeitiSC-Light"/>
                <a:cs typeface="GJOVKQ+STHeitiSC-Light"/>
              </a:rPr>
              <a:t> </a:t>
            </a:r>
            <a:r>
              <a:rPr sz="300">
                <a:solidFill>
                  <a:srgbClr val="221E1F"/>
                </a:solidFill>
                <a:latin typeface="GJOVKQ+STHeitiSC-Light"/>
                <a:cs typeface="GJOVKQ+STHeitiSC-Light"/>
              </a:rPr>
              <a:t>●</a:t>
            </a:r>
            <a:r>
              <a:rPr sz="300" spc="57">
                <a:solidFill>
                  <a:srgbClr val="221E1F"/>
                </a:solidFill>
                <a:latin typeface="GJOVKQ+STHeitiSC-Light"/>
                <a:cs typeface="GJOVKQ+STHeitiSC-Light"/>
              </a:rPr>
              <a:t> </a:t>
            </a:r>
            <a:r>
              <a:rPr sz="1050" spc="12" baseline="-56673">
                <a:solidFill>
                  <a:srgbClr val="221E1F"/>
                </a:solidFill>
                <a:latin typeface="GJOVKQ+STHeitiSC-Light"/>
                <a:cs typeface="GJOVKQ+STHeitiSC-Light"/>
              </a:rPr>
              <a:t>NIPPON</a:t>
            </a:r>
            <a:r>
              <a:rPr sz="1050" baseline="-56673">
                <a:solidFill>
                  <a:srgbClr val="221E1F"/>
                </a:solidFill>
                <a:latin typeface="GJOVKQ+STHeitiSC-Light"/>
                <a:cs typeface="GJOVKQ+STHeitiSC-Light"/>
              </a:rPr>
              <a:t> </a:t>
            </a:r>
            <a:r>
              <a:rPr sz="1050" spc="15" baseline="-56673">
                <a:solidFill>
                  <a:srgbClr val="221E1F"/>
                </a:solidFill>
                <a:latin typeface="GJOVKQ+STHeitiSC-Light"/>
                <a:cs typeface="GJOVKQ+STHeitiSC-Light"/>
              </a:rPr>
              <a:t>PGM</a:t>
            </a:r>
            <a:r>
              <a:rPr sz="1050" baseline="-56673">
                <a:solidFill>
                  <a:srgbClr val="221E1F"/>
                </a:solidFill>
                <a:latin typeface="GJOVKQ+STHeitiSC-Light"/>
                <a:cs typeface="GJOVKQ+STHeitiSC-Light"/>
              </a:rPr>
              <a:t> </a:t>
            </a:r>
            <a:r>
              <a:rPr sz="1050" spc="13" baseline="-56673">
                <a:solidFill>
                  <a:srgbClr val="221E1F"/>
                </a:solidFill>
                <a:latin typeface="GJOVKQ+STHeitiSC-Light"/>
                <a:cs typeface="GJOVKQ+STHeitiSC-Light"/>
              </a:rPr>
              <a:t>EUROPE</a:t>
            </a:r>
            <a:r>
              <a:rPr sz="1050" baseline="-56673">
                <a:solidFill>
                  <a:srgbClr val="221E1F"/>
                </a:solidFill>
                <a:latin typeface="GJOVKQ+STHeitiSC-Light"/>
                <a:cs typeface="GJOVKQ+STHeitiSC-Light"/>
              </a:rPr>
              <a:t> </a:t>
            </a:r>
            <a:r>
              <a:rPr sz="1050" spc="10" baseline="-56673">
                <a:solidFill>
                  <a:srgbClr val="221E1F"/>
                </a:solidFill>
                <a:latin typeface="GJOVKQ+STHeitiSC-Light"/>
                <a:cs typeface="GJOVKQ+STHeitiSC-Light"/>
              </a:rPr>
              <a:t>S.R.O.</a:t>
            </a:r>
          </a:p>
        </p:txBody>
      </p:sp>
      <p:sp>
        <p:nvSpPr>
          <p:cNvPr id="166" name="object 166"/>
          <p:cNvSpPr txBox="1"/>
          <p:nvPr/>
        </p:nvSpPr>
        <p:spPr>
          <a:xfrm>
            <a:off x="6580590" y="8310306"/>
            <a:ext cx="765238" cy="206375"/>
          </a:xfrm>
          <a:prstGeom prst="rect">
            <a:avLst/>
          </a:prstGeom>
        </p:spPr>
        <p:txBody>
          <a:bodyPr vert="horz" wrap="square" lIns="0" tIns="0" rIns="0" bIns="0" rtlCol="0">
            <a:spAutoFit/>
          </a:bodyPr>
          <a:lstStyle/>
          <a:p>
            <a:pPr marL="0" marR="0">
              <a:lnSpc>
                <a:spcPts val="649"/>
              </a:lnSpc>
              <a:spcBef>
                <a:spcPct val="0"/>
              </a:spcBef>
              <a:spcAft>
                <a:spcPct val="0"/>
              </a:spcAft>
            </a:pPr>
            <a:r>
              <a:rPr sz="650">
                <a:solidFill>
                  <a:srgbClr val="221E1F"/>
                </a:solidFill>
                <a:latin typeface="GJOVKQ+STHeitiSC-Light"/>
                <a:cs typeface="GJOVKQ+STHeitiSC-Light"/>
              </a:rPr>
              <a:t>截至2019年5月底</a:t>
            </a:r>
          </a:p>
        </p:txBody>
      </p:sp>
      <p:sp>
        <p:nvSpPr>
          <p:cNvPr id="167" name="object 167"/>
          <p:cNvSpPr txBox="1"/>
          <p:nvPr/>
        </p:nvSpPr>
        <p:spPr>
          <a:xfrm>
            <a:off x="13230068" y="8305337"/>
            <a:ext cx="1773325" cy="621106"/>
          </a:xfrm>
          <a:prstGeom prst="rect">
            <a:avLst/>
          </a:prstGeom>
        </p:spPr>
        <p:txBody>
          <a:bodyPr vert="horz" wrap="square" lIns="0" tIns="0" rIns="0" bIns="0" rtlCol="0">
            <a:spAutoFit/>
          </a:bodyPr>
          <a:lstStyle/>
          <a:p>
            <a:pPr marL="63551" marR="0">
              <a:lnSpc>
                <a:spcPts val="1141"/>
              </a:lnSpc>
              <a:spcBef>
                <a:spcPct val="0"/>
              </a:spcBef>
              <a:spcAft>
                <a:spcPct val="0"/>
              </a:spcAft>
            </a:pPr>
            <a:r>
              <a:rPr sz="900">
                <a:solidFill>
                  <a:srgbClr val="221E1F"/>
                </a:solidFill>
                <a:latin typeface="UABMWP+UDShinGoSCGbe-Med"/>
                <a:cs typeface="UABMWP+UDShinGoSCGbe-Med"/>
              </a:rPr>
              <a:t>CSR业绩相关的第三方保证／</a:t>
            </a:r>
          </a:p>
          <a:p>
            <a:pPr marL="0" marR="0">
              <a:lnSpc>
                <a:spcPts val="1141"/>
              </a:lnSpc>
              <a:spcBef>
                <a:spcPts val="58"/>
              </a:spcBef>
              <a:spcAft>
                <a:spcPct val="0"/>
              </a:spcAft>
            </a:pPr>
            <a:r>
              <a:rPr sz="900">
                <a:solidFill>
                  <a:srgbClr val="221E1F"/>
                </a:solidFill>
                <a:latin typeface="UABMWP+UDShinGoSCGbe-Med"/>
                <a:cs typeface="UABMWP+UDShinGoSCGbe-Med"/>
              </a:rPr>
              <a:t>“CSR报告书2018”</a:t>
            </a:r>
          </a:p>
          <a:p>
            <a:pPr marL="63551" marR="0">
              <a:lnSpc>
                <a:spcPts val="1141"/>
              </a:lnSpc>
              <a:spcBef>
                <a:spcPts val="58"/>
              </a:spcBef>
              <a:spcAft>
                <a:spcPct val="0"/>
              </a:spcAft>
            </a:pPr>
            <a:r>
              <a:rPr sz="900">
                <a:solidFill>
                  <a:srgbClr val="221E1F"/>
                </a:solidFill>
                <a:latin typeface="UABMWP+UDShinGoSCGbe-Med"/>
                <a:cs typeface="UABMWP+UDShinGoSCGbe-Med"/>
              </a:rPr>
              <a:t>问卷调查结果</a:t>
            </a:r>
          </a:p>
        </p:txBody>
      </p:sp>
      <p:sp>
        <p:nvSpPr>
          <p:cNvPr id="168" name="object 168"/>
          <p:cNvSpPr txBox="1"/>
          <p:nvPr/>
        </p:nvSpPr>
        <p:spPr>
          <a:xfrm>
            <a:off x="12990717" y="8384753"/>
            <a:ext cx="501396" cy="544068"/>
          </a:xfrm>
          <a:prstGeom prst="rect">
            <a:avLst/>
          </a:prstGeom>
        </p:spPr>
        <p:txBody>
          <a:bodyPr vert="horz" wrap="square" lIns="0" tIns="0" rIns="0" bIns="0" rtlCol="0">
            <a:spAutoFit/>
          </a:bodyPr>
          <a:lstStyle/>
          <a:p>
            <a:pPr marL="0" marR="0">
              <a:lnSpc>
                <a:spcPts val="2184"/>
              </a:lnSpc>
              <a:spcBef>
                <a:spcPct val="0"/>
              </a:spcBef>
              <a:spcAft>
                <a:spcPct val="0"/>
              </a:spcAft>
            </a:pPr>
            <a:r>
              <a:rPr sz="1400" spc="-84">
                <a:solidFill>
                  <a:srgbClr val="049BDB"/>
                </a:solidFill>
                <a:latin typeface="OGVKRL+UDShinGoPro-Regular"/>
                <a:cs typeface="OGVKRL+UDShinGoPro-Regular"/>
              </a:rPr>
              <a:t>24</a:t>
            </a:r>
          </a:p>
        </p:txBody>
      </p:sp>
      <p:sp>
        <p:nvSpPr>
          <p:cNvPr id="169" name="object 169"/>
          <p:cNvSpPr txBox="1"/>
          <p:nvPr/>
        </p:nvSpPr>
        <p:spPr>
          <a:xfrm>
            <a:off x="372870" y="8694334"/>
            <a:ext cx="7895622" cy="438164"/>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编辑方针</a:t>
            </a:r>
            <a:r>
              <a:rPr sz="900" spc="498">
                <a:solidFill>
                  <a:srgbClr val="221E1F"/>
                </a:solidFill>
                <a:latin typeface="GVAUSH+UDShinGoSCGbe-Reg"/>
                <a:cs typeface="GVAUSH+UDShinGoSCGbe-Reg"/>
              </a:rPr>
              <a:t> </a:t>
            </a:r>
            <a:r>
              <a:rPr sz="850">
                <a:solidFill>
                  <a:srgbClr val="221E1F"/>
                </a:solidFill>
                <a:latin typeface="GJOVKQ+STHeitiSC-Light"/>
                <a:cs typeface="GJOVKQ+STHeitiSC-Light"/>
              </a:rPr>
              <a:t>ꢀꢀ发行CSR报告书的目的，旨在报告田中贵金属集团为实现贵金属带来的富裕社会和美好的地球未来，正在推进的CSR（企业社会</a:t>
            </a:r>
          </a:p>
          <a:p>
            <a:pPr marL="558675" marR="0">
              <a:lnSpc>
                <a:spcPts val="850"/>
              </a:lnSpc>
              <a:spcBef>
                <a:spcPts val="240"/>
              </a:spcBef>
              <a:spcAft>
                <a:spcPct val="0"/>
              </a:spcAft>
            </a:pPr>
            <a:r>
              <a:rPr sz="850">
                <a:solidFill>
                  <a:srgbClr val="221E1F"/>
                </a:solidFill>
                <a:latin typeface="GJOVKQ+STHeitiSC-Light"/>
                <a:cs typeface="GJOVKQ+STHeitiSC-Light"/>
              </a:rPr>
              <a:t>责任）活动，同时为今后提高CSR相关举措水平，加强与所有利益相关者之间的交流。</a:t>
            </a:r>
          </a:p>
        </p:txBody>
      </p:sp>
      <p:sp>
        <p:nvSpPr>
          <p:cNvPr id="170" name="object 170"/>
          <p:cNvSpPr txBox="1"/>
          <p:nvPr/>
        </p:nvSpPr>
        <p:spPr>
          <a:xfrm>
            <a:off x="7907914" y="8694334"/>
            <a:ext cx="628650" cy="503637"/>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发行时期</a:t>
            </a:r>
          </a:p>
          <a:p>
            <a:pPr marL="0" marR="0">
              <a:lnSpc>
                <a:spcPts val="1132"/>
              </a:lnSpc>
              <a:spcBef>
                <a:spcPts val="351"/>
              </a:spcBef>
              <a:spcAft>
                <a:spcPct val="0"/>
              </a:spcAft>
            </a:pPr>
            <a:r>
              <a:rPr sz="900">
                <a:solidFill>
                  <a:srgbClr val="221E1F"/>
                </a:solidFill>
                <a:latin typeface="GVAUSH+UDShinGoSCGbe-Reg"/>
                <a:cs typeface="GVAUSH+UDShinGoSCGbe-Reg"/>
              </a:rPr>
              <a:t>参考指南</a:t>
            </a:r>
          </a:p>
        </p:txBody>
      </p:sp>
      <p:sp>
        <p:nvSpPr>
          <p:cNvPr id="171" name="object 171"/>
          <p:cNvSpPr txBox="1"/>
          <p:nvPr/>
        </p:nvSpPr>
        <p:spPr>
          <a:xfrm>
            <a:off x="8704529" y="8709900"/>
            <a:ext cx="1516524" cy="610705"/>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GJOVKQ+STHeitiSC-Light"/>
                <a:cs typeface="GJOVKQ+STHeitiSC-Light"/>
              </a:rPr>
              <a:t>2019年7月</a:t>
            </a:r>
          </a:p>
          <a:p>
            <a:pPr marL="0" marR="0">
              <a:lnSpc>
                <a:spcPts val="850"/>
              </a:lnSpc>
              <a:spcBef>
                <a:spcPts val="633"/>
              </a:spcBef>
              <a:spcAft>
                <a:spcPct val="0"/>
              </a:spcAft>
            </a:pPr>
            <a:r>
              <a:rPr sz="850">
                <a:solidFill>
                  <a:srgbClr val="221E1F"/>
                </a:solidFill>
                <a:latin typeface="GJOVKQ+STHeitiSC-Light"/>
                <a:cs typeface="GJOVKQ+STHeitiSC-Light"/>
              </a:rPr>
              <a:t>ISO26000：2010</a:t>
            </a:r>
          </a:p>
          <a:p>
            <a:pPr marL="0" marR="0">
              <a:lnSpc>
                <a:spcPts val="850"/>
              </a:lnSpc>
              <a:spcBef>
                <a:spcPts val="350"/>
              </a:spcBef>
              <a:spcAft>
                <a:spcPct val="0"/>
              </a:spcAft>
            </a:pPr>
            <a:r>
              <a:rPr sz="850">
                <a:solidFill>
                  <a:srgbClr val="221E1F"/>
                </a:solidFill>
                <a:latin typeface="GJOVKQ+STHeitiSC-Light"/>
                <a:cs typeface="GJOVKQ+STHeitiSC-Light"/>
              </a:rPr>
              <a:t>环境报告指导方针2018年版</a:t>
            </a:r>
          </a:p>
        </p:txBody>
      </p:sp>
      <p:sp>
        <p:nvSpPr>
          <p:cNvPr id="172" name="object 172"/>
          <p:cNvSpPr txBox="1"/>
          <p:nvPr/>
        </p:nvSpPr>
        <p:spPr>
          <a:xfrm>
            <a:off x="931546" y="9014751"/>
            <a:ext cx="7249798" cy="422299"/>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GJOVKQ+STHeitiSC-Light"/>
                <a:cs typeface="GJOVKQ+STHeitiSC-Light"/>
              </a:rPr>
              <a:t>ꢀꢀ去年版开始，将“泉”作为设计理念，象征性地表现出田中贵金属集团如同“取之不尽的泉水”不断创出新的价值，为社会做贡</a:t>
            </a:r>
          </a:p>
          <a:p>
            <a:pPr marL="0" marR="0">
              <a:lnSpc>
                <a:spcPts val="850"/>
              </a:lnSpc>
              <a:spcBef>
                <a:spcPts val="350"/>
              </a:spcBef>
              <a:spcAft>
                <a:spcPct val="0"/>
              </a:spcAft>
            </a:pPr>
            <a:r>
              <a:rPr sz="850">
                <a:solidFill>
                  <a:srgbClr val="221E1F"/>
                </a:solidFill>
                <a:latin typeface="GJOVKQ+STHeitiSC-Light"/>
                <a:cs typeface="GJOVKQ+STHeitiSC-Light"/>
              </a:rPr>
              <a:t>献的姿态。</a:t>
            </a:r>
          </a:p>
        </p:txBody>
      </p:sp>
      <p:sp>
        <p:nvSpPr>
          <p:cNvPr id="173" name="object 173"/>
          <p:cNvSpPr txBox="1"/>
          <p:nvPr/>
        </p:nvSpPr>
        <p:spPr>
          <a:xfrm>
            <a:off x="7907914" y="9223535"/>
            <a:ext cx="4000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网页</a:t>
            </a:r>
          </a:p>
        </p:txBody>
      </p:sp>
      <p:sp>
        <p:nvSpPr>
          <p:cNvPr id="174" name="object 174"/>
          <p:cNvSpPr txBox="1"/>
          <p:nvPr/>
        </p:nvSpPr>
        <p:spPr>
          <a:xfrm>
            <a:off x="8704529" y="9239108"/>
            <a:ext cx="2979420" cy="422299"/>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GJOVKQ+STHeitiSC-Light"/>
                <a:cs typeface="GJOVKQ+STHeitiSC-Light"/>
              </a:rPr>
              <a:t>阅览本报告书及以前年版内容，请利用下列公司网页。</a:t>
            </a:r>
          </a:p>
          <a:p>
            <a:pPr marL="0" marR="0">
              <a:lnSpc>
                <a:spcPts val="850"/>
              </a:lnSpc>
              <a:spcBef>
                <a:spcPts val="350"/>
              </a:spcBef>
              <a:spcAft>
                <a:spcPct val="0"/>
              </a:spcAft>
            </a:pPr>
            <a:r>
              <a:rPr sz="850">
                <a:solidFill>
                  <a:srgbClr val="221E1F"/>
                </a:solidFill>
                <a:latin typeface="GJOVKQ+STHeitiSC-Light"/>
                <a:cs typeface="GJOVKQ+STHeitiSC-Light"/>
              </a:rPr>
              <a:t>http://www.tanaka.co.jp/csr/index.html</a:t>
            </a:r>
          </a:p>
        </p:txBody>
      </p:sp>
      <p:sp>
        <p:nvSpPr>
          <p:cNvPr id="175" name="object 175"/>
          <p:cNvSpPr txBox="1"/>
          <p:nvPr/>
        </p:nvSpPr>
        <p:spPr>
          <a:xfrm>
            <a:off x="931546" y="9319602"/>
            <a:ext cx="6579552" cy="269875"/>
          </a:xfrm>
          <a:prstGeom prst="rect">
            <a:avLst/>
          </a:prstGeom>
        </p:spPr>
        <p:txBody>
          <a:bodyPr vert="horz" wrap="square" lIns="0" tIns="0" rIns="0" bIns="0" rtlCol="0">
            <a:spAutoFit/>
          </a:bodyPr>
          <a:lstStyle/>
          <a:p>
            <a:pPr marL="0" marR="0">
              <a:lnSpc>
                <a:spcPts val="850"/>
              </a:lnSpc>
              <a:spcBef>
                <a:spcPct val="0"/>
              </a:spcBef>
              <a:spcAft>
                <a:spcPct val="0"/>
              </a:spcAft>
            </a:pPr>
            <a:r>
              <a:rPr sz="850">
                <a:solidFill>
                  <a:srgbClr val="221E1F"/>
                </a:solidFill>
                <a:latin typeface="GJOVKQ+STHeitiSC-Light"/>
                <a:cs typeface="GJOVKQ+STHeitiSC-Light"/>
              </a:rPr>
              <a:t>ꢀꢀ为了能将读者们的心声反映到田中贵金属集团今后的事业活动中，希望大家提出宝贵的意见和感想，我们深感荣幸。</a:t>
            </a:r>
          </a:p>
        </p:txBody>
      </p:sp>
      <p:sp>
        <p:nvSpPr>
          <p:cNvPr id="176" name="object 176"/>
          <p:cNvSpPr txBox="1"/>
          <p:nvPr/>
        </p:nvSpPr>
        <p:spPr>
          <a:xfrm>
            <a:off x="372870" y="9480791"/>
            <a:ext cx="9007269"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时</a:t>
            </a:r>
            <a:r>
              <a:rPr sz="900" spc="-58071">
                <a:solidFill>
                  <a:srgbClr val="221E1F"/>
                </a:solidFill>
                <a:latin typeface="GVAUSH+UDShinGoSCGbe-Reg"/>
                <a:cs typeface="GVAUSH+UDShinGoSCGbe-Reg"/>
              </a:rPr>
              <a:t>间</a:t>
            </a:r>
            <a:r>
              <a:rPr sz="900">
                <a:solidFill>
                  <a:srgbClr val="221E1F"/>
                </a:solidFill>
                <a:latin typeface="GVAUSH+UDShinGoSCGbe-Reg"/>
                <a:cs typeface="GVAUSH+UDShinGoSCGbe-Reg"/>
              </a:rPr>
              <a:t>跨度</a:t>
            </a:r>
            <a:r>
              <a:rPr sz="900" spc="498">
                <a:solidFill>
                  <a:srgbClr val="221E1F"/>
                </a:solidFill>
                <a:latin typeface="GVAUSH+UDShinGoSCGbe-Reg"/>
                <a:cs typeface="GVAUSH+UDShinGoSCGbe-Reg"/>
              </a:rPr>
              <a:t> </a:t>
            </a:r>
            <a:r>
              <a:rPr sz="1300" baseline="-5843">
                <a:solidFill>
                  <a:srgbClr val="221E1F"/>
                </a:solidFill>
                <a:latin typeface="GJOVKQ+STHeitiSC-Light"/>
                <a:cs typeface="GJOVKQ+STHeitiSC-Light"/>
              </a:rPr>
              <a:t>2018年4月1日～2019年3月31日</a:t>
            </a:r>
          </a:p>
        </p:txBody>
      </p:sp>
      <p:sp>
        <p:nvSpPr>
          <p:cNvPr id="177" name="object 177"/>
          <p:cNvSpPr txBox="1"/>
          <p:nvPr/>
        </p:nvSpPr>
        <p:spPr>
          <a:xfrm>
            <a:off x="7907914" y="9564333"/>
            <a:ext cx="3947543" cy="743125"/>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负责发行部门</a:t>
            </a:r>
            <a:r>
              <a:rPr sz="900" spc="573">
                <a:solidFill>
                  <a:srgbClr val="221E1F"/>
                </a:solidFill>
                <a:latin typeface="GVAUSH+UDShinGoSCGbe-Reg"/>
                <a:cs typeface="GVAUSH+UDShinGoSCGbe-Reg"/>
              </a:rPr>
              <a:t> </a:t>
            </a:r>
            <a:r>
              <a:rPr sz="850">
                <a:solidFill>
                  <a:srgbClr val="221E1F"/>
                </a:solidFill>
                <a:latin typeface="GJOVKQ+STHeitiSC-Light"/>
                <a:cs typeface="GJOVKQ+STHeitiSC-Light"/>
              </a:rPr>
              <a:t>TANAKA控股株式会社ꢀꢀCSR•公关本部ꢀCSR推进部</a:t>
            </a:r>
          </a:p>
          <a:p>
            <a:pPr marL="796614" marR="0">
              <a:lnSpc>
                <a:spcPts val="850"/>
              </a:lnSpc>
              <a:spcBef>
                <a:spcPts val="240"/>
              </a:spcBef>
              <a:spcAft>
                <a:spcPct val="0"/>
              </a:spcAft>
            </a:pPr>
            <a:r>
              <a:rPr sz="850">
                <a:solidFill>
                  <a:srgbClr val="221E1F"/>
                </a:solidFill>
                <a:latin typeface="GJOVKQ+STHeitiSC-Light"/>
                <a:cs typeface="GJOVKQ+STHeitiSC-Light"/>
              </a:rPr>
              <a:t>〒100-6422 东京都千代田区丸之内2-7-3ꢀ东京大楼22F</a:t>
            </a:r>
          </a:p>
          <a:p>
            <a:pPr marL="796614" marR="0">
              <a:lnSpc>
                <a:spcPts val="850"/>
              </a:lnSpc>
              <a:spcBef>
                <a:spcPts val="350"/>
              </a:spcBef>
              <a:spcAft>
                <a:spcPct val="0"/>
              </a:spcAft>
            </a:pPr>
            <a:r>
              <a:rPr sz="850">
                <a:solidFill>
                  <a:srgbClr val="221E1F"/>
                </a:solidFill>
                <a:latin typeface="GJOVKQ+STHeitiSC-Light"/>
                <a:cs typeface="GJOVKQ+STHeitiSC-Light"/>
              </a:rPr>
              <a:t>电话：03-6311-5506（直拨）ꢀ传真：03-6311-5508</a:t>
            </a:r>
          </a:p>
          <a:p>
            <a:pPr marL="796614" marR="0">
              <a:lnSpc>
                <a:spcPts val="850"/>
              </a:lnSpc>
              <a:spcBef>
                <a:spcPts val="350"/>
              </a:spcBef>
              <a:spcAft>
                <a:spcPct val="0"/>
              </a:spcAft>
            </a:pPr>
            <a:r>
              <a:rPr sz="850">
                <a:solidFill>
                  <a:srgbClr val="221E1F"/>
                </a:solidFill>
                <a:latin typeface="GJOVKQ+STHeitiSC-Light"/>
                <a:cs typeface="GJOVKQ+STHeitiSC-Light"/>
              </a:rPr>
              <a:t>网页</a:t>
            </a:r>
            <a:r>
              <a:rPr sz="850" spc="425">
                <a:solidFill>
                  <a:srgbClr val="221E1F"/>
                </a:solidFill>
                <a:latin typeface="GJOVKQ+STHeitiSC-Light"/>
                <a:cs typeface="GJOVKQ+STHeitiSC-Light"/>
              </a:rPr>
              <a:t> </a:t>
            </a:r>
            <a:r>
              <a:rPr sz="850">
                <a:solidFill>
                  <a:srgbClr val="221E1F"/>
                </a:solidFill>
                <a:latin typeface="GJOVKQ+STHeitiSC-Light"/>
                <a:cs typeface="GJOVKQ+STHeitiSC-Light"/>
              </a:rPr>
              <a:t>http://www.TANAKA.co.jp/about/CSR</a:t>
            </a:r>
          </a:p>
        </p:txBody>
      </p:sp>
      <p:sp>
        <p:nvSpPr>
          <p:cNvPr id="178" name="object 178"/>
          <p:cNvSpPr txBox="1"/>
          <p:nvPr/>
        </p:nvSpPr>
        <p:spPr>
          <a:xfrm>
            <a:off x="931546" y="9660330"/>
            <a:ext cx="5213985" cy="269875"/>
          </a:xfrm>
          <a:prstGeom prst="rect">
            <a:avLst/>
          </a:prstGeom>
        </p:spPr>
        <p:txBody>
          <a:bodyPr vert="horz" wrap="square" lIns="0" tIns="0" rIns="0" bIns="0" rtlCol="0">
            <a:spAutoFit/>
          </a:bodyPr>
          <a:lstStyle/>
          <a:p>
            <a:pPr marL="0" marR="0">
              <a:lnSpc>
                <a:spcPts val="850"/>
              </a:lnSpc>
              <a:spcBef>
                <a:spcPct val="0"/>
              </a:spcBef>
              <a:spcAft>
                <a:spcPct val="0"/>
              </a:spcAft>
            </a:pPr>
            <a:r>
              <a:rPr sz="850">
                <a:solidFill>
                  <a:srgbClr val="221E1F"/>
                </a:solidFill>
                <a:latin typeface="GJOVKQ+STHeitiSC-Light"/>
                <a:cs typeface="GJOVKQ+STHeitiSC-Light"/>
              </a:rPr>
              <a:t>但是，为了能在各主题中了解公司活动的整体情况，其中也登载了一部分时间跨度之外的内容。</a:t>
            </a:r>
          </a:p>
        </p:txBody>
      </p:sp>
      <p:sp>
        <p:nvSpPr>
          <p:cNvPr id="179" name="object 179"/>
          <p:cNvSpPr txBox="1"/>
          <p:nvPr/>
        </p:nvSpPr>
        <p:spPr>
          <a:xfrm>
            <a:off x="372870" y="9821590"/>
            <a:ext cx="520407"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GVAUSH+UDShinGoSCGbe-Reg"/>
                <a:cs typeface="GVAUSH+UDShinGoSCGbe-Reg"/>
              </a:rPr>
              <a:t>对象范围</a:t>
            </a:r>
          </a:p>
        </p:txBody>
      </p:sp>
      <p:sp>
        <p:nvSpPr>
          <p:cNvPr id="180" name="object 180"/>
          <p:cNvSpPr txBox="1"/>
          <p:nvPr/>
        </p:nvSpPr>
        <p:spPr>
          <a:xfrm>
            <a:off x="931546" y="9848695"/>
            <a:ext cx="7251287" cy="422300"/>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GJOVKQ+STHeitiSC-Light"/>
                <a:cs typeface="GJOVKQ+STHeitiSC-Light"/>
              </a:rPr>
              <a:t>ꢀꢀ以包括TANAKA控股株式会社及合并决算子公司在内的集团全体为对象。但是，Metalor</a:t>
            </a:r>
            <a:r>
              <a:rPr sz="850" spc="210">
                <a:solidFill>
                  <a:srgbClr val="221E1F"/>
                </a:solidFill>
                <a:latin typeface="GJOVKQ+STHeitiSC-Light"/>
                <a:cs typeface="GJOVKQ+STHeitiSC-Light"/>
              </a:rPr>
              <a:t> </a:t>
            </a:r>
            <a:r>
              <a:rPr sz="850">
                <a:solidFill>
                  <a:srgbClr val="221E1F"/>
                </a:solidFill>
                <a:latin typeface="GJOVKQ+STHeitiSC-Light"/>
                <a:cs typeface="GJOVKQ+STHeitiSC-Light"/>
              </a:rPr>
              <a:t>Technologies</a:t>
            </a:r>
            <a:r>
              <a:rPr sz="850" spc="209">
                <a:solidFill>
                  <a:srgbClr val="221E1F"/>
                </a:solidFill>
                <a:latin typeface="GJOVKQ+STHeitiSC-Light"/>
                <a:cs typeface="GJOVKQ+STHeitiSC-Light"/>
              </a:rPr>
              <a:t> </a:t>
            </a:r>
            <a:r>
              <a:rPr sz="850">
                <a:solidFill>
                  <a:srgbClr val="221E1F"/>
                </a:solidFill>
                <a:latin typeface="GJOVKQ+STHeitiSC-Light"/>
                <a:cs typeface="GJOVKQ+STHeitiSC-Light"/>
              </a:rPr>
              <a:t>International株式会社</a:t>
            </a:r>
          </a:p>
          <a:p>
            <a:pPr marL="0" marR="0">
              <a:lnSpc>
                <a:spcPts val="850"/>
              </a:lnSpc>
              <a:spcBef>
                <a:spcPts val="350"/>
              </a:spcBef>
              <a:spcAft>
                <a:spcPct val="0"/>
              </a:spcAft>
            </a:pPr>
            <a:r>
              <a:rPr sz="850">
                <a:solidFill>
                  <a:srgbClr val="221E1F"/>
                </a:solidFill>
                <a:latin typeface="GJOVKQ+STHeitiSC-Light"/>
                <a:cs typeface="GJOVKQ+STHeitiSC-Light"/>
              </a:rPr>
              <a:t>除外。另外，当对象范围出现不同情况时，会在该处标明出来。</a:t>
            </a:r>
          </a:p>
        </p:txBody>
      </p:sp>
      <p:sp>
        <p:nvSpPr>
          <p:cNvPr id="181" name="object 181"/>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B4283"/>
                </a:solidFill>
                <a:latin typeface="OGVKRL+UDShinGoPro-Regular"/>
                <a:cs typeface="OGVKRL+UDShinGoPro-Regular"/>
              </a:rPr>
              <a:t>01</a:t>
            </a:r>
          </a:p>
        </p:txBody>
      </p:sp>
      <p:sp>
        <p:nvSpPr>
          <p:cNvPr id="182" name="object 182"/>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B4283"/>
                </a:solidFill>
                <a:latin typeface="EDUOUL+UDShinGoPro-Light"/>
                <a:cs typeface="EDUOUL+UDShinGoPro-Light"/>
              </a:rPr>
              <a:t>TANAKA CSR REPORT 2019</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44"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1" y="555049"/>
            <a:ext cx="917956"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B4283"/>
                </a:solidFill>
                <a:latin typeface="DODWIE+UDShinGoSCGbe-DeB"/>
                <a:cs typeface="DODWIE+UDShinGoSCGbe-DeB"/>
              </a:rPr>
              <a:t>社长致词</a:t>
            </a:r>
          </a:p>
        </p:txBody>
      </p:sp>
      <p:sp>
        <p:nvSpPr>
          <p:cNvPr id="4" name="object 4"/>
          <p:cNvSpPr txBox="1"/>
          <p:nvPr/>
        </p:nvSpPr>
        <p:spPr>
          <a:xfrm>
            <a:off x="890557" y="847038"/>
            <a:ext cx="7381950" cy="1358569"/>
          </a:xfrm>
          <a:prstGeom prst="rect">
            <a:avLst/>
          </a:prstGeom>
        </p:spPr>
        <p:txBody>
          <a:bodyPr vert="horz" wrap="square" lIns="0" tIns="0" rIns="0" bIns="0" rtlCol="0">
            <a:spAutoFit/>
          </a:bodyPr>
          <a:lstStyle/>
          <a:p>
            <a:pPr marL="0" marR="0">
              <a:lnSpc>
                <a:spcPts val="3447"/>
              </a:lnSpc>
              <a:spcBef>
                <a:spcPct val="0"/>
              </a:spcBef>
              <a:spcAft>
                <a:spcPct val="0"/>
              </a:spcAft>
            </a:pPr>
            <a:r>
              <a:rPr sz="2700" spc="162">
                <a:solidFill>
                  <a:srgbClr val="0B4283"/>
                </a:solidFill>
                <a:latin typeface="DODWIE+UDShinGoSCGbe-DeB"/>
                <a:cs typeface="DODWIE+UDShinGoSCGbe-DeB"/>
              </a:rPr>
              <a:t>全球化构建实现“2020年理想企业像”</a:t>
            </a:r>
          </a:p>
          <a:p>
            <a:pPr marL="0" marR="0">
              <a:lnSpc>
                <a:spcPts val="3199"/>
              </a:lnSpc>
              <a:spcBef>
                <a:spcPct val="0"/>
              </a:spcBef>
              <a:spcAft>
                <a:spcPct val="0"/>
              </a:spcAft>
            </a:pPr>
            <a:r>
              <a:rPr sz="2700" spc="162">
                <a:solidFill>
                  <a:srgbClr val="0B4283"/>
                </a:solidFill>
                <a:latin typeface="DODWIE+UDShinGoSCGbe-DeB"/>
                <a:cs typeface="DODWIE+UDShinGoSCGbe-DeB"/>
              </a:rPr>
              <a:t>不可或缺坚实的事业基础</a:t>
            </a:r>
          </a:p>
        </p:txBody>
      </p:sp>
      <p:sp>
        <p:nvSpPr>
          <p:cNvPr id="5" name="object 5"/>
          <p:cNvSpPr txBox="1"/>
          <p:nvPr/>
        </p:nvSpPr>
        <p:spPr>
          <a:xfrm>
            <a:off x="891127" y="1777715"/>
            <a:ext cx="17429784" cy="6489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GGUIIB+UDShinGoSCGbe-Reg"/>
                <a:cs typeface="GGUIIB+UDShinGoSCGbe-Reg"/>
              </a:rPr>
              <a:t>一方</a:t>
            </a:r>
            <a:r>
              <a:rPr sz="1200" spc="-77430">
                <a:solidFill>
                  <a:srgbClr val="221E1F"/>
                </a:solidFill>
                <a:latin typeface="GGUIIB+UDShinGoSCGbe-Reg"/>
                <a:cs typeface="GGUIIB+UDShinGoSCGbe-Reg"/>
              </a:rPr>
              <a:t>面</a:t>
            </a:r>
            <a:r>
              <a:rPr sz="1200">
                <a:solidFill>
                  <a:srgbClr val="221E1F"/>
                </a:solidFill>
                <a:latin typeface="GGUIIB+UDShinGoSCGbe-Reg"/>
                <a:cs typeface="GGUIIB+UDShinGoSCGbe-Reg"/>
              </a:rPr>
              <a:t>追求满足安全和健康需求的真正提升生产率，</a:t>
            </a:r>
          </a:p>
          <a:p>
            <a:pPr marL="0" marR="0">
              <a:lnSpc>
                <a:spcPts val="1509"/>
              </a:lnSpc>
              <a:spcBef>
                <a:spcPts val="290"/>
              </a:spcBef>
              <a:spcAft>
                <a:spcPct val="0"/>
              </a:spcAft>
            </a:pPr>
            <a:r>
              <a:rPr sz="1200">
                <a:solidFill>
                  <a:srgbClr val="221E1F"/>
                </a:solidFill>
                <a:latin typeface="GGUIIB+UDShinGoSCGbe-Reg"/>
                <a:cs typeface="GGUIIB+UDShinGoSCGbe-Reg"/>
              </a:rPr>
              <a:t>另一方</a:t>
            </a:r>
            <a:r>
              <a:rPr sz="1200" spc="-77430">
                <a:solidFill>
                  <a:srgbClr val="221E1F"/>
                </a:solidFill>
                <a:latin typeface="GGUIIB+UDShinGoSCGbe-Reg"/>
                <a:cs typeface="GGUIIB+UDShinGoSCGbe-Reg"/>
              </a:rPr>
              <a:t>面</a:t>
            </a:r>
            <a:r>
              <a:rPr sz="1200">
                <a:solidFill>
                  <a:srgbClr val="221E1F"/>
                </a:solidFill>
                <a:latin typeface="GGUIIB+UDShinGoSCGbe-Reg"/>
                <a:cs typeface="GGUIIB+UDShinGoSCGbe-Reg"/>
              </a:rPr>
              <a:t>推动获得全世界各利益相关者理解的CSR，以便能够应对各样的风险。</a:t>
            </a:r>
          </a:p>
        </p:txBody>
      </p:sp>
      <p:sp>
        <p:nvSpPr>
          <p:cNvPr id="6" name="object 6"/>
          <p:cNvSpPr txBox="1"/>
          <p:nvPr/>
        </p:nvSpPr>
        <p:spPr>
          <a:xfrm>
            <a:off x="8287260" y="2481993"/>
            <a:ext cx="3250943"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风险应对的范围细分成自然灾害、劳动安全卫生、环</a:t>
            </a:r>
          </a:p>
        </p:txBody>
      </p:sp>
      <p:sp>
        <p:nvSpPr>
          <p:cNvPr id="7" name="object 7"/>
          <p:cNvSpPr txBox="1"/>
          <p:nvPr/>
        </p:nvSpPr>
        <p:spPr>
          <a:xfrm>
            <a:off x="11401195" y="2481967"/>
            <a:ext cx="3249185"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69">
                <a:solidFill>
                  <a:srgbClr val="221E1F"/>
                </a:solidFill>
                <a:latin typeface="TISKQJ+STXihei"/>
                <a:cs typeface="TISKQJ+STXihei"/>
              </a:rPr>
              <a:t>解客户））的顾客管理，以及CSR采购对应方面，以</a:t>
            </a:r>
          </a:p>
        </p:txBody>
      </p:sp>
      <p:sp>
        <p:nvSpPr>
          <p:cNvPr id="8" name="object 8"/>
          <p:cNvSpPr txBox="1"/>
          <p:nvPr/>
        </p:nvSpPr>
        <p:spPr>
          <a:xfrm>
            <a:off x="1093335" y="2544941"/>
            <a:ext cx="1679575" cy="402805"/>
          </a:xfrm>
          <a:prstGeom prst="rect">
            <a:avLst/>
          </a:prstGeom>
        </p:spPr>
        <p:txBody>
          <a:bodyPr vert="horz" wrap="square" lIns="0" tIns="0" rIns="0" bIns="0" rtlCol="0">
            <a:spAutoFit/>
          </a:bodyPr>
          <a:lstStyle/>
          <a:p>
            <a:pPr marL="0" marR="0">
              <a:lnSpc>
                <a:spcPts val="1446"/>
              </a:lnSpc>
              <a:spcBef>
                <a:spcPct val="0"/>
              </a:spcBef>
              <a:spcAft>
                <a:spcPct val="0"/>
              </a:spcAft>
            </a:pPr>
            <a:r>
              <a:rPr sz="1150">
                <a:solidFill>
                  <a:srgbClr val="0B4283"/>
                </a:solidFill>
                <a:latin typeface="GGUIIB+UDShinGoSCGbe-Reg"/>
                <a:cs typeface="GGUIIB+UDShinGoSCGbe-Reg"/>
              </a:rPr>
              <a:t>实现真正的提升生产率</a:t>
            </a:r>
          </a:p>
        </p:txBody>
      </p:sp>
      <p:sp>
        <p:nvSpPr>
          <p:cNvPr id="9" name="object 9"/>
          <p:cNvSpPr txBox="1"/>
          <p:nvPr/>
        </p:nvSpPr>
        <p:spPr>
          <a:xfrm>
            <a:off x="4207327" y="2544941"/>
            <a:ext cx="13128400" cy="402805"/>
          </a:xfrm>
          <a:prstGeom prst="rect">
            <a:avLst/>
          </a:prstGeom>
        </p:spPr>
        <p:txBody>
          <a:bodyPr vert="horz" wrap="square" lIns="0" tIns="0" rIns="0" bIns="0" rtlCol="0">
            <a:spAutoFit/>
          </a:bodyPr>
          <a:lstStyle/>
          <a:p>
            <a:pPr marL="0" marR="0">
              <a:lnSpc>
                <a:spcPts val="1446"/>
              </a:lnSpc>
              <a:spcBef>
                <a:spcPct val="0"/>
              </a:spcBef>
              <a:spcAft>
                <a:spcPct val="0"/>
              </a:spcAft>
            </a:pPr>
            <a:r>
              <a:rPr sz="1150" spc="-4947">
                <a:solidFill>
                  <a:srgbClr val="0B4283"/>
                </a:solidFill>
                <a:latin typeface="GGUIIB+UDShinGoSCGbe-Reg"/>
                <a:cs typeface="GGUIIB+UDShinGoSCGbe-Reg"/>
              </a:rPr>
              <a:t>面向2020年的“理想企业像”</a:t>
            </a:r>
          </a:p>
        </p:txBody>
      </p:sp>
      <p:sp>
        <p:nvSpPr>
          <p:cNvPr id="10" name="object 10"/>
          <p:cNvSpPr txBox="1"/>
          <p:nvPr/>
        </p:nvSpPr>
        <p:spPr>
          <a:xfrm>
            <a:off x="8287260" y="2710593"/>
            <a:ext cx="3250944" cy="744664"/>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境问题、个人信息泄露、机密信息泄露、冲突矿物对</a:t>
            </a:r>
          </a:p>
          <a:p>
            <a:pPr marL="0" marR="0">
              <a:lnSpc>
                <a:spcPts val="913"/>
              </a:lnSpc>
              <a:spcBef>
                <a:spcPts val="886"/>
              </a:spcBef>
              <a:spcAft>
                <a:spcPct val="0"/>
              </a:spcAft>
            </a:pPr>
            <a:r>
              <a:rPr sz="900" spc="70">
                <a:solidFill>
                  <a:srgbClr val="221E1F"/>
                </a:solidFill>
                <a:latin typeface="TISKQJ+STXihei"/>
                <a:cs typeface="TISKQJ+STXihei"/>
              </a:rPr>
              <a:t>应、金融衍生商品相关等类别，对风险进行评估后，</a:t>
            </a:r>
          </a:p>
          <a:p>
            <a:pPr marL="0" marR="0">
              <a:lnSpc>
                <a:spcPts val="913"/>
              </a:lnSpc>
              <a:spcBef>
                <a:spcPts val="886"/>
              </a:spcBef>
              <a:spcAft>
                <a:spcPct val="0"/>
              </a:spcAft>
            </a:pPr>
            <a:r>
              <a:rPr sz="900" spc="55">
                <a:solidFill>
                  <a:srgbClr val="221E1F"/>
                </a:solidFill>
                <a:latin typeface="TISKQJ+STXihei"/>
                <a:cs typeface="TISKQJ+STXihei"/>
              </a:rPr>
              <a:t>确定优先顺序，实施应对措施。</a:t>
            </a:r>
          </a:p>
        </p:txBody>
      </p:sp>
      <p:sp>
        <p:nvSpPr>
          <p:cNvPr id="11" name="object 11"/>
          <p:cNvSpPr txBox="1"/>
          <p:nvPr/>
        </p:nvSpPr>
        <p:spPr>
          <a:xfrm>
            <a:off x="11401195" y="2710567"/>
            <a:ext cx="3248508"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72">
                <a:solidFill>
                  <a:srgbClr val="221E1F"/>
                </a:solidFill>
                <a:latin typeface="TISKQJ+STXihei"/>
                <a:cs typeface="TISKQJ+STXihei"/>
              </a:rPr>
              <a:t>2018年4月新设的“交易审查部”为中心，持续进行</a:t>
            </a:r>
          </a:p>
        </p:txBody>
      </p:sp>
      <p:sp>
        <p:nvSpPr>
          <p:cNvPr id="12" name="object 12"/>
          <p:cNvSpPr txBox="1"/>
          <p:nvPr/>
        </p:nvSpPr>
        <p:spPr>
          <a:xfrm>
            <a:off x="907181" y="2793117"/>
            <a:ext cx="3250944"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ꢀꢀ近年来，在我们身处的产品制造事业、材料行业</a:t>
            </a:r>
          </a:p>
        </p:txBody>
      </p:sp>
      <p:sp>
        <p:nvSpPr>
          <p:cNvPr id="13" name="object 13"/>
          <p:cNvSpPr txBox="1"/>
          <p:nvPr/>
        </p:nvSpPr>
        <p:spPr>
          <a:xfrm>
            <a:off x="4021231" y="2793117"/>
            <a:ext cx="3251216" cy="1430464"/>
          </a:xfrm>
          <a:prstGeom prst="rect">
            <a:avLst/>
          </a:prstGeom>
        </p:spPr>
        <p:txBody>
          <a:bodyPr vert="horz" wrap="square" lIns="0" tIns="0" rIns="0" bIns="0" rtlCol="0">
            <a:spAutoFit/>
          </a:bodyPr>
          <a:lstStyle/>
          <a:p>
            <a:pPr marL="0" marR="0">
              <a:lnSpc>
                <a:spcPts val="913"/>
              </a:lnSpc>
              <a:spcBef>
                <a:spcPct val="0"/>
              </a:spcBef>
              <a:spcAft>
                <a:spcPct val="0"/>
              </a:spcAft>
            </a:pPr>
            <a:r>
              <a:rPr sz="900" spc="72">
                <a:solidFill>
                  <a:srgbClr val="221E1F"/>
                </a:solidFill>
                <a:latin typeface="TISKQJ+STXihei"/>
                <a:cs typeface="TISKQJ+STXihei"/>
              </a:rPr>
              <a:t>ꢀꢀ田中贵金属集团正在推动从2015年度开始的6年</a:t>
            </a:r>
          </a:p>
          <a:p>
            <a:pPr marL="0" marR="0">
              <a:lnSpc>
                <a:spcPts val="913"/>
              </a:lnSpc>
              <a:spcBef>
                <a:spcPts val="886"/>
              </a:spcBef>
              <a:spcAft>
                <a:spcPct val="0"/>
              </a:spcAft>
            </a:pPr>
            <a:r>
              <a:rPr sz="900" spc="100">
                <a:solidFill>
                  <a:srgbClr val="221E1F"/>
                </a:solidFill>
                <a:latin typeface="TISKQJ+STXihei"/>
                <a:cs typeface="TISKQJ+STXihei"/>
              </a:rPr>
              <a:t>中期经营计划“GOGO计划2020”。2018年度是</a:t>
            </a:r>
          </a:p>
          <a:p>
            <a:pPr marL="0" marR="0">
              <a:lnSpc>
                <a:spcPts val="913"/>
              </a:lnSpc>
              <a:spcBef>
                <a:spcPts val="886"/>
              </a:spcBef>
              <a:spcAft>
                <a:spcPct val="0"/>
              </a:spcAft>
            </a:pPr>
            <a:r>
              <a:rPr sz="900" spc="74">
                <a:solidFill>
                  <a:srgbClr val="221E1F"/>
                </a:solidFill>
                <a:latin typeface="TISKQJ+STXihei"/>
                <a:cs typeface="TISKQJ+STXihei"/>
              </a:rPr>
              <a:t>“GOGO计划2020”第二阶段的首个年度，第二阶</a:t>
            </a:r>
          </a:p>
          <a:p>
            <a:pPr marL="0" marR="0">
              <a:lnSpc>
                <a:spcPts val="913"/>
              </a:lnSpc>
              <a:spcBef>
                <a:spcPts val="886"/>
              </a:spcBef>
              <a:spcAft>
                <a:spcPct val="0"/>
              </a:spcAft>
            </a:pPr>
            <a:r>
              <a:rPr sz="900" spc="88">
                <a:solidFill>
                  <a:srgbClr val="221E1F"/>
                </a:solidFill>
                <a:latin typeface="TISKQJ+STXihei"/>
                <a:cs typeface="TISKQJ+STXihei"/>
              </a:rPr>
              <a:t>段的3年目标设定为“理想企业像”，我们为实现贵</a:t>
            </a:r>
          </a:p>
          <a:p>
            <a:pPr marL="0" marR="0">
              <a:lnSpc>
                <a:spcPts val="913"/>
              </a:lnSpc>
              <a:spcBef>
                <a:spcPts val="886"/>
              </a:spcBef>
              <a:spcAft>
                <a:spcPct val="0"/>
              </a:spcAft>
            </a:pPr>
            <a:r>
              <a:rPr sz="900" spc="70">
                <a:solidFill>
                  <a:srgbClr val="221E1F"/>
                </a:solidFill>
                <a:latin typeface="TISKQJ+STXihei"/>
                <a:cs typeface="TISKQJ+STXihei"/>
              </a:rPr>
              <a:t>金属事业的三大支柱即产业用、资产用、珠宝用的各</a:t>
            </a:r>
          </a:p>
          <a:p>
            <a:pPr marL="0" marR="0">
              <a:lnSpc>
                <a:spcPts val="913"/>
              </a:lnSpc>
              <a:spcBef>
                <a:spcPts val="886"/>
              </a:spcBef>
              <a:spcAft>
                <a:spcPct val="0"/>
              </a:spcAft>
            </a:pPr>
            <a:r>
              <a:rPr sz="900" spc="55">
                <a:solidFill>
                  <a:srgbClr val="221E1F"/>
                </a:solidFill>
                <a:latin typeface="TISKQJ+STXihei"/>
                <a:cs typeface="TISKQJ+STXihei"/>
              </a:rPr>
              <a:t>事业业绩目标而展开了一系列的活动。</a:t>
            </a:r>
          </a:p>
        </p:txBody>
      </p:sp>
      <p:sp>
        <p:nvSpPr>
          <p:cNvPr id="14" name="object 14"/>
          <p:cNvSpPr txBox="1"/>
          <p:nvPr/>
        </p:nvSpPr>
        <p:spPr>
          <a:xfrm>
            <a:off x="11401195" y="2939167"/>
            <a:ext cx="652961"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5">
                <a:solidFill>
                  <a:srgbClr val="221E1F"/>
                </a:solidFill>
                <a:latin typeface="TISKQJ+STXihei"/>
                <a:cs typeface="TISKQJ+STXihei"/>
              </a:rPr>
              <a:t>了强化。</a:t>
            </a:r>
          </a:p>
        </p:txBody>
      </p:sp>
      <p:sp>
        <p:nvSpPr>
          <p:cNvPr id="15" name="object 15"/>
          <p:cNvSpPr txBox="1"/>
          <p:nvPr/>
        </p:nvSpPr>
        <p:spPr>
          <a:xfrm>
            <a:off x="907181" y="3021717"/>
            <a:ext cx="3251484" cy="2573464"/>
          </a:xfrm>
          <a:prstGeom prst="rect">
            <a:avLst/>
          </a:prstGeom>
        </p:spPr>
        <p:txBody>
          <a:bodyPr vert="horz" wrap="square" lIns="0" tIns="0" rIns="0" bIns="0" rtlCol="0">
            <a:spAutoFit/>
          </a:bodyPr>
          <a:lstStyle/>
          <a:p>
            <a:pPr marL="0" marR="0">
              <a:lnSpc>
                <a:spcPts val="913"/>
              </a:lnSpc>
              <a:spcBef>
                <a:spcPct val="0"/>
              </a:spcBef>
              <a:spcAft>
                <a:spcPct val="0"/>
              </a:spcAft>
            </a:pPr>
            <a:r>
              <a:rPr sz="900" spc="116">
                <a:solidFill>
                  <a:srgbClr val="221E1F"/>
                </a:solidFill>
                <a:latin typeface="TISKQJ+STXihei"/>
                <a:cs typeface="TISKQJ+STXihei"/>
              </a:rPr>
              <a:t>中，也越来越强烈感受到“第四次产业革命”的冲</a:t>
            </a:r>
          </a:p>
          <a:p>
            <a:pPr marL="0" marR="0">
              <a:lnSpc>
                <a:spcPts val="913"/>
              </a:lnSpc>
              <a:spcBef>
                <a:spcPts val="886"/>
              </a:spcBef>
              <a:spcAft>
                <a:spcPct val="0"/>
              </a:spcAft>
            </a:pPr>
            <a:r>
              <a:rPr sz="900" spc="94">
                <a:solidFill>
                  <a:srgbClr val="221E1F"/>
                </a:solidFill>
                <a:latin typeface="TISKQJ+STXihei"/>
                <a:cs typeface="TISKQJ+STXihei"/>
              </a:rPr>
              <a:t>击。从IoT概念开始的“提升生产率”的时机已经来</a:t>
            </a:r>
          </a:p>
          <a:p>
            <a:pPr marL="0" marR="0">
              <a:lnSpc>
                <a:spcPts val="913"/>
              </a:lnSpc>
              <a:spcBef>
                <a:spcPts val="886"/>
              </a:spcBef>
              <a:spcAft>
                <a:spcPct val="0"/>
              </a:spcAft>
            </a:pPr>
            <a:r>
              <a:rPr sz="900" spc="68">
                <a:solidFill>
                  <a:srgbClr val="221E1F"/>
                </a:solidFill>
                <a:latin typeface="TISKQJ+STXihei"/>
                <a:cs typeface="TISKQJ+STXihei"/>
              </a:rPr>
              <a:t>临，AI开发成为支撑劳动力不足的后盾，保有巨大数</a:t>
            </a:r>
          </a:p>
          <a:p>
            <a:pPr marL="0" marR="0">
              <a:lnSpc>
                <a:spcPts val="913"/>
              </a:lnSpc>
              <a:spcBef>
                <a:spcPts val="886"/>
              </a:spcBef>
              <a:spcAft>
                <a:spcPct val="0"/>
              </a:spcAft>
            </a:pPr>
            <a:r>
              <a:rPr sz="900" spc="70">
                <a:solidFill>
                  <a:srgbClr val="221E1F"/>
                </a:solidFill>
                <a:latin typeface="TISKQJ+STXihei"/>
                <a:cs typeface="TISKQJ+STXihei"/>
              </a:rPr>
              <a:t>据的大数据中心作为制造业的基础而出现，而日本从</a:t>
            </a:r>
          </a:p>
          <a:p>
            <a:pPr marL="0" marR="0">
              <a:lnSpc>
                <a:spcPts val="913"/>
              </a:lnSpc>
              <a:spcBef>
                <a:spcPts val="886"/>
              </a:spcBef>
              <a:spcAft>
                <a:spcPct val="0"/>
              </a:spcAft>
            </a:pPr>
            <a:r>
              <a:rPr sz="900" spc="72">
                <a:solidFill>
                  <a:srgbClr val="221E1F"/>
                </a:solidFill>
                <a:latin typeface="TISKQJ+STXihei"/>
                <a:cs typeface="TISKQJ+STXihei"/>
              </a:rPr>
              <a:t>“工作方式改革”的角度制定相关法律已于2019年4</a:t>
            </a:r>
          </a:p>
          <a:p>
            <a:pPr marL="0" marR="0">
              <a:lnSpc>
                <a:spcPts val="913"/>
              </a:lnSpc>
              <a:spcBef>
                <a:spcPts val="886"/>
              </a:spcBef>
              <a:spcAft>
                <a:spcPct val="0"/>
              </a:spcAft>
            </a:pPr>
            <a:r>
              <a:rPr sz="900" spc="70">
                <a:solidFill>
                  <a:srgbClr val="221E1F"/>
                </a:solidFill>
                <a:latin typeface="TISKQJ+STXihei"/>
                <a:cs typeface="TISKQJ+STXihei"/>
              </a:rPr>
              <a:t>月起开始施行。本公司一直以来不断地努力在制造现</a:t>
            </a:r>
          </a:p>
          <a:p>
            <a:pPr marL="0" marR="0">
              <a:lnSpc>
                <a:spcPts val="913"/>
              </a:lnSpc>
              <a:spcBef>
                <a:spcPts val="886"/>
              </a:spcBef>
              <a:spcAft>
                <a:spcPct val="0"/>
              </a:spcAft>
            </a:pPr>
            <a:r>
              <a:rPr sz="900" spc="70">
                <a:solidFill>
                  <a:srgbClr val="221E1F"/>
                </a:solidFill>
                <a:latin typeface="TISKQJ+STXihei"/>
                <a:cs typeface="TISKQJ+STXihei"/>
              </a:rPr>
              <a:t>场提升生产率，并且努力提高开发、营业、管理部门</a:t>
            </a:r>
          </a:p>
          <a:p>
            <a:pPr marL="0" marR="0">
              <a:lnSpc>
                <a:spcPts val="913"/>
              </a:lnSpc>
              <a:spcBef>
                <a:spcPts val="886"/>
              </a:spcBef>
              <a:spcAft>
                <a:spcPct val="0"/>
              </a:spcAft>
            </a:pPr>
            <a:r>
              <a:rPr sz="900" spc="70">
                <a:solidFill>
                  <a:srgbClr val="221E1F"/>
                </a:solidFill>
                <a:latin typeface="TISKQJ+STXihei"/>
                <a:cs typeface="TISKQJ+STXihei"/>
              </a:rPr>
              <a:t>的生产率；另一方面，我们也感受到，必须以确保适</a:t>
            </a:r>
          </a:p>
          <a:p>
            <a:pPr marL="0" marR="0">
              <a:lnSpc>
                <a:spcPts val="913"/>
              </a:lnSpc>
              <a:spcBef>
                <a:spcPts val="886"/>
              </a:spcBef>
              <a:spcAft>
                <a:spcPct val="0"/>
              </a:spcAft>
            </a:pPr>
            <a:r>
              <a:rPr sz="900" spc="70">
                <a:solidFill>
                  <a:srgbClr val="221E1F"/>
                </a:solidFill>
                <a:latin typeface="TISKQJ+STXihei"/>
                <a:cs typeface="TISKQJ+STXihei"/>
              </a:rPr>
              <a:t>当的公司治理为前提，准确检验和应对在这不断变化</a:t>
            </a:r>
          </a:p>
          <a:p>
            <a:pPr marL="0" marR="0">
              <a:lnSpc>
                <a:spcPts val="913"/>
              </a:lnSpc>
              <a:spcBef>
                <a:spcPts val="886"/>
              </a:spcBef>
              <a:spcAft>
                <a:spcPct val="0"/>
              </a:spcAft>
            </a:pPr>
            <a:r>
              <a:rPr sz="900" spc="70">
                <a:solidFill>
                  <a:srgbClr val="221E1F"/>
                </a:solidFill>
                <a:latin typeface="TISKQJ+STXihei"/>
                <a:cs typeface="TISKQJ+STXihei"/>
              </a:rPr>
              <a:t>的商业环境中所产生的“全方位的事业营运风险”，</a:t>
            </a:r>
          </a:p>
          <a:p>
            <a:pPr marL="0" marR="0">
              <a:lnSpc>
                <a:spcPts val="913"/>
              </a:lnSpc>
              <a:spcBef>
                <a:spcPts val="886"/>
              </a:spcBef>
              <a:spcAft>
                <a:spcPct val="0"/>
              </a:spcAft>
            </a:pPr>
            <a:r>
              <a:rPr sz="900" spc="55">
                <a:solidFill>
                  <a:srgbClr val="221E1F"/>
                </a:solidFill>
                <a:latin typeface="TISKQJ+STXihei"/>
                <a:cs typeface="TISKQJ+STXihei"/>
              </a:rPr>
              <a:t>否则无法实现真正的提升生产率。</a:t>
            </a:r>
          </a:p>
        </p:txBody>
      </p:sp>
      <p:sp>
        <p:nvSpPr>
          <p:cNvPr id="16" name="object 16"/>
          <p:cNvSpPr txBox="1"/>
          <p:nvPr/>
        </p:nvSpPr>
        <p:spPr>
          <a:xfrm>
            <a:off x="11401195" y="3167767"/>
            <a:ext cx="3250405" cy="516064"/>
          </a:xfrm>
          <a:prstGeom prst="rect">
            <a:avLst/>
          </a:prstGeom>
        </p:spPr>
        <p:txBody>
          <a:bodyPr vert="horz" wrap="square" lIns="0" tIns="0" rIns="0" bIns="0" rtlCol="0">
            <a:spAutoFit/>
          </a:bodyPr>
          <a:lstStyle/>
          <a:p>
            <a:pPr marL="0" marR="0">
              <a:lnSpc>
                <a:spcPts val="913"/>
              </a:lnSpc>
              <a:spcBef>
                <a:spcPct val="0"/>
              </a:spcBef>
              <a:spcAft>
                <a:spcPct val="0"/>
              </a:spcAft>
            </a:pPr>
            <a:r>
              <a:rPr sz="900" spc="72">
                <a:solidFill>
                  <a:srgbClr val="221E1F"/>
                </a:solidFill>
                <a:latin typeface="TISKQJ+STXihei"/>
                <a:cs typeface="TISKQJ+STXihei"/>
              </a:rPr>
              <a:t>ꢀꢀ另外，我们以提前一年开始应对自2019年4月起</a:t>
            </a:r>
          </a:p>
          <a:p>
            <a:pPr marL="0" marR="0">
              <a:lnSpc>
                <a:spcPts val="913"/>
              </a:lnSpc>
              <a:spcBef>
                <a:spcPts val="886"/>
              </a:spcBef>
              <a:spcAft>
                <a:spcPct val="0"/>
              </a:spcAft>
            </a:pPr>
            <a:r>
              <a:rPr sz="900" spc="56">
                <a:solidFill>
                  <a:srgbClr val="221E1F"/>
                </a:solidFill>
                <a:latin typeface="TISKQJ+STXihei"/>
                <a:cs typeface="TISKQJ+STXihei"/>
              </a:rPr>
              <a:t>部分施行的工作方式改革相关法，从2018年度开始有</a:t>
            </a:r>
          </a:p>
        </p:txBody>
      </p:sp>
      <p:sp>
        <p:nvSpPr>
          <p:cNvPr id="17" name="object 17"/>
          <p:cNvSpPr txBox="1"/>
          <p:nvPr/>
        </p:nvSpPr>
        <p:spPr>
          <a:xfrm>
            <a:off x="8473337" y="3459341"/>
            <a:ext cx="13356820" cy="402805"/>
          </a:xfrm>
          <a:prstGeom prst="rect">
            <a:avLst/>
          </a:prstGeom>
        </p:spPr>
        <p:txBody>
          <a:bodyPr vert="horz" wrap="square" lIns="0" tIns="0" rIns="0" bIns="0" rtlCol="0">
            <a:spAutoFit/>
          </a:bodyPr>
          <a:lstStyle/>
          <a:p>
            <a:pPr marL="0" marR="0">
              <a:lnSpc>
                <a:spcPts val="1446"/>
              </a:lnSpc>
              <a:spcBef>
                <a:spcPct val="0"/>
              </a:spcBef>
              <a:spcAft>
                <a:spcPct val="0"/>
              </a:spcAft>
            </a:pPr>
            <a:r>
              <a:rPr sz="1150">
                <a:solidFill>
                  <a:srgbClr val="0B4283"/>
                </a:solidFill>
                <a:latin typeface="GGUIIB+UDShinGoSCGbe-Reg"/>
                <a:cs typeface="GGUIIB+UDShinGoSCGbe-Reg"/>
              </a:rPr>
              <a:t>追求能够创造社会价</a:t>
            </a:r>
            <a:r>
              <a:rPr sz="1150" spc="-74204">
                <a:solidFill>
                  <a:srgbClr val="0B4283"/>
                </a:solidFill>
                <a:latin typeface="GGUIIB+UDShinGoSCGbe-Reg"/>
                <a:cs typeface="GGUIIB+UDShinGoSCGbe-Reg"/>
              </a:rPr>
              <a:t>值</a:t>
            </a:r>
            <a:r>
              <a:rPr sz="1150">
                <a:solidFill>
                  <a:srgbClr val="0B4283"/>
                </a:solidFill>
                <a:latin typeface="GGUIIB+UDShinGoSCGbe-Reg"/>
                <a:cs typeface="GGUIIB+UDShinGoSCGbe-Reg"/>
              </a:rPr>
              <a:t>的产品制造</a:t>
            </a:r>
          </a:p>
        </p:txBody>
      </p:sp>
      <p:sp>
        <p:nvSpPr>
          <p:cNvPr id="18" name="object 18"/>
          <p:cNvSpPr txBox="1"/>
          <p:nvPr/>
        </p:nvSpPr>
        <p:spPr>
          <a:xfrm>
            <a:off x="11401195" y="3624967"/>
            <a:ext cx="3249727"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65">
                <a:solidFill>
                  <a:srgbClr val="221E1F"/>
                </a:solidFill>
                <a:latin typeface="TISKQJ+STXihei"/>
                <a:cs typeface="TISKQJ+STXihei"/>
              </a:rPr>
              <a:t>计划性推动全年有薪休假5天。此外，2018年12月进</a:t>
            </a:r>
          </a:p>
        </p:txBody>
      </p:sp>
      <p:sp>
        <p:nvSpPr>
          <p:cNvPr id="19" name="object 19"/>
          <p:cNvSpPr txBox="1"/>
          <p:nvPr/>
        </p:nvSpPr>
        <p:spPr>
          <a:xfrm>
            <a:off x="8287260" y="3707517"/>
            <a:ext cx="3250404"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6">
                <a:solidFill>
                  <a:srgbClr val="221E1F"/>
                </a:solidFill>
                <a:latin typeface="TISKQJ+STXihei"/>
                <a:cs typeface="TISKQJ+STXihei"/>
              </a:rPr>
              <a:t>ꢀꢀ另一方面，2018年度本公司在产品制造方面有两</a:t>
            </a:r>
          </a:p>
        </p:txBody>
      </p:sp>
      <p:sp>
        <p:nvSpPr>
          <p:cNvPr id="20" name="object 20"/>
          <p:cNvSpPr txBox="1"/>
          <p:nvPr/>
        </p:nvSpPr>
        <p:spPr>
          <a:xfrm>
            <a:off x="8287260" y="3853567"/>
            <a:ext cx="6831429" cy="370014"/>
          </a:xfrm>
          <a:prstGeom prst="rect">
            <a:avLst/>
          </a:prstGeom>
        </p:spPr>
        <p:txBody>
          <a:bodyPr vert="horz" wrap="square" lIns="0" tIns="0" rIns="0" bIns="0" rtlCol="0">
            <a:spAutoFit/>
          </a:bodyPr>
          <a:lstStyle/>
          <a:p>
            <a:pPr marL="3113934" marR="0">
              <a:lnSpc>
                <a:spcPts val="913"/>
              </a:lnSpc>
              <a:spcBef>
                <a:spcPct val="0"/>
              </a:spcBef>
              <a:spcAft>
                <a:spcPct val="0"/>
              </a:spcAft>
            </a:pPr>
            <a:r>
              <a:rPr sz="900" spc="56">
                <a:solidFill>
                  <a:srgbClr val="221E1F"/>
                </a:solidFill>
                <a:latin typeface="TISKQJ+STXihei"/>
                <a:cs typeface="TISKQJ+STXihei"/>
              </a:rPr>
              <a:t>行了健康企业宣言，2019年度中加强开展取得“健康</a:t>
            </a:r>
          </a:p>
          <a:p>
            <a:pPr marL="0" marR="0">
              <a:lnSpc>
                <a:spcPts val="650"/>
              </a:lnSpc>
              <a:spcBef>
                <a:spcPts val="50"/>
              </a:spcBef>
              <a:spcAft>
                <a:spcPct val="0"/>
              </a:spcAft>
            </a:pPr>
            <a:r>
              <a:rPr sz="900" spc="70">
                <a:solidFill>
                  <a:srgbClr val="221E1F"/>
                </a:solidFill>
                <a:latin typeface="TISKQJ+STXihei"/>
                <a:cs typeface="TISKQJ+STXihei"/>
              </a:rPr>
              <a:t>件活动实例获得好评。第一件是在日本中央劳动灾害</a:t>
            </a:r>
          </a:p>
        </p:txBody>
      </p:sp>
      <p:sp>
        <p:nvSpPr>
          <p:cNvPr id="21" name="object 21"/>
          <p:cNvSpPr txBox="1"/>
          <p:nvPr/>
        </p:nvSpPr>
        <p:spPr>
          <a:xfrm>
            <a:off x="11401195" y="4082167"/>
            <a:ext cx="1669338"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5">
                <a:solidFill>
                  <a:srgbClr val="221E1F"/>
                </a:solidFill>
                <a:latin typeface="TISKQJ+STXihei"/>
                <a:cs typeface="TISKQJ+STXihei"/>
              </a:rPr>
              <a:t>企业、银牌认证”的活动。</a:t>
            </a:r>
          </a:p>
        </p:txBody>
      </p:sp>
      <p:sp>
        <p:nvSpPr>
          <p:cNvPr id="22" name="object 22"/>
          <p:cNvSpPr txBox="1"/>
          <p:nvPr/>
        </p:nvSpPr>
        <p:spPr>
          <a:xfrm>
            <a:off x="4021231" y="4164717"/>
            <a:ext cx="3257580" cy="2802065"/>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ꢀꢀ在产业用事业方面，进行了多次高层人事变动，</a:t>
            </a:r>
          </a:p>
          <a:p>
            <a:pPr marL="0" marR="0">
              <a:lnSpc>
                <a:spcPts val="913"/>
              </a:lnSpc>
              <a:spcBef>
                <a:spcPts val="886"/>
              </a:spcBef>
              <a:spcAft>
                <a:spcPct val="0"/>
              </a:spcAft>
            </a:pPr>
            <a:r>
              <a:rPr sz="900" spc="73">
                <a:solidFill>
                  <a:srgbClr val="221E1F"/>
                </a:solidFill>
                <a:latin typeface="TISKQJ+STXihei"/>
                <a:cs typeface="TISKQJ+STXihei"/>
              </a:rPr>
              <a:t>瑞士的主力集团公司Metalor于2019年1月替换了社</a:t>
            </a:r>
          </a:p>
          <a:p>
            <a:pPr marL="0" marR="0">
              <a:lnSpc>
                <a:spcPts val="913"/>
              </a:lnSpc>
              <a:spcBef>
                <a:spcPts val="886"/>
              </a:spcBef>
              <a:spcAft>
                <a:spcPct val="0"/>
              </a:spcAft>
            </a:pPr>
            <a:r>
              <a:rPr sz="900" spc="70">
                <a:solidFill>
                  <a:srgbClr val="221E1F"/>
                </a:solidFill>
                <a:latin typeface="TISKQJ+STXihei"/>
                <a:cs typeface="TISKQJ+STXihei"/>
              </a:rPr>
              <a:t>长，由新社长继续推动前社长所推动的事业基础，以</a:t>
            </a:r>
          </a:p>
          <a:p>
            <a:pPr marL="0" marR="0">
              <a:lnSpc>
                <a:spcPts val="913"/>
              </a:lnSpc>
              <a:spcBef>
                <a:spcPts val="886"/>
              </a:spcBef>
              <a:spcAft>
                <a:spcPct val="0"/>
              </a:spcAft>
            </a:pPr>
            <a:r>
              <a:rPr sz="900" spc="79">
                <a:solidFill>
                  <a:srgbClr val="221E1F"/>
                </a:solidFill>
                <a:latin typeface="TISKQJ+STXihei"/>
                <a:cs typeface="TISKQJ+STXihei"/>
              </a:rPr>
              <a:t>TANAKA+Metalor这种“新合金”为目标，已正式</a:t>
            </a:r>
          </a:p>
          <a:p>
            <a:pPr marL="0" marR="0">
              <a:lnSpc>
                <a:spcPts val="913"/>
              </a:lnSpc>
              <a:spcBef>
                <a:spcPts val="886"/>
              </a:spcBef>
              <a:spcAft>
                <a:spcPct val="0"/>
              </a:spcAft>
            </a:pPr>
            <a:r>
              <a:rPr sz="900" spc="70">
                <a:solidFill>
                  <a:srgbClr val="221E1F"/>
                </a:solidFill>
                <a:latin typeface="TISKQJ+STXihei"/>
                <a:cs typeface="TISKQJ+STXihei"/>
              </a:rPr>
              <a:t>展开事业。在资产用事业方面，进一步提高了客户便</a:t>
            </a:r>
          </a:p>
          <a:p>
            <a:pPr marL="0" marR="0">
              <a:lnSpc>
                <a:spcPts val="913"/>
              </a:lnSpc>
              <a:spcBef>
                <a:spcPts val="886"/>
              </a:spcBef>
              <a:spcAft>
                <a:spcPct val="0"/>
              </a:spcAft>
            </a:pPr>
            <a:r>
              <a:rPr sz="900" spc="70">
                <a:solidFill>
                  <a:srgbClr val="221E1F"/>
                </a:solidFill>
                <a:latin typeface="TISKQJ+STXihei"/>
                <a:cs typeface="TISKQJ+STXihei"/>
              </a:rPr>
              <a:t>利性的新网络积存帐户“田中贵金属的积存金”也同</a:t>
            </a:r>
          </a:p>
          <a:p>
            <a:pPr marL="0" marR="0">
              <a:lnSpc>
                <a:spcPts val="913"/>
              </a:lnSpc>
              <a:spcBef>
                <a:spcPts val="886"/>
              </a:spcBef>
              <a:spcAft>
                <a:spcPct val="0"/>
              </a:spcAft>
            </a:pPr>
            <a:r>
              <a:rPr sz="900" spc="72">
                <a:solidFill>
                  <a:srgbClr val="221E1F"/>
                </a:solidFill>
                <a:latin typeface="TISKQJ+STXihei"/>
                <a:cs typeface="TISKQJ+STXihei"/>
              </a:rPr>
              <a:t>样于2019年1月上市。在珠宝用事业方面，我们回应</a:t>
            </a:r>
          </a:p>
          <a:p>
            <a:pPr marL="0" marR="0">
              <a:lnSpc>
                <a:spcPts val="913"/>
              </a:lnSpc>
              <a:spcBef>
                <a:spcPts val="886"/>
              </a:spcBef>
              <a:spcAft>
                <a:spcPct val="0"/>
              </a:spcAft>
            </a:pPr>
            <a:r>
              <a:rPr sz="900" spc="70">
                <a:solidFill>
                  <a:srgbClr val="221E1F"/>
                </a:solidFill>
                <a:latin typeface="TISKQJ+STXihei"/>
                <a:cs typeface="TISKQJ+STXihei"/>
              </a:rPr>
              <a:t>喜爱田中贵金属客户的呼声，打出了“说到金就是田</a:t>
            </a:r>
          </a:p>
          <a:p>
            <a:pPr marL="0" marR="0">
              <a:lnSpc>
                <a:spcPts val="913"/>
              </a:lnSpc>
              <a:spcBef>
                <a:spcPts val="886"/>
              </a:spcBef>
              <a:spcAft>
                <a:spcPct val="0"/>
              </a:spcAft>
            </a:pPr>
            <a:r>
              <a:rPr sz="900" spc="51">
                <a:solidFill>
                  <a:srgbClr val="221E1F"/>
                </a:solidFill>
                <a:latin typeface="TISKQJ+STXihei"/>
                <a:cs typeface="TISKQJ+STXihei"/>
              </a:rPr>
              <a:t>中贵金属＝Back</a:t>
            </a:r>
            <a:r>
              <a:rPr sz="900" spc="25">
                <a:solidFill>
                  <a:srgbClr val="221E1F"/>
                </a:solidFill>
                <a:latin typeface="TISKQJ+STXihei"/>
                <a:cs typeface="TISKQJ+STXihei"/>
              </a:rPr>
              <a:t> </a:t>
            </a:r>
            <a:r>
              <a:rPr sz="900" spc="37">
                <a:solidFill>
                  <a:srgbClr val="221E1F"/>
                </a:solidFill>
                <a:latin typeface="TISKQJ+STXihei"/>
                <a:cs typeface="TISKQJ+STXihei"/>
              </a:rPr>
              <a:t>to</a:t>
            </a:r>
            <a:r>
              <a:rPr sz="900" spc="43">
                <a:solidFill>
                  <a:srgbClr val="221E1F"/>
                </a:solidFill>
                <a:latin typeface="TISKQJ+STXihei"/>
                <a:cs typeface="TISKQJ+STXihei"/>
              </a:rPr>
              <a:t> </a:t>
            </a:r>
            <a:r>
              <a:rPr sz="900" spc="41">
                <a:solidFill>
                  <a:srgbClr val="221E1F"/>
                </a:solidFill>
                <a:latin typeface="TISKQJ+STXihei"/>
                <a:cs typeface="TISKQJ+STXihei"/>
              </a:rPr>
              <a:t>the</a:t>
            </a:r>
            <a:r>
              <a:rPr sz="900" spc="39">
                <a:solidFill>
                  <a:srgbClr val="221E1F"/>
                </a:solidFill>
                <a:latin typeface="TISKQJ+STXihei"/>
                <a:cs typeface="TISKQJ+STXihei"/>
              </a:rPr>
              <a:t> </a:t>
            </a:r>
            <a:r>
              <a:rPr sz="900" spc="52">
                <a:solidFill>
                  <a:srgbClr val="221E1F"/>
                </a:solidFill>
                <a:latin typeface="TISKQJ+STXihei"/>
                <a:cs typeface="TISKQJ+STXihei"/>
              </a:rPr>
              <a:t>Gold”的口号，回归原点。</a:t>
            </a:r>
          </a:p>
          <a:p>
            <a:pPr marL="0" marR="0">
              <a:lnSpc>
                <a:spcPts val="913"/>
              </a:lnSpc>
              <a:spcBef>
                <a:spcPts val="886"/>
              </a:spcBef>
              <a:spcAft>
                <a:spcPct val="0"/>
              </a:spcAft>
            </a:pPr>
            <a:r>
              <a:rPr sz="900" spc="70">
                <a:solidFill>
                  <a:srgbClr val="221E1F"/>
                </a:solidFill>
                <a:latin typeface="TISKQJ+STXihei"/>
                <a:cs typeface="TISKQJ+STXihei"/>
              </a:rPr>
              <a:t>ꢀꢀ随着这些业务的展开，掌管整个集团风险管理的</a:t>
            </a:r>
          </a:p>
          <a:p>
            <a:pPr marL="0" marR="0">
              <a:lnSpc>
                <a:spcPts val="913"/>
              </a:lnSpc>
              <a:spcBef>
                <a:spcPts val="886"/>
              </a:spcBef>
              <a:spcAft>
                <a:spcPct val="0"/>
              </a:spcAft>
            </a:pPr>
            <a:r>
              <a:rPr sz="900" spc="56">
                <a:solidFill>
                  <a:srgbClr val="221E1F"/>
                </a:solidFill>
                <a:latin typeface="TISKQJ+STXihei"/>
                <a:cs typeface="TISKQJ+STXihei"/>
              </a:rPr>
              <a:t>“风险管理委员会”于2015年度启动，提取并分析了</a:t>
            </a:r>
          </a:p>
          <a:p>
            <a:pPr marL="0" marR="0">
              <a:lnSpc>
                <a:spcPts val="913"/>
              </a:lnSpc>
              <a:spcBef>
                <a:spcPts val="886"/>
              </a:spcBef>
              <a:spcAft>
                <a:spcPct val="0"/>
              </a:spcAft>
            </a:pPr>
            <a:r>
              <a:rPr sz="900" spc="70">
                <a:solidFill>
                  <a:srgbClr val="221E1F"/>
                </a:solidFill>
                <a:latin typeface="TISKQJ+STXihei"/>
                <a:cs typeface="TISKQJ+STXihei"/>
              </a:rPr>
              <a:t>本公司面临的各种各样风险，加以应对。我们明确将</a:t>
            </a:r>
          </a:p>
        </p:txBody>
      </p:sp>
      <p:sp>
        <p:nvSpPr>
          <p:cNvPr id="23" name="object 23"/>
          <p:cNvSpPr txBox="1"/>
          <p:nvPr/>
        </p:nvSpPr>
        <p:spPr>
          <a:xfrm>
            <a:off x="8287260" y="4164717"/>
            <a:ext cx="3250404"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6">
                <a:solidFill>
                  <a:srgbClr val="221E1F"/>
                </a:solidFill>
                <a:latin typeface="TISKQJ+STXihei"/>
                <a:cs typeface="TISKQJ+STXihei"/>
              </a:rPr>
              <a:t>防止协会“2018年度劳动安全卫生活动表彰”中，获</a:t>
            </a:r>
          </a:p>
        </p:txBody>
      </p:sp>
      <p:sp>
        <p:nvSpPr>
          <p:cNvPr id="24" name="object 24"/>
          <p:cNvSpPr txBox="1"/>
          <p:nvPr/>
        </p:nvSpPr>
        <p:spPr>
          <a:xfrm>
            <a:off x="11587330" y="4373741"/>
            <a:ext cx="1679575" cy="402805"/>
          </a:xfrm>
          <a:prstGeom prst="rect">
            <a:avLst/>
          </a:prstGeom>
        </p:spPr>
        <p:txBody>
          <a:bodyPr vert="horz" wrap="square" lIns="0" tIns="0" rIns="0" bIns="0" rtlCol="0">
            <a:spAutoFit/>
          </a:bodyPr>
          <a:lstStyle/>
          <a:p>
            <a:pPr marL="0" marR="0">
              <a:lnSpc>
                <a:spcPts val="1446"/>
              </a:lnSpc>
              <a:spcBef>
                <a:spcPct val="0"/>
              </a:spcBef>
              <a:spcAft>
                <a:spcPct val="0"/>
              </a:spcAft>
            </a:pPr>
            <a:r>
              <a:rPr sz="1150">
                <a:solidFill>
                  <a:srgbClr val="0B4283"/>
                </a:solidFill>
                <a:latin typeface="GGUIIB+UDShinGoSCGbe-Reg"/>
                <a:cs typeface="GGUIIB+UDShinGoSCGbe-Reg"/>
              </a:rPr>
              <a:t>致全世界的利益相关者</a:t>
            </a:r>
          </a:p>
        </p:txBody>
      </p:sp>
      <p:sp>
        <p:nvSpPr>
          <p:cNvPr id="25" name="object 25"/>
          <p:cNvSpPr txBox="1"/>
          <p:nvPr/>
        </p:nvSpPr>
        <p:spPr>
          <a:xfrm>
            <a:off x="8287260" y="4393317"/>
            <a:ext cx="3250944"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得了“中央劳动灾害防止协会会长奖”的荣誉。协会</a:t>
            </a:r>
          </a:p>
        </p:txBody>
      </p:sp>
      <p:sp>
        <p:nvSpPr>
          <p:cNvPr id="26" name="object 26"/>
          <p:cNvSpPr txBox="1"/>
          <p:nvPr/>
        </p:nvSpPr>
        <p:spPr>
          <a:xfrm>
            <a:off x="8287260" y="4621917"/>
            <a:ext cx="3250943" cy="2116264"/>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认为我们理解该协会的活动宗旨，对推动产品制造的</a:t>
            </a:r>
          </a:p>
          <a:p>
            <a:pPr marL="0" marR="0">
              <a:lnSpc>
                <a:spcPts val="913"/>
              </a:lnSpc>
              <a:spcBef>
                <a:spcPts val="886"/>
              </a:spcBef>
              <a:spcAft>
                <a:spcPct val="0"/>
              </a:spcAft>
            </a:pPr>
            <a:r>
              <a:rPr sz="900" spc="70">
                <a:solidFill>
                  <a:srgbClr val="221E1F"/>
                </a:solidFill>
                <a:latin typeface="TISKQJ+STXihei"/>
                <a:cs typeface="TISKQJ+STXihei"/>
              </a:rPr>
              <a:t>安全和劳动卫生，以及地区和业界做出了贡献，给予</a:t>
            </a:r>
          </a:p>
          <a:p>
            <a:pPr marL="0" marR="0">
              <a:lnSpc>
                <a:spcPts val="913"/>
              </a:lnSpc>
              <a:spcBef>
                <a:spcPts val="886"/>
              </a:spcBef>
              <a:spcAft>
                <a:spcPct val="0"/>
              </a:spcAft>
            </a:pPr>
            <a:r>
              <a:rPr sz="900" spc="70">
                <a:solidFill>
                  <a:srgbClr val="221E1F"/>
                </a:solidFill>
                <a:latin typeface="TISKQJ+STXihei"/>
                <a:cs typeface="TISKQJ+STXihei"/>
              </a:rPr>
              <a:t>了高度评价。第二件是在由日本经济产业省作后援，</a:t>
            </a:r>
          </a:p>
          <a:p>
            <a:pPr marL="0" marR="0">
              <a:lnSpc>
                <a:spcPts val="913"/>
              </a:lnSpc>
              <a:spcBef>
                <a:spcPts val="886"/>
              </a:spcBef>
              <a:spcAft>
                <a:spcPct val="0"/>
              </a:spcAft>
            </a:pPr>
            <a:r>
              <a:rPr sz="900" spc="56">
                <a:solidFill>
                  <a:srgbClr val="221E1F"/>
                </a:solidFill>
                <a:latin typeface="TISKQJ+STXihei"/>
                <a:cs typeface="TISKQJ+STXihei"/>
              </a:rPr>
              <a:t>由一般财团法人节能中心主办的“2018年度节能大奖</a:t>
            </a:r>
          </a:p>
          <a:p>
            <a:pPr marL="0" marR="0">
              <a:lnSpc>
                <a:spcPts val="913"/>
              </a:lnSpc>
              <a:spcBef>
                <a:spcPts val="886"/>
              </a:spcBef>
              <a:spcAft>
                <a:spcPct val="0"/>
              </a:spcAft>
            </a:pPr>
            <a:r>
              <a:rPr sz="900" spc="70">
                <a:solidFill>
                  <a:srgbClr val="221E1F"/>
                </a:solidFill>
                <a:latin typeface="TISKQJ+STXihei"/>
                <a:cs typeface="TISKQJ+STXihei"/>
              </a:rPr>
              <a:t>ꢀ节能实例部门”中，本公司供给材料的母厂——田</a:t>
            </a:r>
          </a:p>
          <a:p>
            <a:pPr marL="0" marR="0">
              <a:lnSpc>
                <a:spcPts val="913"/>
              </a:lnSpc>
              <a:spcBef>
                <a:spcPts val="886"/>
              </a:spcBef>
              <a:spcAft>
                <a:spcPct val="0"/>
              </a:spcAft>
            </a:pPr>
            <a:r>
              <a:rPr sz="900">
                <a:solidFill>
                  <a:srgbClr val="221E1F"/>
                </a:solidFill>
                <a:latin typeface="TISKQJ+STXihei"/>
                <a:cs typeface="TISKQJ+STXihei"/>
              </a:rPr>
              <a:t>中</a:t>
            </a:r>
            <a:r>
              <a:rPr sz="900" spc="-58">
                <a:solidFill>
                  <a:srgbClr val="221E1F"/>
                </a:solidFill>
                <a:latin typeface="TISKQJ+STXihei"/>
                <a:cs typeface="TISKQJ+STXihei"/>
              </a:rPr>
              <a:t> </a:t>
            </a:r>
            <a:r>
              <a:rPr sz="900">
                <a:solidFill>
                  <a:srgbClr val="221E1F"/>
                </a:solidFill>
                <a:latin typeface="TISKQJ+STXihei"/>
                <a:cs typeface="TISKQJ+STXihei"/>
              </a:rPr>
              <a:t>贵</a:t>
            </a:r>
            <a:r>
              <a:rPr sz="900" spc="-58">
                <a:solidFill>
                  <a:srgbClr val="221E1F"/>
                </a:solidFill>
                <a:latin typeface="TISKQJ+STXihei"/>
                <a:cs typeface="TISKQJ+STXihei"/>
              </a:rPr>
              <a:t> </a:t>
            </a:r>
            <a:r>
              <a:rPr sz="900">
                <a:solidFill>
                  <a:srgbClr val="221E1F"/>
                </a:solidFill>
                <a:latin typeface="TISKQJ+STXihei"/>
                <a:cs typeface="TISKQJ+STXihei"/>
              </a:rPr>
              <a:t>金</a:t>
            </a:r>
            <a:r>
              <a:rPr sz="900" spc="-58">
                <a:solidFill>
                  <a:srgbClr val="221E1F"/>
                </a:solidFill>
                <a:latin typeface="TISKQJ+STXihei"/>
                <a:cs typeface="TISKQJ+STXihei"/>
              </a:rPr>
              <a:t> </a:t>
            </a:r>
            <a:r>
              <a:rPr sz="900">
                <a:solidFill>
                  <a:srgbClr val="221E1F"/>
                </a:solidFill>
                <a:latin typeface="TISKQJ+STXihei"/>
                <a:cs typeface="TISKQJ+STXihei"/>
              </a:rPr>
              <a:t>属</a:t>
            </a:r>
            <a:r>
              <a:rPr sz="900" spc="-58">
                <a:solidFill>
                  <a:srgbClr val="221E1F"/>
                </a:solidFill>
                <a:latin typeface="TISKQJ+STXihei"/>
                <a:cs typeface="TISKQJ+STXihei"/>
              </a:rPr>
              <a:t> </a:t>
            </a:r>
            <a:r>
              <a:rPr sz="900">
                <a:solidFill>
                  <a:srgbClr val="221E1F"/>
                </a:solidFill>
                <a:latin typeface="TISKQJ+STXihei"/>
                <a:cs typeface="TISKQJ+STXihei"/>
              </a:rPr>
              <a:t>工</a:t>
            </a:r>
            <a:r>
              <a:rPr sz="900" spc="-58">
                <a:solidFill>
                  <a:srgbClr val="221E1F"/>
                </a:solidFill>
                <a:latin typeface="TISKQJ+STXihei"/>
                <a:cs typeface="TISKQJ+STXihei"/>
              </a:rPr>
              <a:t> </a:t>
            </a:r>
            <a:r>
              <a:rPr sz="900">
                <a:solidFill>
                  <a:srgbClr val="221E1F"/>
                </a:solidFill>
                <a:latin typeface="TISKQJ+STXihei"/>
                <a:cs typeface="TISKQJ+STXihei"/>
              </a:rPr>
              <a:t>业</a:t>
            </a:r>
            <a:r>
              <a:rPr sz="900" spc="-58">
                <a:solidFill>
                  <a:srgbClr val="221E1F"/>
                </a:solidFill>
                <a:latin typeface="TISKQJ+STXihei"/>
                <a:cs typeface="TISKQJ+STXihei"/>
              </a:rPr>
              <a:t> </a:t>
            </a:r>
            <a:r>
              <a:rPr sz="900">
                <a:solidFill>
                  <a:srgbClr val="221E1F"/>
                </a:solidFill>
                <a:latin typeface="TISKQJ+STXihei"/>
                <a:cs typeface="TISKQJ+STXihei"/>
              </a:rPr>
              <a:t>富</a:t>
            </a:r>
            <a:r>
              <a:rPr sz="900" spc="-58">
                <a:solidFill>
                  <a:srgbClr val="221E1F"/>
                </a:solidFill>
                <a:latin typeface="TISKQJ+STXihei"/>
                <a:cs typeface="TISKQJ+STXihei"/>
              </a:rPr>
              <a:t> </a:t>
            </a:r>
            <a:r>
              <a:rPr sz="900">
                <a:solidFill>
                  <a:srgbClr val="221E1F"/>
                </a:solidFill>
                <a:latin typeface="TISKQJ+STXihei"/>
                <a:cs typeface="TISKQJ+STXihei"/>
              </a:rPr>
              <a:t>冈</a:t>
            </a:r>
            <a:r>
              <a:rPr sz="900" spc="-58">
                <a:solidFill>
                  <a:srgbClr val="221E1F"/>
                </a:solidFill>
                <a:latin typeface="TISKQJ+STXihei"/>
                <a:cs typeface="TISKQJ+STXihei"/>
              </a:rPr>
              <a:t> </a:t>
            </a:r>
            <a:r>
              <a:rPr sz="900">
                <a:solidFill>
                  <a:srgbClr val="221E1F"/>
                </a:solidFill>
                <a:latin typeface="TISKQJ+STXihei"/>
                <a:cs typeface="TISKQJ+STXihei"/>
              </a:rPr>
              <a:t>工</a:t>
            </a:r>
            <a:r>
              <a:rPr sz="900" spc="-58">
                <a:solidFill>
                  <a:srgbClr val="221E1F"/>
                </a:solidFill>
                <a:latin typeface="TISKQJ+STXihei"/>
                <a:cs typeface="TISKQJ+STXihei"/>
              </a:rPr>
              <a:t> </a:t>
            </a:r>
            <a:r>
              <a:rPr sz="900">
                <a:solidFill>
                  <a:srgbClr val="221E1F"/>
                </a:solidFill>
                <a:latin typeface="TISKQJ+STXihei"/>
                <a:cs typeface="TISKQJ+STXihei"/>
              </a:rPr>
              <a:t>厂</a:t>
            </a:r>
            <a:r>
              <a:rPr sz="900" spc="-58">
                <a:solidFill>
                  <a:srgbClr val="221E1F"/>
                </a:solidFill>
                <a:latin typeface="TISKQJ+STXihei"/>
                <a:cs typeface="TISKQJ+STXihei"/>
              </a:rPr>
              <a:t> </a:t>
            </a:r>
            <a:r>
              <a:rPr sz="900">
                <a:solidFill>
                  <a:srgbClr val="221E1F"/>
                </a:solidFill>
                <a:latin typeface="TISKQJ+STXihei"/>
                <a:cs typeface="TISKQJ+STXihei"/>
              </a:rPr>
              <a:t>获</a:t>
            </a:r>
            <a:r>
              <a:rPr sz="900" spc="-58">
                <a:solidFill>
                  <a:srgbClr val="221E1F"/>
                </a:solidFill>
                <a:latin typeface="TISKQJ+STXihei"/>
                <a:cs typeface="TISKQJ+STXihei"/>
              </a:rPr>
              <a:t> </a:t>
            </a:r>
            <a:r>
              <a:rPr sz="900">
                <a:solidFill>
                  <a:srgbClr val="221E1F"/>
                </a:solidFill>
                <a:latin typeface="TISKQJ+STXihei"/>
                <a:cs typeface="TISKQJ+STXihei"/>
              </a:rPr>
              <a:t>得</a:t>
            </a:r>
            <a:r>
              <a:rPr sz="900" spc="-58">
                <a:solidFill>
                  <a:srgbClr val="221E1F"/>
                </a:solidFill>
                <a:latin typeface="TISKQJ+STXihei"/>
                <a:cs typeface="TISKQJ+STXihei"/>
              </a:rPr>
              <a:t> </a:t>
            </a:r>
            <a:r>
              <a:rPr sz="900">
                <a:solidFill>
                  <a:srgbClr val="221E1F"/>
                </a:solidFill>
                <a:latin typeface="TISKQJ+STXihei"/>
                <a:cs typeface="TISKQJ+STXihei"/>
              </a:rPr>
              <a:t>了</a:t>
            </a:r>
            <a:r>
              <a:rPr sz="900" spc="-58">
                <a:solidFill>
                  <a:srgbClr val="221E1F"/>
                </a:solidFill>
                <a:latin typeface="TISKQJ+STXihei"/>
                <a:cs typeface="TISKQJ+STXihei"/>
              </a:rPr>
              <a:t> </a:t>
            </a:r>
            <a:r>
              <a:rPr sz="900">
                <a:solidFill>
                  <a:srgbClr val="221E1F"/>
                </a:solidFill>
                <a:latin typeface="TISKQJ+STXihei"/>
                <a:cs typeface="TISKQJ+STXihei"/>
              </a:rPr>
              <a:t>“</a:t>
            </a:r>
            <a:r>
              <a:rPr sz="900" spc="-58">
                <a:solidFill>
                  <a:srgbClr val="221E1F"/>
                </a:solidFill>
                <a:latin typeface="TISKQJ+STXihei"/>
                <a:cs typeface="TISKQJ+STXihei"/>
              </a:rPr>
              <a:t> </a:t>
            </a:r>
            <a:r>
              <a:rPr sz="900">
                <a:solidFill>
                  <a:srgbClr val="221E1F"/>
                </a:solidFill>
                <a:latin typeface="TISKQJ+STXihei"/>
                <a:cs typeface="TISKQJ+STXihei"/>
              </a:rPr>
              <a:t>审</a:t>
            </a:r>
            <a:r>
              <a:rPr sz="900" spc="-58">
                <a:solidFill>
                  <a:srgbClr val="221E1F"/>
                </a:solidFill>
                <a:latin typeface="TISKQJ+STXihei"/>
                <a:cs typeface="TISKQJ+STXihei"/>
              </a:rPr>
              <a:t> </a:t>
            </a:r>
            <a:r>
              <a:rPr sz="900">
                <a:solidFill>
                  <a:srgbClr val="221E1F"/>
                </a:solidFill>
                <a:latin typeface="TISKQJ+STXihei"/>
                <a:cs typeface="TISKQJ+STXihei"/>
              </a:rPr>
              <a:t>查</a:t>
            </a:r>
            <a:r>
              <a:rPr sz="900" spc="-58">
                <a:solidFill>
                  <a:srgbClr val="221E1F"/>
                </a:solidFill>
                <a:latin typeface="TISKQJ+STXihei"/>
                <a:cs typeface="TISKQJ+STXihei"/>
              </a:rPr>
              <a:t> </a:t>
            </a:r>
            <a:r>
              <a:rPr sz="900">
                <a:solidFill>
                  <a:srgbClr val="221E1F"/>
                </a:solidFill>
                <a:latin typeface="TISKQJ+STXihei"/>
                <a:cs typeface="TISKQJ+STXihei"/>
              </a:rPr>
              <a:t>委</a:t>
            </a:r>
            <a:r>
              <a:rPr sz="900" spc="-58">
                <a:solidFill>
                  <a:srgbClr val="221E1F"/>
                </a:solidFill>
                <a:latin typeface="TISKQJ+STXihei"/>
                <a:cs typeface="TISKQJ+STXihei"/>
              </a:rPr>
              <a:t> </a:t>
            </a:r>
            <a:r>
              <a:rPr sz="900">
                <a:solidFill>
                  <a:srgbClr val="221E1F"/>
                </a:solidFill>
                <a:latin typeface="TISKQJ+STXihei"/>
                <a:cs typeface="TISKQJ+STXihei"/>
              </a:rPr>
              <a:t>员</a:t>
            </a:r>
            <a:r>
              <a:rPr sz="900" spc="-58">
                <a:solidFill>
                  <a:srgbClr val="221E1F"/>
                </a:solidFill>
                <a:latin typeface="TISKQJ+STXihei"/>
                <a:cs typeface="TISKQJ+STXihei"/>
              </a:rPr>
              <a:t> </a:t>
            </a:r>
            <a:r>
              <a:rPr sz="900">
                <a:solidFill>
                  <a:srgbClr val="221E1F"/>
                </a:solidFill>
                <a:latin typeface="TISKQJ+STXihei"/>
                <a:cs typeface="TISKQJ+STXihei"/>
              </a:rPr>
              <a:t>会</a:t>
            </a:r>
            <a:r>
              <a:rPr sz="900" spc="-58">
                <a:solidFill>
                  <a:srgbClr val="221E1F"/>
                </a:solidFill>
                <a:latin typeface="TISKQJ+STXihei"/>
                <a:cs typeface="TISKQJ+STXihei"/>
              </a:rPr>
              <a:t> </a:t>
            </a:r>
            <a:r>
              <a:rPr sz="900">
                <a:solidFill>
                  <a:srgbClr val="221E1F"/>
                </a:solidFill>
                <a:latin typeface="TISKQJ+STXihei"/>
                <a:cs typeface="TISKQJ+STXihei"/>
              </a:rPr>
              <a:t>特</a:t>
            </a:r>
            <a:r>
              <a:rPr sz="900" spc="-58">
                <a:solidFill>
                  <a:srgbClr val="221E1F"/>
                </a:solidFill>
                <a:latin typeface="TISKQJ+STXihei"/>
                <a:cs typeface="TISKQJ+STXihei"/>
              </a:rPr>
              <a:t> </a:t>
            </a:r>
            <a:r>
              <a:rPr sz="900">
                <a:solidFill>
                  <a:srgbClr val="221E1F"/>
                </a:solidFill>
                <a:latin typeface="TISKQJ+STXihei"/>
                <a:cs typeface="TISKQJ+STXihei"/>
              </a:rPr>
              <a:t>别</a:t>
            </a:r>
          </a:p>
          <a:p>
            <a:pPr marL="0" marR="0">
              <a:lnSpc>
                <a:spcPts val="913"/>
              </a:lnSpc>
              <a:spcBef>
                <a:spcPts val="886"/>
              </a:spcBef>
              <a:spcAft>
                <a:spcPct val="0"/>
              </a:spcAft>
            </a:pPr>
            <a:r>
              <a:rPr sz="900" spc="70">
                <a:solidFill>
                  <a:srgbClr val="221E1F"/>
                </a:solidFill>
                <a:latin typeface="TISKQJ+STXihei"/>
                <a:cs typeface="TISKQJ+STXihei"/>
              </a:rPr>
              <a:t>奖”。该工厂保有大量的贵金属熔解炉、大型加工机</a:t>
            </a:r>
          </a:p>
          <a:p>
            <a:pPr marL="0" marR="0">
              <a:lnSpc>
                <a:spcPts val="913"/>
              </a:lnSpc>
              <a:spcBef>
                <a:spcPts val="886"/>
              </a:spcBef>
              <a:spcAft>
                <a:spcPct val="0"/>
              </a:spcAft>
            </a:pPr>
            <a:r>
              <a:rPr sz="900" spc="70">
                <a:solidFill>
                  <a:srgbClr val="221E1F"/>
                </a:solidFill>
                <a:latin typeface="TISKQJ+STXihei"/>
                <a:cs typeface="TISKQJ+STXihei"/>
              </a:rPr>
              <a:t>械等，在削减占大量动力比的压缩机动力以及最优化</a:t>
            </a:r>
          </a:p>
          <a:p>
            <a:pPr marL="0" marR="0">
              <a:lnSpc>
                <a:spcPts val="913"/>
              </a:lnSpc>
              <a:spcBef>
                <a:spcPts val="886"/>
              </a:spcBef>
              <a:spcAft>
                <a:spcPct val="0"/>
              </a:spcAft>
            </a:pPr>
            <a:r>
              <a:rPr sz="900" spc="55">
                <a:solidFill>
                  <a:srgbClr val="221E1F"/>
                </a:solidFill>
                <a:latin typeface="TISKQJ+STXihei"/>
                <a:cs typeface="TISKQJ+STXihei"/>
              </a:rPr>
              <a:t>相关活动方面获得了高度评价。</a:t>
            </a:r>
          </a:p>
        </p:txBody>
      </p:sp>
      <p:sp>
        <p:nvSpPr>
          <p:cNvPr id="27" name="object 27"/>
          <p:cNvSpPr txBox="1"/>
          <p:nvPr/>
        </p:nvSpPr>
        <p:spPr>
          <a:xfrm>
            <a:off x="11401202" y="4621917"/>
            <a:ext cx="3250944" cy="973264"/>
          </a:xfrm>
          <a:prstGeom prst="rect">
            <a:avLst/>
          </a:prstGeom>
        </p:spPr>
        <p:txBody>
          <a:bodyPr vert="horz" wrap="square" lIns="0" tIns="0" rIns="0" bIns="0" rtlCol="0">
            <a:spAutoFit/>
          </a:bodyPr>
          <a:lstStyle/>
          <a:p>
            <a:pPr marL="0" marR="0">
              <a:lnSpc>
                <a:spcPts val="913"/>
              </a:lnSpc>
              <a:spcBef>
                <a:spcPct val="0"/>
              </a:spcBef>
              <a:spcAft>
                <a:spcPct val="0"/>
              </a:spcAft>
            </a:pPr>
            <a:r>
              <a:rPr sz="900" spc="69">
                <a:solidFill>
                  <a:srgbClr val="221E1F"/>
                </a:solidFill>
                <a:latin typeface="TISKQJ+STXihei"/>
                <a:cs typeface="TISKQJ+STXihei"/>
              </a:rPr>
              <a:t>ꢀꢀ为了稳定而持续推动事业活动，发挥CSR的作用</a:t>
            </a:r>
          </a:p>
          <a:p>
            <a:pPr marL="0" marR="0">
              <a:lnSpc>
                <a:spcPts val="913"/>
              </a:lnSpc>
              <a:spcBef>
                <a:spcPts val="886"/>
              </a:spcBef>
              <a:spcAft>
                <a:spcPct val="0"/>
              </a:spcAft>
            </a:pPr>
            <a:r>
              <a:rPr sz="900" spc="70">
                <a:solidFill>
                  <a:srgbClr val="221E1F"/>
                </a:solidFill>
                <a:latin typeface="TISKQJ+STXihei"/>
                <a:cs typeface="TISKQJ+STXihei"/>
              </a:rPr>
              <a:t>（企业的社会责任），各种政策措施是不可或缺的，</a:t>
            </a:r>
          </a:p>
          <a:p>
            <a:pPr marL="0" marR="0">
              <a:lnSpc>
                <a:spcPts val="913"/>
              </a:lnSpc>
              <a:spcBef>
                <a:spcPts val="886"/>
              </a:spcBef>
              <a:spcAft>
                <a:spcPct val="0"/>
              </a:spcAft>
            </a:pPr>
            <a:r>
              <a:rPr sz="900" spc="70">
                <a:solidFill>
                  <a:srgbClr val="221E1F"/>
                </a:solidFill>
                <a:latin typeface="TISKQJ+STXihei"/>
                <a:cs typeface="TISKQJ+STXihei"/>
              </a:rPr>
              <a:t>今后我们还将以风险管理委员会为中心，扎扎实实地</a:t>
            </a:r>
          </a:p>
          <a:p>
            <a:pPr marL="0" marR="0">
              <a:lnSpc>
                <a:spcPts val="913"/>
              </a:lnSpc>
              <a:spcBef>
                <a:spcPts val="886"/>
              </a:spcBef>
              <a:spcAft>
                <a:spcPct val="0"/>
              </a:spcAft>
            </a:pPr>
            <a:r>
              <a:rPr sz="900" spc="55">
                <a:solidFill>
                  <a:srgbClr val="221E1F"/>
                </a:solidFill>
                <a:latin typeface="TISKQJ+STXihei"/>
                <a:cs typeface="TISKQJ+STXihei"/>
              </a:rPr>
              <a:t>进行风险对应。</a:t>
            </a:r>
          </a:p>
        </p:txBody>
      </p:sp>
      <p:sp>
        <p:nvSpPr>
          <p:cNvPr id="28" name="object 28"/>
          <p:cNvSpPr txBox="1"/>
          <p:nvPr/>
        </p:nvSpPr>
        <p:spPr>
          <a:xfrm>
            <a:off x="907181" y="5536317"/>
            <a:ext cx="3251484" cy="1430465"/>
          </a:xfrm>
          <a:prstGeom prst="rect">
            <a:avLst/>
          </a:prstGeom>
        </p:spPr>
        <p:txBody>
          <a:bodyPr vert="horz" wrap="square" lIns="0" tIns="0" rIns="0" bIns="0" rtlCol="0">
            <a:spAutoFit/>
          </a:bodyPr>
          <a:lstStyle/>
          <a:p>
            <a:pPr marL="0" marR="0">
              <a:lnSpc>
                <a:spcPts val="913"/>
              </a:lnSpc>
              <a:spcBef>
                <a:spcPct val="0"/>
              </a:spcBef>
              <a:spcAft>
                <a:spcPct val="0"/>
              </a:spcAft>
            </a:pPr>
            <a:r>
              <a:rPr sz="900" spc="116">
                <a:solidFill>
                  <a:srgbClr val="221E1F"/>
                </a:solidFill>
                <a:latin typeface="TISKQJ+STXihei"/>
                <a:cs typeface="TISKQJ+STXihei"/>
              </a:rPr>
              <a:t>ꢀꢀ作为贯彻落实上述原则的方针，我最重视的是</a:t>
            </a:r>
          </a:p>
          <a:p>
            <a:pPr marL="0" marR="0">
              <a:lnSpc>
                <a:spcPts val="913"/>
              </a:lnSpc>
              <a:spcBef>
                <a:spcPts val="886"/>
              </a:spcBef>
              <a:spcAft>
                <a:spcPct val="0"/>
              </a:spcAft>
            </a:pPr>
            <a:r>
              <a:rPr sz="900" spc="70">
                <a:solidFill>
                  <a:srgbClr val="221E1F"/>
                </a:solidFill>
                <a:latin typeface="TISKQJ+STXihei"/>
                <a:cs typeface="TISKQJ+STXihei"/>
              </a:rPr>
              <a:t>“在安全第一的基础上提升生产率”，并且随时向员</a:t>
            </a:r>
          </a:p>
          <a:p>
            <a:pPr marL="0" marR="0">
              <a:lnSpc>
                <a:spcPts val="913"/>
              </a:lnSpc>
              <a:spcBef>
                <a:spcPts val="886"/>
              </a:spcBef>
              <a:spcAft>
                <a:spcPct val="0"/>
              </a:spcAft>
            </a:pPr>
            <a:r>
              <a:rPr sz="900" spc="70">
                <a:solidFill>
                  <a:srgbClr val="221E1F"/>
                </a:solidFill>
                <a:latin typeface="TISKQJ+STXihei"/>
                <a:cs typeface="TISKQJ+STXihei"/>
              </a:rPr>
              <a:t>工传达。这不仅限于制造现场，而从所有的职业和角</a:t>
            </a:r>
          </a:p>
          <a:p>
            <a:pPr marL="0" marR="0">
              <a:lnSpc>
                <a:spcPts val="913"/>
              </a:lnSpc>
              <a:spcBef>
                <a:spcPts val="886"/>
              </a:spcBef>
              <a:spcAft>
                <a:spcPct val="0"/>
              </a:spcAft>
            </a:pPr>
            <a:r>
              <a:rPr sz="900" spc="116">
                <a:solidFill>
                  <a:srgbClr val="221E1F"/>
                </a:solidFill>
                <a:latin typeface="TISKQJ+STXihei"/>
                <a:cs typeface="TISKQJ+STXihei"/>
              </a:rPr>
              <a:t>度来说，我认为身心健康才能产生智慧和创意的基</a:t>
            </a:r>
          </a:p>
          <a:p>
            <a:pPr marL="0" marR="0">
              <a:lnSpc>
                <a:spcPts val="913"/>
              </a:lnSpc>
              <a:spcBef>
                <a:spcPts val="886"/>
              </a:spcBef>
              <a:spcAft>
                <a:spcPct val="0"/>
              </a:spcAft>
            </a:pPr>
            <a:r>
              <a:rPr sz="900" spc="70">
                <a:solidFill>
                  <a:srgbClr val="221E1F"/>
                </a:solidFill>
                <a:latin typeface="TISKQJ+STXihei"/>
                <a:cs typeface="TISKQJ+STXihei"/>
              </a:rPr>
              <a:t>础，并且持续推动“只有提升生产率，才是工作方式</a:t>
            </a:r>
          </a:p>
          <a:p>
            <a:pPr marL="0" marR="0">
              <a:lnSpc>
                <a:spcPts val="913"/>
              </a:lnSpc>
              <a:spcBef>
                <a:spcPts val="886"/>
              </a:spcBef>
              <a:spcAft>
                <a:spcPct val="0"/>
              </a:spcAft>
            </a:pPr>
            <a:r>
              <a:rPr sz="900" spc="55">
                <a:solidFill>
                  <a:srgbClr val="221E1F"/>
                </a:solidFill>
                <a:latin typeface="TISKQJ+STXihei"/>
                <a:cs typeface="TISKQJ+STXihei"/>
              </a:rPr>
              <a:t>改革”这一理念。</a:t>
            </a:r>
          </a:p>
        </p:txBody>
      </p:sp>
      <p:sp>
        <p:nvSpPr>
          <p:cNvPr id="29" name="object 29"/>
          <p:cNvSpPr txBox="1"/>
          <p:nvPr/>
        </p:nvSpPr>
        <p:spPr>
          <a:xfrm>
            <a:off x="11401202" y="5536317"/>
            <a:ext cx="3250944" cy="1430465"/>
          </a:xfrm>
          <a:prstGeom prst="rect">
            <a:avLst/>
          </a:prstGeom>
        </p:spPr>
        <p:txBody>
          <a:bodyPr vert="horz" wrap="square" lIns="0" tIns="0" rIns="0" bIns="0" rtlCol="0">
            <a:spAutoFit/>
          </a:bodyPr>
          <a:lstStyle/>
          <a:p>
            <a:pPr marL="0" marR="0">
              <a:lnSpc>
                <a:spcPts val="913"/>
              </a:lnSpc>
              <a:spcBef>
                <a:spcPct val="0"/>
              </a:spcBef>
              <a:spcAft>
                <a:spcPct val="0"/>
              </a:spcAft>
            </a:pPr>
            <a:r>
              <a:rPr sz="900" spc="70">
                <a:solidFill>
                  <a:srgbClr val="221E1F"/>
                </a:solidFill>
                <a:latin typeface="TISKQJ+STXihei"/>
                <a:cs typeface="TISKQJ+STXihei"/>
              </a:rPr>
              <a:t>ꢀꢀ我们将继续进一步加强集团内沟通、合作，强化</a:t>
            </a:r>
          </a:p>
          <a:p>
            <a:pPr marL="0" marR="0">
              <a:lnSpc>
                <a:spcPts val="913"/>
              </a:lnSpc>
              <a:spcBef>
                <a:spcPts val="886"/>
              </a:spcBef>
              <a:spcAft>
                <a:spcPct val="0"/>
              </a:spcAft>
            </a:pPr>
            <a:r>
              <a:rPr sz="900" spc="70">
                <a:solidFill>
                  <a:srgbClr val="221E1F"/>
                </a:solidFill>
                <a:latin typeface="TISKQJ+STXihei"/>
                <a:cs typeface="TISKQJ+STXihei"/>
              </a:rPr>
              <a:t>事业基础，努力取得全世界的客户、供应商、合作公</a:t>
            </a:r>
          </a:p>
          <a:p>
            <a:pPr marL="0" marR="0">
              <a:lnSpc>
                <a:spcPts val="913"/>
              </a:lnSpc>
              <a:spcBef>
                <a:spcPts val="886"/>
              </a:spcBef>
              <a:spcAft>
                <a:spcPct val="0"/>
              </a:spcAft>
            </a:pPr>
            <a:r>
              <a:rPr sz="900" spc="114">
                <a:solidFill>
                  <a:srgbClr val="221E1F"/>
                </a:solidFill>
                <a:latin typeface="TISKQJ+STXihei"/>
                <a:cs typeface="TISKQJ+STXihei"/>
              </a:rPr>
              <a:t>司等所有利益相关者的理解，更加积极推动CSR活</a:t>
            </a:r>
          </a:p>
          <a:p>
            <a:pPr marL="0" marR="0">
              <a:lnSpc>
                <a:spcPts val="913"/>
              </a:lnSpc>
              <a:spcBef>
                <a:spcPts val="886"/>
              </a:spcBef>
              <a:spcAft>
                <a:spcPct val="0"/>
              </a:spcAft>
            </a:pPr>
            <a:r>
              <a:rPr sz="900" spc="70">
                <a:solidFill>
                  <a:srgbClr val="221E1F"/>
                </a:solidFill>
                <a:latin typeface="TISKQJ+STXihei"/>
                <a:cs typeface="TISKQJ+STXihei"/>
              </a:rPr>
              <a:t>动。各位在阅读了本报告书之后，对今后全球化推动</a:t>
            </a:r>
          </a:p>
          <a:p>
            <a:pPr marL="0" marR="0">
              <a:lnSpc>
                <a:spcPts val="913"/>
              </a:lnSpc>
              <a:spcBef>
                <a:spcPts val="886"/>
              </a:spcBef>
              <a:spcAft>
                <a:spcPct val="0"/>
              </a:spcAft>
            </a:pPr>
            <a:r>
              <a:rPr sz="900" spc="69">
                <a:solidFill>
                  <a:srgbClr val="221E1F"/>
                </a:solidFill>
                <a:latin typeface="TISKQJ+STXihei"/>
                <a:cs typeface="TISKQJ+STXihei"/>
              </a:rPr>
              <a:t>CSR活动的田中贵金属集团将会有更大的期待，我们</a:t>
            </a:r>
          </a:p>
          <a:p>
            <a:pPr marL="0" marR="0">
              <a:lnSpc>
                <a:spcPts val="913"/>
              </a:lnSpc>
              <a:spcBef>
                <a:spcPts val="886"/>
              </a:spcBef>
              <a:spcAft>
                <a:spcPct val="0"/>
              </a:spcAft>
            </a:pPr>
            <a:r>
              <a:rPr sz="900" spc="55">
                <a:solidFill>
                  <a:srgbClr val="221E1F"/>
                </a:solidFill>
                <a:latin typeface="TISKQJ+STXihei"/>
                <a:cs typeface="TISKQJ+STXihei"/>
              </a:rPr>
              <a:t>将为实现您的期待而不断迈进。</a:t>
            </a:r>
          </a:p>
        </p:txBody>
      </p:sp>
      <p:sp>
        <p:nvSpPr>
          <p:cNvPr id="30" name="object 30"/>
          <p:cNvSpPr txBox="1"/>
          <p:nvPr/>
        </p:nvSpPr>
        <p:spPr>
          <a:xfrm>
            <a:off x="8287260" y="6679318"/>
            <a:ext cx="3249727"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1">
                <a:solidFill>
                  <a:srgbClr val="221E1F"/>
                </a:solidFill>
                <a:latin typeface="TISKQJ+STXihei"/>
                <a:cs typeface="TISKQJ+STXihei"/>
              </a:rPr>
              <a:t>ꢀꢀ同时，在基于KYC（Know</a:t>
            </a:r>
            <a:r>
              <a:rPr sz="900" spc="52">
                <a:solidFill>
                  <a:srgbClr val="221E1F"/>
                </a:solidFill>
                <a:latin typeface="TISKQJ+STXihei"/>
                <a:cs typeface="TISKQJ+STXihei"/>
              </a:rPr>
              <a:t> </a:t>
            </a:r>
            <a:r>
              <a:rPr sz="900" spc="45">
                <a:solidFill>
                  <a:srgbClr val="221E1F"/>
                </a:solidFill>
                <a:latin typeface="TISKQJ+STXihei"/>
                <a:cs typeface="TISKQJ+STXihei"/>
              </a:rPr>
              <a:t>Your Customer（了</a:t>
            </a:r>
          </a:p>
        </p:txBody>
      </p:sp>
      <p:sp>
        <p:nvSpPr>
          <p:cNvPr id="31" name="object 31"/>
          <p:cNvSpPr txBox="1"/>
          <p:nvPr/>
        </p:nvSpPr>
        <p:spPr>
          <a:xfrm>
            <a:off x="3258834" y="7259342"/>
            <a:ext cx="1457435" cy="420492"/>
          </a:xfrm>
          <a:prstGeom prst="rect">
            <a:avLst/>
          </a:prstGeom>
        </p:spPr>
        <p:txBody>
          <a:bodyPr vert="horz" wrap="square" lIns="0" tIns="0" rIns="0" bIns="0" rtlCol="0">
            <a:spAutoFit/>
          </a:bodyPr>
          <a:lstStyle/>
          <a:p>
            <a:pPr marL="0" marR="0">
              <a:lnSpc>
                <a:spcPts val="1510"/>
              </a:lnSpc>
              <a:spcBef>
                <a:spcPct val="0"/>
              </a:spcBef>
              <a:spcAft>
                <a:spcPct val="0"/>
              </a:spcAft>
            </a:pPr>
            <a:r>
              <a:rPr sz="1200">
                <a:solidFill>
                  <a:srgbClr val="1B388D"/>
                </a:solidFill>
                <a:latin typeface="UCPEBE+UDShinGoSCGbe-Med"/>
                <a:cs typeface="UCPEBE+UDShinGoSCGbe-Med"/>
              </a:rPr>
              <a:t>GOGO计划2020</a:t>
            </a:r>
          </a:p>
        </p:txBody>
      </p:sp>
      <p:sp>
        <p:nvSpPr>
          <p:cNvPr id="32" name="object 32"/>
          <p:cNvSpPr txBox="1"/>
          <p:nvPr/>
        </p:nvSpPr>
        <p:spPr>
          <a:xfrm>
            <a:off x="12378271" y="7397866"/>
            <a:ext cx="1314450" cy="503428"/>
          </a:xfrm>
          <a:prstGeom prst="rect">
            <a:avLst/>
          </a:prstGeom>
        </p:spPr>
        <p:txBody>
          <a:bodyPr vert="horz" wrap="square" lIns="0" tIns="0" rIns="0" bIns="0" rtlCol="0">
            <a:spAutoFit/>
          </a:bodyPr>
          <a:lstStyle/>
          <a:p>
            <a:pPr marL="0" marR="0">
              <a:lnSpc>
                <a:spcPts val="800"/>
              </a:lnSpc>
              <a:spcBef>
                <a:spcPct val="0"/>
              </a:spcBef>
              <a:spcAft>
                <a:spcPct val="0"/>
              </a:spcAft>
            </a:pPr>
            <a:r>
              <a:rPr sz="800">
                <a:solidFill>
                  <a:srgbClr val="221E1F"/>
                </a:solidFill>
                <a:latin typeface="WWUQMV+STHeitiSC-Light"/>
                <a:cs typeface="WWUQMV+STHeitiSC-Light"/>
              </a:rPr>
              <a:t>TANAKA控股株式会社</a:t>
            </a:r>
          </a:p>
          <a:p>
            <a:pPr marL="0" marR="0">
              <a:lnSpc>
                <a:spcPts val="800"/>
              </a:lnSpc>
              <a:spcBef>
                <a:spcPts val="100"/>
              </a:spcBef>
              <a:spcAft>
                <a:spcPct val="0"/>
              </a:spcAft>
            </a:pPr>
            <a:r>
              <a:rPr sz="800">
                <a:solidFill>
                  <a:srgbClr val="221E1F"/>
                </a:solidFill>
                <a:latin typeface="WWUQMV+STHeitiSC-Light"/>
                <a:cs typeface="WWUQMV+STHeitiSC-Light"/>
              </a:rPr>
              <a:t>代表取缔役社长 执行董事</a:t>
            </a:r>
          </a:p>
          <a:p>
            <a:pPr marL="0" marR="0">
              <a:lnSpc>
                <a:spcPts val="900"/>
              </a:lnSpc>
              <a:spcBef>
                <a:spcPts val="114"/>
              </a:spcBef>
              <a:spcAft>
                <a:spcPct val="0"/>
              </a:spcAft>
            </a:pPr>
            <a:r>
              <a:rPr sz="900">
                <a:solidFill>
                  <a:srgbClr val="221E1F"/>
                </a:solidFill>
                <a:latin typeface="WWUQMV+STHeitiSC-Light"/>
                <a:cs typeface="WWUQMV+STHeitiSC-Light"/>
              </a:rPr>
              <a:t>田苗明</a:t>
            </a:r>
          </a:p>
        </p:txBody>
      </p:sp>
      <p:sp>
        <p:nvSpPr>
          <p:cNvPr id="33" name="object 33"/>
          <p:cNvSpPr txBox="1"/>
          <p:nvPr/>
        </p:nvSpPr>
        <p:spPr>
          <a:xfrm>
            <a:off x="2535541" y="7707335"/>
            <a:ext cx="3081269" cy="446484"/>
          </a:xfrm>
          <a:prstGeom prst="rect">
            <a:avLst/>
          </a:prstGeom>
        </p:spPr>
        <p:txBody>
          <a:bodyPr vert="horz" wrap="square" lIns="0" tIns="0" rIns="0" bIns="0" rtlCol="0">
            <a:spAutoFit/>
          </a:bodyPr>
          <a:lstStyle/>
          <a:p>
            <a:pPr marL="0" marR="0">
              <a:lnSpc>
                <a:spcPts val="1640"/>
              </a:lnSpc>
              <a:spcBef>
                <a:spcPct val="0"/>
              </a:spcBef>
              <a:spcAft>
                <a:spcPct val="0"/>
              </a:spcAft>
            </a:pPr>
            <a:r>
              <a:rPr sz="1250" spc="16">
                <a:solidFill>
                  <a:srgbClr val="1B388D"/>
                </a:solidFill>
                <a:latin typeface="IKEOLC+UDShinGoSCGbe-Bol"/>
                <a:cs typeface="IKEOLC+UDShinGoSCGbe-Bol"/>
              </a:rPr>
              <a:t>2020年田中贵金属集团的理想企业像</a:t>
            </a:r>
          </a:p>
        </p:txBody>
      </p:sp>
      <p:sp>
        <p:nvSpPr>
          <p:cNvPr id="34" name="object 34"/>
          <p:cNvSpPr txBox="1"/>
          <p:nvPr/>
        </p:nvSpPr>
        <p:spPr>
          <a:xfrm>
            <a:off x="1804944" y="8056448"/>
            <a:ext cx="3773351" cy="1116605"/>
          </a:xfrm>
          <a:prstGeom prst="rect">
            <a:avLst/>
          </a:prstGeom>
        </p:spPr>
        <p:txBody>
          <a:bodyPr vert="horz" wrap="square" lIns="0" tIns="0" rIns="0" bIns="0" rtlCol="0">
            <a:spAutoFit/>
          </a:bodyPr>
          <a:lstStyle/>
          <a:p>
            <a:pPr marL="495300" marR="0">
              <a:lnSpc>
                <a:spcPts val="1915"/>
              </a:lnSpc>
              <a:spcBef>
                <a:spcPct val="0"/>
              </a:spcBef>
              <a:spcAft>
                <a:spcPct val="0"/>
              </a:spcAft>
            </a:pPr>
            <a:r>
              <a:rPr sz="1200" spc="48">
                <a:solidFill>
                  <a:srgbClr val="FFFFFF"/>
                </a:solidFill>
                <a:latin typeface="UCPEBE+UDShinGoSCGbe-Med"/>
                <a:cs typeface="UCPEBE+UDShinGoSCGbe-Med"/>
              </a:rPr>
              <a:t>继承</a:t>
            </a:r>
            <a:r>
              <a:rPr sz="1500" spc="60">
                <a:solidFill>
                  <a:srgbClr val="FFFFFF"/>
                </a:solidFill>
                <a:latin typeface="DODWIE+UDShinGoSCGbe-DeB"/>
                <a:cs typeface="DODWIE+UDShinGoSCGbe-DeB"/>
              </a:rPr>
              <a:t>自由豁达的企业文化，</a:t>
            </a:r>
          </a:p>
          <a:p>
            <a:pPr marL="0" marR="0">
              <a:lnSpc>
                <a:spcPts val="1915"/>
              </a:lnSpc>
              <a:spcBef>
                <a:spcPts val="484"/>
              </a:spcBef>
              <a:spcAft>
                <a:spcPct val="0"/>
              </a:spcAft>
            </a:pPr>
            <a:r>
              <a:rPr sz="1200" spc="48">
                <a:solidFill>
                  <a:srgbClr val="FFFFFF"/>
                </a:solidFill>
                <a:latin typeface="UCPEBE+UDShinGoSCGbe-Med"/>
                <a:cs typeface="UCPEBE+UDShinGoSCGbe-Med"/>
              </a:rPr>
              <a:t>通过进一步推进</a:t>
            </a:r>
            <a:r>
              <a:rPr sz="1500" spc="60">
                <a:solidFill>
                  <a:srgbClr val="FFFFFF"/>
                </a:solidFill>
                <a:latin typeface="DODWIE+UDShinGoSCGbe-DeB"/>
                <a:cs typeface="DODWIE+UDShinGoSCGbe-DeB"/>
              </a:rPr>
              <a:t>贵金属事业的三大支柱，</a:t>
            </a:r>
          </a:p>
          <a:p>
            <a:pPr marL="336797" marR="0">
              <a:lnSpc>
                <a:spcPts val="1915"/>
              </a:lnSpc>
              <a:spcBef>
                <a:spcPts val="484"/>
              </a:spcBef>
              <a:spcAft>
                <a:spcPct val="0"/>
              </a:spcAft>
            </a:pPr>
            <a:r>
              <a:rPr sz="1200" spc="48">
                <a:solidFill>
                  <a:srgbClr val="FFFFFF"/>
                </a:solidFill>
                <a:latin typeface="UCPEBE+UDShinGoSCGbe-Med"/>
                <a:cs typeface="UCPEBE+UDShinGoSCGbe-Med"/>
              </a:rPr>
              <a:t>保持增长，发展成为</a:t>
            </a:r>
            <a:r>
              <a:rPr sz="1500" spc="60">
                <a:solidFill>
                  <a:srgbClr val="FFFFFF"/>
                </a:solidFill>
                <a:latin typeface="DODWIE+UDShinGoSCGbe-DeB"/>
                <a:cs typeface="DODWIE+UDShinGoSCGbe-DeB"/>
              </a:rPr>
              <a:t>全球化企业。</a:t>
            </a:r>
          </a:p>
        </p:txBody>
      </p:sp>
      <p:sp>
        <p:nvSpPr>
          <p:cNvPr id="35" name="object 35"/>
          <p:cNvSpPr txBox="1"/>
          <p:nvPr/>
        </p:nvSpPr>
        <p:spPr>
          <a:xfrm>
            <a:off x="5411607" y="8393600"/>
            <a:ext cx="1223118" cy="525153"/>
          </a:xfrm>
          <a:prstGeom prst="rect">
            <a:avLst/>
          </a:prstGeom>
        </p:spPr>
        <p:txBody>
          <a:bodyPr vert="horz" wrap="square" lIns="0" tIns="0" rIns="0" bIns="0" rtlCol="0">
            <a:spAutoFit/>
          </a:bodyPr>
          <a:lstStyle/>
          <a:p>
            <a:pPr marL="0" marR="0">
              <a:lnSpc>
                <a:spcPts val="1885"/>
              </a:lnSpc>
              <a:spcBef>
                <a:spcPct val="0"/>
              </a:spcBef>
              <a:spcAft>
                <a:spcPct val="0"/>
              </a:spcAft>
            </a:pPr>
            <a:r>
              <a:rPr sz="1500" spc="-24">
                <a:solidFill>
                  <a:srgbClr val="1B388D"/>
                </a:solidFill>
                <a:latin typeface="DODWIE+UDShinGoSCGbe-DeB"/>
                <a:cs typeface="DODWIE+UDShinGoSCGbe-DeB"/>
              </a:rPr>
              <a:t>理想企业像</a:t>
            </a:r>
          </a:p>
        </p:txBody>
      </p:sp>
      <p:sp>
        <p:nvSpPr>
          <p:cNvPr id="36" name="object 36"/>
          <p:cNvSpPr txBox="1"/>
          <p:nvPr/>
        </p:nvSpPr>
        <p:spPr>
          <a:xfrm>
            <a:off x="1840663" y="9297563"/>
            <a:ext cx="2429090" cy="360702"/>
          </a:xfrm>
          <a:prstGeom prst="rect">
            <a:avLst/>
          </a:prstGeom>
        </p:spPr>
        <p:txBody>
          <a:bodyPr vert="horz" wrap="square" lIns="0" tIns="0" rIns="0" bIns="0" rtlCol="0">
            <a:spAutoFit/>
          </a:bodyPr>
          <a:lstStyle/>
          <a:p>
            <a:pPr marL="1537183" marR="0">
              <a:lnSpc>
                <a:spcPts val="1148"/>
              </a:lnSpc>
              <a:spcBef>
                <a:spcPct val="0"/>
              </a:spcBef>
              <a:spcAft>
                <a:spcPct val="0"/>
              </a:spcAft>
            </a:pPr>
            <a:r>
              <a:rPr sz="900">
                <a:solidFill>
                  <a:srgbClr val="626365"/>
                </a:solidFill>
                <a:latin typeface="UCPEBE+UDShinGoSCGbe-Med"/>
                <a:cs typeface="UCPEBE+UDShinGoSCGbe-Med"/>
              </a:rPr>
              <a:t>应有企业像</a:t>
            </a:r>
          </a:p>
          <a:p>
            <a:pPr marL="0" marR="0">
              <a:lnSpc>
                <a:spcPts val="1148"/>
              </a:lnSpc>
              <a:spcBef>
                <a:spcPts val="50"/>
              </a:spcBef>
              <a:spcAft>
                <a:spcPct val="0"/>
              </a:spcAft>
            </a:pPr>
            <a:r>
              <a:rPr sz="900">
                <a:solidFill>
                  <a:srgbClr val="626365"/>
                </a:solidFill>
                <a:latin typeface="UCPEBE+UDShinGoSCGbe-Med"/>
                <a:cs typeface="UCPEBE+UDShinGoSCGbe-Med"/>
              </a:rPr>
              <a:t>启动</a:t>
            </a:r>
          </a:p>
        </p:txBody>
      </p:sp>
      <p:sp>
        <p:nvSpPr>
          <p:cNvPr id="37" name="object 37"/>
          <p:cNvSpPr txBox="1"/>
          <p:nvPr/>
        </p:nvSpPr>
        <p:spPr>
          <a:xfrm>
            <a:off x="1712372" y="9657349"/>
            <a:ext cx="623824"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GGUIIB+UDShinGoSCGbe-Reg"/>
                <a:cs typeface="GGUIIB+UDShinGoSCGbe-Reg"/>
              </a:rPr>
              <a:t>2015年度</a:t>
            </a:r>
          </a:p>
        </p:txBody>
      </p:sp>
      <p:sp>
        <p:nvSpPr>
          <p:cNvPr id="38" name="object 38"/>
          <p:cNvSpPr txBox="1"/>
          <p:nvPr/>
        </p:nvSpPr>
        <p:spPr>
          <a:xfrm>
            <a:off x="3438251" y="9657349"/>
            <a:ext cx="623824"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GGUIIB+UDShinGoSCGbe-Reg"/>
                <a:cs typeface="GGUIIB+UDShinGoSCGbe-Reg"/>
              </a:rPr>
              <a:t>2017年度</a:t>
            </a:r>
          </a:p>
        </p:txBody>
      </p:sp>
      <p:sp>
        <p:nvSpPr>
          <p:cNvPr id="39" name="object 39"/>
          <p:cNvSpPr txBox="1"/>
          <p:nvPr/>
        </p:nvSpPr>
        <p:spPr>
          <a:xfrm>
            <a:off x="5459787" y="9657349"/>
            <a:ext cx="623824"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GGUIIB+UDShinGoSCGbe-Reg"/>
                <a:cs typeface="GGUIIB+UDShinGoSCGbe-Reg"/>
              </a:rPr>
              <a:t>2020年度</a:t>
            </a:r>
          </a:p>
        </p:txBody>
      </p:sp>
      <p:sp>
        <p:nvSpPr>
          <p:cNvPr id="40" name="object 40"/>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B4283"/>
                </a:solidFill>
                <a:latin typeface="QQAGKL+UDShinGoPro-Regular"/>
                <a:cs typeface="QQAGKL+UDShinGoPro-Regular"/>
              </a:rPr>
              <a:t>02</a:t>
            </a:r>
          </a:p>
        </p:txBody>
      </p:sp>
      <p:sp>
        <p:nvSpPr>
          <p:cNvPr id="41" name="object 41"/>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FFFFFF"/>
                </a:solidFill>
                <a:latin typeface="QQAGKL+UDShinGoPro-Regular"/>
                <a:cs typeface="QQAGKL+UDShinGoPro-Regular"/>
              </a:rPr>
              <a:t>03</a:t>
            </a:r>
          </a:p>
        </p:txBody>
      </p:sp>
      <p:sp>
        <p:nvSpPr>
          <p:cNvPr id="42" name="object 42"/>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B4283"/>
                </a:solidFill>
                <a:latin typeface="SVGTML+UDShinGoPro-Light"/>
                <a:cs typeface="SVGTML+UDShinGoPro-Light"/>
              </a:rPr>
              <a:t>TANAKA CSR REPORT 2019</a:t>
            </a:r>
          </a:p>
        </p:txBody>
      </p:sp>
      <p:sp>
        <p:nvSpPr>
          <p:cNvPr id="43" name="object 43"/>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SVGTML+UDShinGoPro-Light"/>
                <a:cs typeface="SVGTML+UDShinGoPro-Light"/>
              </a:rPr>
              <a:t>TANAKA CSR REPORT 2019</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77"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1" y="555049"/>
            <a:ext cx="1519910"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B4283"/>
                </a:solidFill>
                <a:latin typeface="FWVRLQ+UDShinGoSCGbe-DeB"/>
                <a:cs typeface="FWVRLQ+UDShinGoSCGbe-DeB"/>
              </a:rPr>
              <a:t>TANAKA的优势</a:t>
            </a:r>
          </a:p>
        </p:txBody>
      </p:sp>
      <p:sp>
        <p:nvSpPr>
          <p:cNvPr id="4" name="object 4"/>
          <p:cNvSpPr txBox="1"/>
          <p:nvPr/>
        </p:nvSpPr>
        <p:spPr>
          <a:xfrm>
            <a:off x="890557" y="808709"/>
            <a:ext cx="33768661"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B4283"/>
                </a:solidFill>
                <a:latin typeface="FWVRLQ+UDShinGoSCGbe-DeB"/>
                <a:cs typeface="FWVRLQ+UDShinGoSCGbe-DeB"/>
              </a:rPr>
              <a:t>TANAKA的事业和提供价值</a:t>
            </a:r>
          </a:p>
        </p:txBody>
      </p:sp>
      <p:sp>
        <p:nvSpPr>
          <p:cNvPr id="5" name="object 5"/>
          <p:cNvSpPr txBox="1"/>
          <p:nvPr/>
        </p:nvSpPr>
        <p:spPr>
          <a:xfrm>
            <a:off x="891127" y="1371315"/>
            <a:ext cx="40299813" cy="6489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KTPOCF+UDShinGoSCGbe-Reg"/>
                <a:cs typeface="KTPOCF+UDShinGoSCGbe-Reg"/>
              </a:rPr>
              <a:t>TANAKA自创业历经130多年，一</a:t>
            </a:r>
            <a:r>
              <a:rPr sz="1200" spc="-77430">
                <a:solidFill>
                  <a:srgbClr val="221E1F"/>
                </a:solidFill>
                <a:latin typeface="KTPOCF+UDShinGoSCGbe-Reg"/>
                <a:cs typeface="KTPOCF+UDShinGoSCGbe-Reg"/>
              </a:rPr>
              <a:t>直</a:t>
            </a:r>
            <a:r>
              <a:rPr sz="1200">
                <a:solidFill>
                  <a:srgbClr val="221E1F"/>
                </a:solidFill>
                <a:latin typeface="KTPOCF+UDShinGoSCGbe-Reg"/>
                <a:cs typeface="KTPOCF+UDShinGoSCGbe-Reg"/>
              </a:rPr>
              <a:t>通过贵金属为世界不断地提供</a:t>
            </a:r>
            <a:r>
              <a:rPr sz="1200" spc="-77430">
                <a:solidFill>
                  <a:srgbClr val="221E1F"/>
                </a:solidFill>
                <a:latin typeface="KTPOCF+UDShinGoSCGbe-Reg"/>
                <a:cs typeface="KTPOCF+UDShinGoSCGbe-Reg"/>
              </a:rPr>
              <a:t>着</a:t>
            </a:r>
            <a:r>
              <a:rPr sz="1200">
                <a:solidFill>
                  <a:srgbClr val="221E1F"/>
                </a:solidFill>
                <a:latin typeface="KTPOCF+UDShinGoSCGbe-Reg"/>
                <a:cs typeface="KTPOCF+UDShinGoSCGbe-Reg"/>
              </a:rPr>
              <a:t>特殊的价</a:t>
            </a:r>
            <a:r>
              <a:rPr sz="1200" spc="-77430">
                <a:solidFill>
                  <a:srgbClr val="221E1F"/>
                </a:solidFill>
                <a:latin typeface="KTPOCF+UDShinGoSCGbe-Reg"/>
                <a:cs typeface="KTPOCF+UDShinGoSCGbe-Reg"/>
              </a:rPr>
              <a:t>值</a:t>
            </a:r>
            <a:r>
              <a:rPr sz="1200">
                <a:solidFill>
                  <a:srgbClr val="221E1F"/>
                </a:solidFill>
                <a:latin typeface="KTPOCF+UDShinGoSCGbe-Reg"/>
                <a:cs typeface="KTPOCF+UDShinGoSCGbe-Reg"/>
              </a:rPr>
              <a:t>。</a:t>
            </a:r>
          </a:p>
          <a:p>
            <a:pPr marL="0" marR="0">
              <a:lnSpc>
                <a:spcPts val="1509"/>
              </a:lnSpc>
              <a:spcBef>
                <a:spcPts val="290"/>
              </a:spcBef>
              <a:spcAft>
                <a:spcPct val="0"/>
              </a:spcAft>
            </a:pPr>
            <a:r>
              <a:rPr sz="1200">
                <a:solidFill>
                  <a:srgbClr val="221E1F"/>
                </a:solidFill>
                <a:latin typeface="KTPOCF+UDShinGoSCGbe-Reg"/>
                <a:cs typeface="KTPOCF+UDShinGoSCGbe-Reg"/>
              </a:rPr>
              <a:t>今后，还将继续努力发现贵金属的所有可能，不断开拓新的领域。</a:t>
            </a:r>
          </a:p>
        </p:txBody>
      </p:sp>
      <p:sp>
        <p:nvSpPr>
          <p:cNvPr id="6" name="object 6"/>
          <p:cNvSpPr txBox="1"/>
          <p:nvPr/>
        </p:nvSpPr>
        <p:spPr>
          <a:xfrm>
            <a:off x="8473356" y="2492324"/>
            <a:ext cx="1241653"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B4283"/>
                </a:solidFill>
                <a:latin typeface="KTPOCF+UDShinGoSCGbe-Reg"/>
                <a:cs typeface="KTPOCF+UDShinGoSCGbe-Reg"/>
              </a:rPr>
              <a:t>TANAKA的优势</a:t>
            </a:r>
          </a:p>
        </p:txBody>
      </p:sp>
      <p:sp>
        <p:nvSpPr>
          <p:cNvPr id="7" name="object 7"/>
          <p:cNvSpPr txBox="1"/>
          <p:nvPr/>
        </p:nvSpPr>
        <p:spPr>
          <a:xfrm>
            <a:off x="8287202" y="2744042"/>
            <a:ext cx="6833051"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69">
                <a:solidFill>
                  <a:srgbClr val="221E1F"/>
                </a:solidFill>
                <a:latin typeface="OVMAFO+STXihei"/>
                <a:cs typeface="OVMAFO+STXihei"/>
              </a:rPr>
              <a:t>ꢀꢀ田中贵金属集团作为经营贵金属的货币兑换商于1885年在东京成立。一直以来，我们提供以贵金属为材料</a:t>
            </a:r>
          </a:p>
        </p:txBody>
      </p:sp>
      <p:sp>
        <p:nvSpPr>
          <p:cNvPr id="8" name="object 8"/>
          <p:cNvSpPr txBox="1"/>
          <p:nvPr/>
        </p:nvSpPr>
        <p:spPr>
          <a:xfrm>
            <a:off x="1017122" y="2775950"/>
            <a:ext cx="571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FFFFFF"/>
                </a:solidFill>
                <a:latin typeface="GSWVEF+UDShinGoSCGbe-Med"/>
                <a:cs typeface="GSWVEF+UDShinGoSCGbe-Med"/>
              </a:rPr>
              <a:t>产业用</a:t>
            </a:r>
          </a:p>
        </p:txBody>
      </p:sp>
      <p:sp>
        <p:nvSpPr>
          <p:cNvPr id="9" name="object 9"/>
          <p:cNvSpPr txBox="1"/>
          <p:nvPr/>
        </p:nvSpPr>
        <p:spPr>
          <a:xfrm>
            <a:off x="1609632" y="2813024"/>
            <a:ext cx="578358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我们从半导体、电子零</a:t>
            </a:r>
            <a:r>
              <a:rPr sz="900" spc="627">
                <a:solidFill>
                  <a:srgbClr val="0B4283"/>
                </a:solidFill>
                <a:latin typeface="Times New Roman"/>
                <a:cs typeface="Times New Roman"/>
              </a:rPr>
              <a:t> </a:t>
            </a:r>
            <a:r>
              <a:rPr sz="900">
                <a:solidFill>
                  <a:srgbClr val="0B4283"/>
                </a:solidFill>
                <a:latin typeface="KTPOCF+UDShinGoSCGbe-Reg"/>
                <a:cs typeface="KTPOCF+UDShinGoSCGbe-Reg"/>
              </a:rPr>
              <a:t>部件、车载到医疗，在非常广泛的事业领域向客户提供能解决其课题的产品。</a:t>
            </a:r>
          </a:p>
        </p:txBody>
      </p:sp>
      <p:sp>
        <p:nvSpPr>
          <p:cNvPr id="10" name="object 10"/>
          <p:cNvSpPr txBox="1"/>
          <p:nvPr/>
        </p:nvSpPr>
        <p:spPr>
          <a:xfrm>
            <a:off x="1028097" y="2922943"/>
            <a:ext cx="473354" cy="233934"/>
          </a:xfrm>
          <a:prstGeom prst="rect">
            <a:avLst/>
          </a:prstGeom>
        </p:spPr>
        <p:txBody>
          <a:bodyPr vert="horz" wrap="square" lIns="0" tIns="0" rIns="0" bIns="0" rtlCol="0">
            <a:spAutoFit/>
          </a:bodyPr>
          <a:lstStyle/>
          <a:p>
            <a:pPr marL="0" marR="0">
              <a:lnSpc>
                <a:spcPts val="942"/>
              </a:lnSpc>
              <a:spcBef>
                <a:spcPct val="0"/>
              </a:spcBef>
              <a:spcAft>
                <a:spcPct val="0"/>
              </a:spcAft>
            </a:pPr>
            <a:r>
              <a:rPr sz="600">
                <a:solidFill>
                  <a:srgbClr val="FFFFFF"/>
                </a:solidFill>
                <a:latin typeface="ELAIFL+UDShinGoPro-DeBold"/>
                <a:cs typeface="ELAIFL+UDShinGoPro-DeBold"/>
              </a:rPr>
              <a:t>Industrial</a:t>
            </a:r>
          </a:p>
        </p:txBody>
      </p:sp>
      <p:sp>
        <p:nvSpPr>
          <p:cNvPr id="11" name="object 11"/>
          <p:cNvSpPr txBox="1"/>
          <p:nvPr/>
        </p:nvSpPr>
        <p:spPr>
          <a:xfrm>
            <a:off x="1609632" y="2965386"/>
            <a:ext cx="11899059"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作为“幕后的英雄”，我们通过贵金属材料的供应，支撑着</a:t>
            </a:r>
          </a:p>
        </p:txBody>
      </p:sp>
      <p:sp>
        <p:nvSpPr>
          <p:cNvPr id="12" name="object 12"/>
          <p:cNvSpPr txBox="1"/>
          <p:nvPr/>
        </p:nvSpPr>
        <p:spPr>
          <a:xfrm>
            <a:off x="4581432" y="2965386"/>
            <a:ext cx="9927385"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整个产业以及社会的根基</a:t>
            </a:r>
          </a:p>
        </p:txBody>
      </p:sp>
      <p:sp>
        <p:nvSpPr>
          <p:cNvPr id="13" name="object 13"/>
          <p:cNvSpPr txBox="1"/>
          <p:nvPr/>
        </p:nvSpPr>
        <p:spPr>
          <a:xfrm>
            <a:off x="5838732" y="2965386"/>
            <a:ext cx="2857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a:t>
            </a:r>
          </a:p>
        </p:txBody>
      </p:sp>
      <p:sp>
        <p:nvSpPr>
          <p:cNvPr id="14" name="object 14"/>
          <p:cNvSpPr txBox="1"/>
          <p:nvPr/>
        </p:nvSpPr>
        <p:spPr>
          <a:xfrm>
            <a:off x="8287202" y="2947268"/>
            <a:ext cx="2227138" cy="287464"/>
          </a:xfrm>
          <a:prstGeom prst="rect">
            <a:avLst/>
          </a:prstGeom>
        </p:spPr>
        <p:txBody>
          <a:bodyPr vert="horz" wrap="square" lIns="0" tIns="0" rIns="0" bIns="0" rtlCol="0">
            <a:spAutoFit/>
          </a:bodyPr>
          <a:lstStyle/>
          <a:p>
            <a:pPr marL="0" marR="0">
              <a:lnSpc>
                <a:spcPts val="913"/>
              </a:lnSpc>
              <a:spcBef>
                <a:spcPct val="0"/>
              </a:spcBef>
              <a:spcAft>
                <a:spcPct val="0"/>
              </a:spcAft>
            </a:pPr>
            <a:r>
              <a:rPr sz="900" spc="55">
                <a:solidFill>
                  <a:srgbClr val="221E1F"/>
                </a:solidFill>
                <a:latin typeface="OVMAFO+STXihei"/>
                <a:cs typeface="OVMAFO+STXihei"/>
              </a:rPr>
              <a:t>的产业用产品，支撑着社会的发展。</a:t>
            </a:r>
          </a:p>
        </p:txBody>
      </p:sp>
      <p:sp>
        <p:nvSpPr>
          <p:cNvPr id="15" name="object 15"/>
          <p:cNvSpPr txBox="1"/>
          <p:nvPr/>
        </p:nvSpPr>
        <p:spPr>
          <a:xfrm>
            <a:off x="1038765" y="3011869"/>
            <a:ext cx="452018" cy="233934"/>
          </a:xfrm>
          <a:prstGeom prst="rect">
            <a:avLst/>
          </a:prstGeom>
        </p:spPr>
        <p:txBody>
          <a:bodyPr vert="horz" wrap="square" lIns="0" tIns="0" rIns="0" bIns="0" rtlCol="0">
            <a:spAutoFit/>
          </a:bodyPr>
          <a:lstStyle/>
          <a:p>
            <a:pPr marL="0" marR="0">
              <a:lnSpc>
                <a:spcPts val="942"/>
              </a:lnSpc>
              <a:spcBef>
                <a:spcPct val="0"/>
              </a:spcBef>
              <a:spcAft>
                <a:spcPct val="0"/>
              </a:spcAft>
            </a:pPr>
            <a:r>
              <a:rPr sz="600">
                <a:solidFill>
                  <a:srgbClr val="FFFFFF"/>
                </a:solidFill>
                <a:latin typeface="ELAIFL+UDShinGoPro-DeBold"/>
                <a:cs typeface="ELAIFL+UDShinGoPro-DeBold"/>
              </a:rPr>
              <a:t>Products</a:t>
            </a:r>
          </a:p>
        </p:txBody>
      </p:sp>
      <p:sp>
        <p:nvSpPr>
          <p:cNvPr id="16" name="object 16"/>
          <p:cNvSpPr txBox="1"/>
          <p:nvPr/>
        </p:nvSpPr>
        <p:spPr>
          <a:xfrm>
            <a:off x="8287202" y="3150493"/>
            <a:ext cx="6833049" cy="693915"/>
          </a:xfrm>
          <a:prstGeom prst="rect">
            <a:avLst/>
          </a:prstGeom>
        </p:spPr>
        <p:txBody>
          <a:bodyPr vert="horz" wrap="square" lIns="0" tIns="0" rIns="0" bIns="0" rtlCol="0">
            <a:spAutoFit/>
          </a:bodyPr>
          <a:lstStyle/>
          <a:p>
            <a:pPr marL="0" marR="0">
              <a:lnSpc>
                <a:spcPts val="913"/>
              </a:lnSpc>
              <a:spcBef>
                <a:spcPct val="0"/>
              </a:spcBef>
              <a:spcAft>
                <a:spcPct val="0"/>
              </a:spcAft>
            </a:pPr>
            <a:r>
              <a:rPr sz="900" spc="69">
                <a:solidFill>
                  <a:srgbClr val="221E1F"/>
                </a:solidFill>
                <a:latin typeface="OVMAFO+STXihei"/>
                <a:cs typeface="OVMAFO+STXihei"/>
              </a:rPr>
              <a:t>ꢀꢀ1907年成功实现了电灯泡中所使用的白金灯丝的产业化。其后，生产以贵金属材料为主的通信机用接点、</a:t>
            </a:r>
          </a:p>
          <a:p>
            <a:pPr marL="0" marR="0">
              <a:lnSpc>
                <a:spcPts val="913"/>
              </a:lnSpc>
              <a:spcBef>
                <a:spcPts val="686"/>
              </a:spcBef>
              <a:spcAft>
                <a:spcPct val="0"/>
              </a:spcAft>
            </a:pPr>
            <a:r>
              <a:rPr sz="900" spc="55">
                <a:solidFill>
                  <a:srgbClr val="221E1F"/>
                </a:solidFill>
                <a:latin typeface="OVMAFO+STXihei"/>
                <a:cs typeface="OVMAFO+STXihei"/>
              </a:rPr>
              <a:t>交叉式电话交换机接点等，此后不断推进键合用极细金线、汽车用传感器和排气净化用触媒、燃料电池用触媒、</a:t>
            </a:r>
          </a:p>
          <a:p>
            <a:pPr marL="0" marR="0">
              <a:lnSpc>
                <a:spcPts val="913"/>
              </a:lnSpc>
              <a:spcBef>
                <a:spcPts val="686"/>
              </a:spcBef>
              <a:spcAft>
                <a:spcPct val="0"/>
              </a:spcAft>
            </a:pPr>
            <a:r>
              <a:rPr sz="900" spc="54">
                <a:solidFill>
                  <a:srgbClr val="221E1F"/>
                </a:solidFill>
                <a:latin typeface="OVMAFO+STXihei"/>
                <a:cs typeface="OVMAFO+STXihei"/>
              </a:rPr>
              <a:t>制造LED用蓝宝石基板的坩埚等产品化，以及贵金属材料的开发和商品化。</a:t>
            </a:r>
          </a:p>
        </p:txBody>
      </p:sp>
      <p:sp>
        <p:nvSpPr>
          <p:cNvPr id="17" name="object 17"/>
          <p:cNvSpPr txBox="1"/>
          <p:nvPr/>
        </p:nvSpPr>
        <p:spPr>
          <a:xfrm>
            <a:off x="908775" y="3508434"/>
            <a:ext cx="130302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0B4283"/>
                </a:solidFill>
                <a:latin typeface="GSWVEF+UDShinGoSCGbe-Med"/>
                <a:cs typeface="GSWVEF+UDShinGoSCGbe-Med"/>
              </a:rPr>
              <a:t>金银公司（AuAg）</a:t>
            </a:r>
          </a:p>
        </p:txBody>
      </p:sp>
      <p:sp>
        <p:nvSpPr>
          <p:cNvPr id="18" name="object 18"/>
          <p:cNvSpPr txBox="1"/>
          <p:nvPr/>
        </p:nvSpPr>
        <p:spPr>
          <a:xfrm>
            <a:off x="4003545" y="3508420"/>
            <a:ext cx="825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0B4283"/>
                </a:solidFill>
                <a:latin typeface="GSWVEF+UDShinGoSCGbe-Med"/>
                <a:cs typeface="GSWVEF+UDShinGoSCGbe-Med"/>
              </a:rPr>
              <a:t>半导体公司</a:t>
            </a:r>
          </a:p>
        </p:txBody>
      </p:sp>
      <p:sp>
        <p:nvSpPr>
          <p:cNvPr id="19" name="object 19"/>
          <p:cNvSpPr txBox="1"/>
          <p:nvPr/>
        </p:nvSpPr>
        <p:spPr>
          <a:xfrm>
            <a:off x="907200" y="3751440"/>
            <a:ext cx="1865467" cy="393700"/>
          </a:xfrm>
          <a:prstGeom prst="rect">
            <a:avLst/>
          </a:prstGeom>
        </p:spPr>
        <p:txBody>
          <a:bodyPr vert="horz" wrap="square" lIns="0" tIns="0" rIns="0" bIns="0" rtlCol="0">
            <a:spAutoFit/>
          </a:bodyPr>
          <a:lstStyle/>
          <a:p>
            <a:pPr marL="0" marR="0">
              <a:lnSpc>
                <a:spcPts val="800"/>
              </a:lnSpc>
              <a:spcBef>
                <a:spcPct val="0"/>
              </a:spcBef>
              <a:spcAft>
                <a:spcPct val="0"/>
              </a:spcAft>
            </a:pPr>
            <a:r>
              <a:rPr sz="800" spc="55">
                <a:solidFill>
                  <a:srgbClr val="221E1F"/>
                </a:solidFill>
                <a:latin typeface="DVBICB+STHeitiSC-Light"/>
                <a:cs typeface="DVBICB+STHeitiSC-Light"/>
              </a:rPr>
              <a:t>提供黄金、白银、合金金属类材料</a:t>
            </a:r>
          </a:p>
          <a:p>
            <a:pPr marL="0" marR="0">
              <a:lnSpc>
                <a:spcPts val="800"/>
              </a:lnSpc>
              <a:spcBef>
                <a:spcPts val="300"/>
              </a:spcBef>
              <a:spcAft>
                <a:spcPct val="0"/>
              </a:spcAft>
            </a:pPr>
            <a:r>
              <a:rPr sz="800">
                <a:solidFill>
                  <a:srgbClr val="221E1F"/>
                </a:solidFill>
                <a:latin typeface="DVBICB+STHeitiSC-Light"/>
                <a:cs typeface="DVBICB+STHeitiSC-Light"/>
              </a:rPr>
              <a:t>（电气接点、靶材、接合材料等）</a:t>
            </a:r>
          </a:p>
        </p:txBody>
      </p:sp>
      <p:sp>
        <p:nvSpPr>
          <p:cNvPr id="20" name="object 20"/>
          <p:cNvSpPr txBox="1"/>
          <p:nvPr/>
        </p:nvSpPr>
        <p:spPr>
          <a:xfrm>
            <a:off x="4001969" y="3751440"/>
            <a:ext cx="1809851" cy="393700"/>
          </a:xfrm>
          <a:prstGeom prst="rect">
            <a:avLst/>
          </a:prstGeom>
        </p:spPr>
        <p:txBody>
          <a:bodyPr vert="horz" wrap="square" lIns="0" tIns="0" rIns="0" bIns="0" rtlCol="0">
            <a:spAutoFit/>
          </a:bodyPr>
          <a:lstStyle/>
          <a:p>
            <a:pPr marL="0" marR="0">
              <a:lnSpc>
                <a:spcPts val="800"/>
              </a:lnSpc>
              <a:spcBef>
                <a:spcPct val="0"/>
              </a:spcBef>
              <a:spcAft>
                <a:spcPct val="0"/>
              </a:spcAft>
            </a:pPr>
            <a:r>
              <a:rPr sz="800" spc="28">
                <a:solidFill>
                  <a:srgbClr val="221E1F"/>
                </a:solidFill>
                <a:latin typeface="DVBICB+STHeitiSC-Light"/>
                <a:cs typeface="DVBICB+STHeitiSC-Light"/>
              </a:rPr>
              <a:t>提供半导体装置用材料（键合线、</a:t>
            </a:r>
          </a:p>
          <a:p>
            <a:pPr marL="0" marR="0">
              <a:lnSpc>
                <a:spcPts val="800"/>
              </a:lnSpc>
              <a:spcBef>
                <a:spcPts val="300"/>
              </a:spcBef>
              <a:spcAft>
                <a:spcPct val="0"/>
              </a:spcAft>
            </a:pPr>
            <a:r>
              <a:rPr sz="800">
                <a:solidFill>
                  <a:srgbClr val="221E1F"/>
                </a:solidFill>
                <a:latin typeface="DVBICB+STHeitiSC-Light"/>
                <a:cs typeface="DVBICB+STHeitiSC-Light"/>
              </a:rPr>
              <a:t>电镀液和电镀装置）</a:t>
            </a:r>
          </a:p>
        </p:txBody>
      </p:sp>
      <p:sp>
        <p:nvSpPr>
          <p:cNvPr id="21" name="object 21"/>
          <p:cNvSpPr txBox="1"/>
          <p:nvPr/>
        </p:nvSpPr>
        <p:spPr>
          <a:xfrm>
            <a:off x="8287202" y="3760170"/>
            <a:ext cx="6829536" cy="490690"/>
          </a:xfrm>
          <a:prstGeom prst="rect">
            <a:avLst/>
          </a:prstGeom>
        </p:spPr>
        <p:txBody>
          <a:bodyPr vert="horz" wrap="square" lIns="0" tIns="0" rIns="0" bIns="0" rtlCol="0">
            <a:spAutoFit/>
          </a:bodyPr>
          <a:lstStyle/>
          <a:p>
            <a:pPr marL="0" marR="0">
              <a:lnSpc>
                <a:spcPts val="913"/>
              </a:lnSpc>
              <a:spcBef>
                <a:spcPct val="0"/>
              </a:spcBef>
              <a:spcAft>
                <a:spcPct val="0"/>
              </a:spcAft>
            </a:pPr>
            <a:r>
              <a:rPr sz="900" spc="75">
                <a:solidFill>
                  <a:srgbClr val="221E1F"/>
                </a:solidFill>
                <a:latin typeface="OVMAFO+STXihei"/>
                <a:cs typeface="OVMAFO+STXihei"/>
              </a:rPr>
              <a:t>ꢀꢀ今后，我们将继续以“探究贵金属”为口号，通过以贵金属为中心的材料研究开发以及稳定供给的事业活</a:t>
            </a:r>
          </a:p>
          <a:p>
            <a:pPr marL="0" marR="0">
              <a:lnSpc>
                <a:spcPts val="913"/>
              </a:lnSpc>
              <a:spcBef>
                <a:spcPts val="686"/>
              </a:spcBef>
              <a:spcAft>
                <a:spcPct val="0"/>
              </a:spcAft>
            </a:pPr>
            <a:r>
              <a:rPr sz="900" spc="55">
                <a:solidFill>
                  <a:srgbClr val="221E1F"/>
                </a:solidFill>
                <a:latin typeface="OVMAFO+STXihei"/>
                <a:cs typeface="OVMAFO+STXihei"/>
              </a:rPr>
              <a:t>动，积极挑战环境问题、能源对策、环境污染对策，为实现富裕社会和美丽地球的未来做出贡献。</a:t>
            </a:r>
          </a:p>
        </p:txBody>
      </p:sp>
      <p:sp>
        <p:nvSpPr>
          <p:cNvPr id="22" name="object 22"/>
          <p:cNvSpPr txBox="1"/>
          <p:nvPr/>
        </p:nvSpPr>
        <p:spPr>
          <a:xfrm>
            <a:off x="8501621" y="4482018"/>
            <a:ext cx="9715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0B4283"/>
                </a:solidFill>
                <a:latin typeface="GSWVEF+UDShinGoSCGbe-Med"/>
                <a:cs typeface="GSWVEF+UDShinGoSCGbe-Med"/>
              </a:rPr>
              <a:t>集团的活动基础</a:t>
            </a:r>
          </a:p>
        </p:txBody>
      </p:sp>
      <p:sp>
        <p:nvSpPr>
          <p:cNvPr id="23" name="object 23"/>
          <p:cNvSpPr txBox="1"/>
          <p:nvPr/>
        </p:nvSpPr>
        <p:spPr>
          <a:xfrm>
            <a:off x="11399614" y="4482018"/>
            <a:ext cx="857250"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0B4283"/>
                </a:solidFill>
                <a:latin typeface="GSWVEF+UDShinGoSCGbe-Med"/>
                <a:cs typeface="GSWVEF+UDShinGoSCGbe-Med"/>
              </a:rPr>
              <a:t>整体解决方案</a:t>
            </a:r>
          </a:p>
        </p:txBody>
      </p:sp>
      <p:sp>
        <p:nvSpPr>
          <p:cNvPr id="24" name="object 24"/>
          <p:cNvSpPr txBox="1"/>
          <p:nvPr/>
        </p:nvSpPr>
        <p:spPr>
          <a:xfrm>
            <a:off x="908775" y="4613359"/>
            <a:ext cx="952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0B4283"/>
                </a:solidFill>
                <a:latin typeface="GSWVEF+UDShinGoSCGbe-Med"/>
                <a:cs typeface="GSWVEF+UDShinGoSCGbe-Med"/>
              </a:rPr>
              <a:t>化学回收公司</a:t>
            </a:r>
          </a:p>
        </p:txBody>
      </p:sp>
      <p:sp>
        <p:nvSpPr>
          <p:cNvPr id="25" name="object 25"/>
          <p:cNvSpPr txBox="1"/>
          <p:nvPr/>
        </p:nvSpPr>
        <p:spPr>
          <a:xfrm>
            <a:off x="4003545" y="4613359"/>
            <a:ext cx="825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0B4283"/>
                </a:solidFill>
                <a:latin typeface="GSWVEF+UDShinGoSCGbe-Med"/>
                <a:cs typeface="GSWVEF+UDShinGoSCGbe-Med"/>
              </a:rPr>
              <a:t>新事业公司</a:t>
            </a:r>
          </a:p>
        </p:txBody>
      </p:sp>
      <p:sp>
        <p:nvSpPr>
          <p:cNvPr id="26" name="object 26"/>
          <p:cNvSpPr txBox="1"/>
          <p:nvPr/>
        </p:nvSpPr>
        <p:spPr>
          <a:xfrm>
            <a:off x="8503203" y="4671918"/>
            <a:ext cx="3061208" cy="863600"/>
          </a:xfrm>
          <a:prstGeom prst="rect">
            <a:avLst/>
          </a:prstGeom>
        </p:spPr>
        <p:txBody>
          <a:bodyPr vert="horz" wrap="square" lIns="0" tIns="0" rIns="0" bIns="0" rtlCol="0">
            <a:spAutoFit/>
          </a:bodyPr>
          <a:lstStyle/>
          <a:p>
            <a:pPr marL="0" marR="0">
              <a:lnSpc>
                <a:spcPts val="800"/>
              </a:lnSpc>
              <a:spcBef>
                <a:spcPct val="0"/>
              </a:spcBef>
              <a:spcAft>
                <a:spcPct val="0"/>
              </a:spcAft>
            </a:pPr>
            <a:r>
              <a:rPr sz="800" spc="-14">
                <a:solidFill>
                  <a:srgbClr val="221E1F"/>
                </a:solidFill>
                <a:latin typeface="OVMAFO+STXihei"/>
                <a:cs typeface="OVMAFO+STXihei"/>
              </a:rPr>
              <a:t>ꢀꢀTANAKA的活动基础是8种贵金属元素：白金(Pt)、黄金</a:t>
            </a:r>
          </a:p>
          <a:p>
            <a:pPr marL="0" marR="0">
              <a:lnSpc>
                <a:spcPts val="800"/>
              </a:lnSpc>
              <a:spcBef>
                <a:spcPts val="400"/>
              </a:spcBef>
              <a:spcAft>
                <a:spcPct val="0"/>
              </a:spcAft>
            </a:pPr>
            <a:r>
              <a:rPr sz="800">
                <a:solidFill>
                  <a:srgbClr val="221E1F"/>
                </a:solidFill>
                <a:latin typeface="OVMAFO+STXihei"/>
                <a:cs typeface="OVMAFO+STXihei"/>
              </a:rPr>
              <a:t>（Au）、白银（Ag）、钯（Pd）、铑（Rh）、铱（Ir）、</a:t>
            </a:r>
          </a:p>
          <a:p>
            <a:pPr marL="0" marR="0">
              <a:lnSpc>
                <a:spcPts val="800"/>
              </a:lnSpc>
              <a:spcBef>
                <a:spcPts val="400"/>
              </a:spcBef>
              <a:spcAft>
                <a:spcPct val="0"/>
              </a:spcAft>
            </a:pPr>
            <a:r>
              <a:rPr sz="800" spc="-10">
                <a:solidFill>
                  <a:srgbClr val="221E1F"/>
                </a:solidFill>
                <a:latin typeface="OVMAFO+STXihei"/>
                <a:cs typeface="OVMAFO+STXihei"/>
              </a:rPr>
              <a:t>钌（Ru）、锇（Os）。占事业7成的是产业用贵金属产品。</a:t>
            </a:r>
          </a:p>
          <a:p>
            <a:pPr marL="0" marR="0">
              <a:lnSpc>
                <a:spcPts val="800"/>
              </a:lnSpc>
              <a:spcBef>
                <a:spcPts val="400"/>
              </a:spcBef>
              <a:spcAft>
                <a:spcPct val="0"/>
              </a:spcAft>
            </a:pPr>
            <a:r>
              <a:rPr sz="800" spc="22">
                <a:solidFill>
                  <a:srgbClr val="221E1F"/>
                </a:solidFill>
                <a:latin typeface="OVMAFO+STXihei"/>
                <a:cs typeface="OVMAFO+STXihei"/>
              </a:rPr>
              <a:t>TANAKA的产品活跃在我们身边，如：各种家电、信息设</a:t>
            </a:r>
          </a:p>
          <a:p>
            <a:pPr marL="0" marR="0">
              <a:lnSpc>
                <a:spcPts val="800"/>
              </a:lnSpc>
              <a:spcBef>
                <a:spcPts val="400"/>
              </a:spcBef>
              <a:spcAft>
                <a:spcPct val="0"/>
              </a:spcAft>
            </a:pPr>
            <a:r>
              <a:rPr sz="800" spc="-16">
                <a:solidFill>
                  <a:srgbClr val="221E1F"/>
                </a:solidFill>
                <a:latin typeface="OVMAFO+STXihei"/>
                <a:cs typeface="OVMAFO+STXihei"/>
              </a:rPr>
              <a:t>备、汽车等。</a:t>
            </a:r>
          </a:p>
        </p:txBody>
      </p:sp>
      <p:sp>
        <p:nvSpPr>
          <p:cNvPr id="27" name="object 27"/>
          <p:cNvSpPr txBox="1"/>
          <p:nvPr/>
        </p:nvSpPr>
        <p:spPr>
          <a:xfrm>
            <a:off x="11401194" y="4671045"/>
            <a:ext cx="3217774" cy="864615"/>
          </a:xfrm>
          <a:prstGeom prst="rect">
            <a:avLst/>
          </a:prstGeom>
        </p:spPr>
        <p:txBody>
          <a:bodyPr vert="horz" wrap="square" lIns="0" tIns="0" rIns="0" bIns="0" rtlCol="0">
            <a:spAutoFit/>
          </a:bodyPr>
          <a:lstStyle/>
          <a:p>
            <a:pPr marL="0" marR="0">
              <a:lnSpc>
                <a:spcPts val="808"/>
              </a:lnSpc>
              <a:spcBef>
                <a:spcPct val="0"/>
              </a:spcBef>
              <a:spcAft>
                <a:spcPct val="0"/>
              </a:spcAft>
            </a:pPr>
            <a:r>
              <a:rPr sz="800" spc="-39">
                <a:solidFill>
                  <a:srgbClr val="221E1F"/>
                </a:solidFill>
                <a:latin typeface="OVMAFO+STXihei"/>
                <a:cs typeface="OVMAFO+STXihei"/>
              </a:rPr>
              <a:t>ꢀꢀ通过“生金采购”、“加工、制造”、“销售”、“再生</a:t>
            </a:r>
          </a:p>
          <a:p>
            <a:pPr marL="0" marR="0">
              <a:lnSpc>
                <a:spcPts val="808"/>
              </a:lnSpc>
              <a:spcBef>
                <a:spcPts val="392"/>
              </a:spcBef>
              <a:spcAft>
                <a:spcPct val="0"/>
              </a:spcAft>
            </a:pPr>
            <a:r>
              <a:rPr sz="800" spc="58">
                <a:solidFill>
                  <a:srgbClr val="221E1F"/>
                </a:solidFill>
                <a:latin typeface="OVMAFO+STXihei"/>
                <a:cs typeface="OVMAFO+STXihei"/>
              </a:rPr>
              <a:t>利用”，对于贵金属经营的各个环节均可一站式对应。</a:t>
            </a:r>
          </a:p>
          <a:p>
            <a:pPr marL="0" marR="0">
              <a:lnSpc>
                <a:spcPts val="808"/>
              </a:lnSpc>
              <a:spcBef>
                <a:spcPts val="392"/>
              </a:spcBef>
              <a:spcAft>
                <a:spcPct val="0"/>
              </a:spcAft>
            </a:pPr>
            <a:r>
              <a:rPr sz="800" spc="58">
                <a:solidFill>
                  <a:srgbClr val="221E1F"/>
                </a:solidFill>
                <a:latin typeface="OVMAFO+STXihei"/>
                <a:cs typeface="OVMAFO+STXihei"/>
              </a:rPr>
              <a:t>凭借创业以来所培育的采购渠道、高技术力和充实的研</a:t>
            </a:r>
          </a:p>
          <a:p>
            <a:pPr marL="0" marR="0">
              <a:lnSpc>
                <a:spcPts val="808"/>
              </a:lnSpc>
              <a:spcBef>
                <a:spcPts val="392"/>
              </a:spcBef>
              <a:spcAft>
                <a:spcPct val="0"/>
              </a:spcAft>
            </a:pPr>
            <a:r>
              <a:rPr sz="800" spc="58">
                <a:solidFill>
                  <a:srgbClr val="221E1F"/>
                </a:solidFill>
                <a:latin typeface="OVMAFO+STXihei"/>
                <a:cs typeface="OVMAFO+STXihei"/>
              </a:rPr>
              <a:t>究体制、产品开发力、连结国内外据点的网路等，全力</a:t>
            </a:r>
          </a:p>
          <a:p>
            <a:pPr marL="0" marR="0">
              <a:lnSpc>
                <a:spcPts val="808"/>
              </a:lnSpc>
              <a:spcBef>
                <a:spcPts val="392"/>
              </a:spcBef>
              <a:spcAft>
                <a:spcPct val="0"/>
              </a:spcAft>
            </a:pPr>
            <a:r>
              <a:rPr sz="800" spc="24">
                <a:solidFill>
                  <a:srgbClr val="221E1F"/>
                </a:solidFill>
                <a:latin typeface="OVMAFO+STXihei"/>
                <a:cs typeface="OVMAFO+STXihei"/>
              </a:rPr>
              <a:t>支持解决、改善客户的课题。</a:t>
            </a:r>
          </a:p>
        </p:txBody>
      </p:sp>
      <p:sp>
        <p:nvSpPr>
          <p:cNvPr id="28" name="object 28"/>
          <p:cNvSpPr txBox="1"/>
          <p:nvPr/>
        </p:nvSpPr>
        <p:spPr>
          <a:xfrm>
            <a:off x="907200" y="4856378"/>
            <a:ext cx="1865467" cy="393700"/>
          </a:xfrm>
          <a:prstGeom prst="rect">
            <a:avLst/>
          </a:prstGeom>
        </p:spPr>
        <p:txBody>
          <a:bodyPr vert="horz" wrap="square" lIns="0" tIns="0" rIns="0" bIns="0" rtlCol="0">
            <a:spAutoFit/>
          </a:bodyPr>
          <a:lstStyle/>
          <a:p>
            <a:pPr marL="0" marR="0">
              <a:lnSpc>
                <a:spcPts val="800"/>
              </a:lnSpc>
              <a:spcBef>
                <a:spcPct val="0"/>
              </a:spcBef>
              <a:spcAft>
                <a:spcPct val="0"/>
              </a:spcAft>
            </a:pPr>
            <a:r>
              <a:rPr sz="800" spc="55">
                <a:solidFill>
                  <a:srgbClr val="221E1F"/>
                </a:solidFill>
                <a:latin typeface="DVBICB+STHeitiSC-Light"/>
                <a:cs typeface="DVBICB+STHeitiSC-Light"/>
              </a:rPr>
              <a:t>以贵金属回收精炼事业为中心，提</a:t>
            </a:r>
          </a:p>
          <a:p>
            <a:pPr marL="0" marR="0">
              <a:lnSpc>
                <a:spcPts val="800"/>
              </a:lnSpc>
              <a:spcBef>
                <a:spcPts val="300"/>
              </a:spcBef>
              <a:spcAft>
                <a:spcPct val="0"/>
              </a:spcAft>
            </a:pPr>
            <a:r>
              <a:rPr sz="800">
                <a:solidFill>
                  <a:srgbClr val="221E1F"/>
                </a:solidFill>
                <a:latin typeface="DVBICB+STHeitiSC-Light"/>
                <a:cs typeface="DVBICB+STHeitiSC-Light"/>
              </a:rPr>
              <a:t>供膏材、触媒、化合物</a:t>
            </a:r>
          </a:p>
        </p:txBody>
      </p:sp>
      <p:sp>
        <p:nvSpPr>
          <p:cNvPr id="29" name="object 29"/>
          <p:cNvSpPr txBox="1"/>
          <p:nvPr/>
        </p:nvSpPr>
        <p:spPr>
          <a:xfrm>
            <a:off x="4001969" y="4856378"/>
            <a:ext cx="1809851" cy="393700"/>
          </a:xfrm>
          <a:prstGeom prst="rect">
            <a:avLst/>
          </a:prstGeom>
        </p:spPr>
        <p:txBody>
          <a:bodyPr vert="horz" wrap="square" lIns="0" tIns="0" rIns="0" bIns="0" rtlCol="0">
            <a:spAutoFit/>
          </a:bodyPr>
          <a:lstStyle/>
          <a:p>
            <a:pPr marL="0" marR="0">
              <a:lnSpc>
                <a:spcPts val="800"/>
              </a:lnSpc>
              <a:spcBef>
                <a:spcPct val="0"/>
              </a:spcBef>
              <a:spcAft>
                <a:spcPct val="0"/>
              </a:spcAft>
            </a:pPr>
            <a:r>
              <a:rPr sz="800" spc="28">
                <a:solidFill>
                  <a:srgbClr val="221E1F"/>
                </a:solidFill>
                <a:latin typeface="DVBICB+STHeitiSC-Light"/>
                <a:cs typeface="DVBICB+STHeitiSC-Light"/>
              </a:rPr>
              <a:t>创出可为社会做贡献的新贵金属产</a:t>
            </a:r>
          </a:p>
          <a:p>
            <a:pPr marL="0" marR="0">
              <a:lnSpc>
                <a:spcPts val="800"/>
              </a:lnSpc>
              <a:spcBef>
                <a:spcPts val="300"/>
              </a:spcBef>
              <a:spcAft>
                <a:spcPct val="0"/>
              </a:spcAft>
            </a:pPr>
            <a:r>
              <a:rPr sz="800">
                <a:solidFill>
                  <a:srgbClr val="221E1F"/>
                </a:solidFill>
                <a:latin typeface="DVBICB+STHeitiSC-Light"/>
                <a:cs typeface="DVBICB+STHeitiSC-Light"/>
              </a:rPr>
              <a:t>品和事业化</a:t>
            </a:r>
          </a:p>
        </p:txBody>
      </p:sp>
      <p:sp>
        <p:nvSpPr>
          <p:cNvPr id="30" name="object 30"/>
          <p:cNvSpPr txBox="1"/>
          <p:nvPr/>
        </p:nvSpPr>
        <p:spPr>
          <a:xfrm>
            <a:off x="12300664" y="5523782"/>
            <a:ext cx="1577340" cy="406866"/>
          </a:xfrm>
          <a:prstGeom prst="rect">
            <a:avLst/>
          </a:prstGeom>
        </p:spPr>
        <p:txBody>
          <a:bodyPr vert="horz" wrap="square" lIns="0" tIns="0" rIns="0" bIns="0" rtlCol="0">
            <a:spAutoFit/>
          </a:bodyPr>
          <a:lstStyle/>
          <a:p>
            <a:pPr marL="0" marR="0">
              <a:lnSpc>
                <a:spcPts val="824"/>
              </a:lnSpc>
              <a:spcBef>
                <a:spcPct val="0"/>
              </a:spcBef>
              <a:spcAft>
                <a:spcPct val="0"/>
              </a:spcAft>
            </a:pPr>
            <a:r>
              <a:rPr sz="650">
                <a:solidFill>
                  <a:srgbClr val="0AB6AD"/>
                </a:solidFill>
                <a:latin typeface="GSWVEF+UDShinGoSCGbe-Med"/>
                <a:cs typeface="GSWVEF+UDShinGoSCGbe-Med"/>
              </a:rPr>
              <a:t>满足需求的加工</a:t>
            </a:r>
          </a:p>
          <a:p>
            <a:pPr marL="0" marR="0">
              <a:lnSpc>
                <a:spcPts val="600"/>
              </a:lnSpc>
              <a:spcBef>
                <a:spcPts val="154"/>
              </a:spcBef>
              <a:spcAft>
                <a:spcPct val="0"/>
              </a:spcAft>
            </a:pPr>
            <a:r>
              <a:rPr sz="600">
                <a:solidFill>
                  <a:srgbClr val="221E1F"/>
                </a:solidFill>
                <a:latin typeface="OVMAFO+STXihei"/>
                <a:cs typeface="OVMAFO+STXihei"/>
              </a:rPr>
              <a:t>加工成电气接点、印刷板化合物、触媒、</a:t>
            </a:r>
          </a:p>
          <a:p>
            <a:pPr marL="0" marR="0">
              <a:lnSpc>
                <a:spcPts val="600"/>
              </a:lnSpc>
              <a:spcBef>
                <a:spcPts val="100"/>
              </a:spcBef>
              <a:spcAft>
                <a:spcPct val="0"/>
              </a:spcAft>
            </a:pPr>
            <a:r>
              <a:rPr sz="600">
                <a:solidFill>
                  <a:srgbClr val="221E1F"/>
                </a:solidFill>
                <a:latin typeface="OVMAFO+STXihei"/>
                <a:cs typeface="OVMAFO+STXihei"/>
              </a:rPr>
              <a:t>键合线、电镀液、电镀装置等</a:t>
            </a:r>
          </a:p>
        </p:txBody>
      </p:sp>
      <p:sp>
        <p:nvSpPr>
          <p:cNvPr id="31" name="object 31"/>
          <p:cNvSpPr txBox="1"/>
          <p:nvPr/>
        </p:nvSpPr>
        <p:spPr>
          <a:xfrm>
            <a:off x="9368179" y="5585129"/>
            <a:ext cx="577328" cy="463624"/>
          </a:xfrm>
          <a:prstGeom prst="rect">
            <a:avLst/>
          </a:prstGeom>
        </p:spPr>
        <p:txBody>
          <a:bodyPr vert="horz" wrap="square" lIns="0" tIns="0" rIns="0" bIns="0" rtlCol="0">
            <a:spAutoFit/>
          </a:bodyPr>
          <a:lstStyle/>
          <a:p>
            <a:pPr marL="0" marR="0">
              <a:lnSpc>
                <a:spcPts val="2427"/>
              </a:lnSpc>
              <a:spcBef>
                <a:spcPct val="0"/>
              </a:spcBef>
              <a:spcAft>
                <a:spcPct val="0"/>
              </a:spcAft>
            </a:pPr>
            <a:r>
              <a:rPr sz="2300" spc="-10" baseline="-16657">
                <a:solidFill>
                  <a:srgbClr val="FFFFFF"/>
                </a:solidFill>
                <a:latin typeface="HRTTGS+UDShinGoPr6-Bold"/>
                <a:cs typeface="HRTTGS+UDShinGoPr6-Bold"/>
              </a:rPr>
              <a:t>15</a:t>
            </a:r>
            <a:r>
              <a:rPr sz="1050">
                <a:solidFill>
                  <a:srgbClr val="FFFFFF"/>
                </a:solidFill>
                <a:latin typeface="HRTTGS+UDShinGoPr6-Bold"/>
                <a:cs typeface="HRTTGS+UDShinGoPr6-Bold"/>
              </a:rPr>
              <a:t>%</a:t>
            </a:r>
          </a:p>
        </p:txBody>
      </p:sp>
      <p:sp>
        <p:nvSpPr>
          <p:cNvPr id="32" name="object 32"/>
          <p:cNvSpPr txBox="1"/>
          <p:nvPr/>
        </p:nvSpPr>
        <p:spPr>
          <a:xfrm>
            <a:off x="908775" y="5718296"/>
            <a:ext cx="751332"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0B4283"/>
                </a:solidFill>
                <a:latin typeface="GSWVEF+UDShinGoSCGbe-Med"/>
                <a:cs typeface="GSWVEF+UDShinGoSCGbe-Med"/>
              </a:rPr>
              <a:t>PGM公司</a:t>
            </a:r>
          </a:p>
        </p:txBody>
      </p:sp>
      <p:sp>
        <p:nvSpPr>
          <p:cNvPr id="33" name="object 33"/>
          <p:cNvSpPr txBox="1"/>
          <p:nvPr/>
        </p:nvSpPr>
        <p:spPr>
          <a:xfrm>
            <a:off x="907200" y="5969761"/>
            <a:ext cx="1865467" cy="533400"/>
          </a:xfrm>
          <a:prstGeom prst="rect">
            <a:avLst/>
          </a:prstGeom>
        </p:spPr>
        <p:txBody>
          <a:bodyPr vert="horz" wrap="square" lIns="0" tIns="0" rIns="0" bIns="0" rtlCol="0">
            <a:spAutoFit/>
          </a:bodyPr>
          <a:lstStyle/>
          <a:p>
            <a:pPr marL="0" marR="0">
              <a:lnSpc>
                <a:spcPts val="800"/>
              </a:lnSpc>
              <a:spcBef>
                <a:spcPct val="0"/>
              </a:spcBef>
              <a:spcAft>
                <a:spcPct val="0"/>
              </a:spcAft>
            </a:pPr>
            <a:r>
              <a:rPr sz="800" spc="55">
                <a:solidFill>
                  <a:srgbClr val="221E1F"/>
                </a:solidFill>
                <a:latin typeface="DVBICB+STHeitiSC-Light"/>
                <a:cs typeface="DVBICB+STHeitiSC-Light"/>
              </a:rPr>
              <a:t>提供白金系类材料（玻璃溶解用白</a:t>
            </a:r>
          </a:p>
          <a:p>
            <a:pPr marL="0" marR="0">
              <a:lnSpc>
                <a:spcPts val="800"/>
              </a:lnSpc>
              <a:spcBef>
                <a:spcPts val="300"/>
              </a:spcBef>
              <a:spcAft>
                <a:spcPct val="0"/>
              </a:spcAft>
            </a:pPr>
            <a:r>
              <a:rPr sz="800" spc="55">
                <a:solidFill>
                  <a:srgbClr val="221E1F"/>
                </a:solidFill>
                <a:latin typeface="DVBICB+STHeitiSC-Light"/>
                <a:cs typeface="DVBICB+STHeitiSC-Light"/>
              </a:rPr>
              <a:t>金装置、硬盘用靶材、传感器和医</a:t>
            </a:r>
          </a:p>
          <a:p>
            <a:pPr marL="0" marR="0">
              <a:lnSpc>
                <a:spcPts val="800"/>
              </a:lnSpc>
              <a:spcBef>
                <a:spcPts val="300"/>
              </a:spcBef>
              <a:spcAft>
                <a:spcPct val="0"/>
              </a:spcAft>
            </a:pPr>
            <a:r>
              <a:rPr sz="800" spc="12">
                <a:solidFill>
                  <a:srgbClr val="221E1F"/>
                </a:solidFill>
                <a:latin typeface="DVBICB+STHeitiSC-Light"/>
                <a:cs typeface="DVBICB+STHeitiSC-Light"/>
              </a:rPr>
              <a:t>疗用极细金线等）</a:t>
            </a:r>
          </a:p>
        </p:txBody>
      </p:sp>
      <p:sp>
        <p:nvSpPr>
          <p:cNvPr id="34" name="object 34"/>
          <p:cNvSpPr txBox="1"/>
          <p:nvPr/>
        </p:nvSpPr>
        <p:spPr>
          <a:xfrm>
            <a:off x="9102347" y="5957286"/>
            <a:ext cx="672579" cy="603597"/>
          </a:xfrm>
          <a:prstGeom prst="rect">
            <a:avLst/>
          </a:prstGeom>
        </p:spPr>
        <p:txBody>
          <a:bodyPr vert="horz" wrap="square" lIns="0" tIns="0" rIns="0" bIns="0" rtlCol="0">
            <a:spAutoFit/>
          </a:bodyPr>
          <a:lstStyle/>
          <a:p>
            <a:pPr marL="0" marR="0">
              <a:lnSpc>
                <a:spcPts val="2427"/>
              </a:lnSpc>
              <a:spcBef>
                <a:spcPct val="0"/>
              </a:spcBef>
              <a:spcAft>
                <a:spcPct val="0"/>
              </a:spcAft>
            </a:pPr>
            <a:r>
              <a:rPr sz="1550" spc="-10">
                <a:solidFill>
                  <a:srgbClr val="FFFFFF"/>
                </a:solidFill>
                <a:latin typeface="HRTTGS+UDShinGoPr6-Bold"/>
                <a:cs typeface="HRTTGS+UDShinGoPr6-Bold"/>
              </a:rPr>
              <a:t>15</a:t>
            </a:r>
            <a:r>
              <a:rPr sz="1600" baseline="11284">
                <a:solidFill>
                  <a:srgbClr val="FFFFFF"/>
                </a:solidFill>
                <a:latin typeface="HRTTGS+UDShinGoPr6-Bold"/>
                <a:cs typeface="HRTTGS+UDShinGoPr6-Bold"/>
              </a:rPr>
              <a:t>%</a:t>
            </a:r>
          </a:p>
        </p:txBody>
      </p:sp>
      <p:sp>
        <p:nvSpPr>
          <p:cNvPr id="35" name="object 35"/>
          <p:cNvSpPr txBox="1"/>
          <p:nvPr/>
        </p:nvSpPr>
        <p:spPr>
          <a:xfrm>
            <a:off x="13117463" y="6034471"/>
            <a:ext cx="427966" cy="263373"/>
          </a:xfrm>
          <a:prstGeom prst="rect">
            <a:avLst/>
          </a:prstGeom>
        </p:spPr>
        <p:txBody>
          <a:bodyPr vert="horz" wrap="square" lIns="0" tIns="0" rIns="0" bIns="0" rtlCol="0">
            <a:spAutoFit/>
          </a:bodyPr>
          <a:lstStyle/>
          <a:p>
            <a:pPr marL="0" marR="0">
              <a:lnSpc>
                <a:spcPts val="948"/>
              </a:lnSpc>
              <a:spcBef>
                <a:spcPct val="0"/>
              </a:spcBef>
              <a:spcAft>
                <a:spcPct val="0"/>
              </a:spcAft>
            </a:pPr>
            <a:r>
              <a:rPr sz="750">
                <a:solidFill>
                  <a:srgbClr val="FFFFFF"/>
                </a:solidFill>
                <a:latin typeface="GSWVEF+UDShinGoSCGbe-Med"/>
                <a:cs typeface="GSWVEF+UDShinGoSCGbe-Med"/>
              </a:rPr>
              <a:t>加工、</a:t>
            </a:r>
          </a:p>
        </p:txBody>
      </p:sp>
      <p:sp>
        <p:nvSpPr>
          <p:cNvPr id="36" name="object 36"/>
          <p:cNvSpPr txBox="1"/>
          <p:nvPr/>
        </p:nvSpPr>
        <p:spPr>
          <a:xfrm>
            <a:off x="11980769" y="6089883"/>
            <a:ext cx="1580408" cy="332640"/>
          </a:xfrm>
          <a:prstGeom prst="rect">
            <a:avLst/>
          </a:prstGeom>
        </p:spPr>
        <p:txBody>
          <a:bodyPr vert="horz" wrap="square" lIns="0" tIns="0" rIns="0" bIns="0" rtlCol="0">
            <a:spAutoFit/>
          </a:bodyPr>
          <a:lstStyle/>
          <a:p>
            <a:pPr marL="0" marR="0">
              <a:lnSpc>
                <a:spcPts val="948"/>
              </a:lnSpc>
              <a:spcBef>
                <a:spcPct val="0"/>
              </a:spcBef>
              <a:spcAft>
                <a:spcPct val="0"/>
              </a:spcAft>
            </a:pPr>
            <a:r>
              <a:rPr sz="750">
                <a:solidFill>
                  <a:srgbClr val="FFFFFF"/>
                </a:solidFill>
                <a:latin typeface="GSWVEF+UDShinGoSCGbe-Med"/>
                <a:cs typeface="GSWVEF+UDShinGoSCGbe-Med"/>
              </a:rPr>
              <a:t>生金采购</a:t>
            </a:r>
          </a:p>
          <a:p>
            <a:pPr marL="1184208" marR="0">
              <a:lnSpc>
                <a:spcPts val="948"/>
              </a:lnSpc>
              <a:spcBef>
                <a:spcPts val="50"/>
              </a:spcBef>
              <a:spcAft>
                <a:spcPct val="0"/>
              </a:spcAft>
            </a:pPr>
            <a:r>
              <a:rPr sz="750">
                <a:solidFill>
                  <a:srgbClr val="FFFFFF"/>
                </a:solidFill>
                <a:latin typeface="GSWVEF+UDShinGoSCGbe-Med"/>
                <a:cs typeface="GSWVEF+UDShinGoSCGbe-Med"/>
              </a:rPr>
              <a:t>制造</a:t>
            </a:r>
          </a:p>
        </p:txBody>
      </p:sp>
      <p:sp>
        <p:nvSpPr>
          <p:cNvPr id="37" name="object 37"/>
          <p:cNvSpPr txBox="1"/>
          <p:nvPr/>
        </p:nvSpPr>
        <p:spPr>
          <a:xfrm>
            <a:off x="9916871" y="6442974"/>
            <a:ext cx="672578" cy="603597"/>
          </a:xfrm>
          <a:prstGeom prst="rect">
            <a:avLst/>
          </a:prstGeom>
        </p:spPr>
        <p:txBody>
          <a:bodyPr vert="horz" wrap="square" lIns="0" tIns="0" rIns="0" bIns="0" rtlCol="0">
            <a:spAutoFit/>
          </a:bodyPr>
          <a:lstStyle/>
          <a:p>
            <a:pPr marL="0" marR="0">
              <a:lnSpc>
                <a:spcPts val="2427"/>
              </a:lnSpc>
              <a:spcBef>
                <a:spcPct val="0"/>
              </a:spcBef>
              <a:spcAft>
                <a:spcPct val="0"/>
              </a:spcAft>
            </a:pPr>
            <a:r>
              <a:rPr sz="1550" spc="-10">
                <a:solidFill>
                  <a:srgbClr val="FFFFFF"/>
                </a:solidFill>
                <a:latin typeface="HRTTGS+UDShinGoPr6-Bold"/>
                <a:cs typeface="HRTTGS+UDShinGoPr6-Bold"/>
              </a:rPr>
              <a:t>70</a:t>
            </a:r>
            <a:r>
              <a:rPr sz="1600" baseline="11284">
                <a:solidFill>
                  <a:srgbClr val="FFFFFF"/>
                </a:solidFill>
                <a:latin typeface="HRTTGS+UDShinGoPr6-Bold"/>
                <a:cs typeface="HRTTGS+UDShinGoPr6-Bold"/>
              </a:rPr>
              <a:t>%</a:t>
            </a:r>
          </a:p>
        </p:txBody>
      </p:sp>
      <p:sp>
        <p:nvSpPr>
          <p:cNvPr id="38" name="object 38"/>
          <p:cNvSpPr txBox="1"/>
          <p:nvPr/>
        </p:nvSpPr>
        <p:spPr>
          <a:xfrm>
            <a:off x="12099744" y="6440370"/>
            <a:ext cx="1422459" cy="384378"/>
          </a:xfrm>
          <a:prstGeom prst="rect">
            <a:avLst/>
          </a:prstGeom>
        </p:spPr>
        <p:txBody>
          <a:bodyPr vert="horz" wrap="square" lIns="0" tIns="0" rIns="0" bIns="0" rtlCol="0">
            <a:spAutoFit/>
          </a:bodyPr>
          <a:lstStyle/>
          <a:p>
            <a:pPr marL="0" marR="0">
              <a:lnSpc>
                <a:spcPts val="1376"/>
              </a:lnSpc>
              <a:spcBef>
                <a:spcPct val="0"/>
              </a:spcBef>
              <a:spcAft>
                <a:spcPct val="0"/>
              </a:spcAft>
            </a:pPr>
            <a:r>
              <a:rPr sz="1100" spc="-12">
                <a:solidFill>
                  <a:srgbClr val="0B4283"/>
                </a:solidFill>
                <a:latin typeface="FWVRLQ+UDShinGoSCGbe-DeB"/>
                <a:cs typeface="FWVRLQ+UDShinGoSCGbe-DeB"/>
              </a:rPr>
              <a:t>One</a:t>
            </a:r>
            <a:r>
              <a:rPr sz="1100" spc="13">
                <a:solidFill>
                  <a:srgbClr val="0B4283"/>
                </a:solidFill>
                <a:latin typeface="FWVRLQ+UDShinGoSCGbe-DeB"/>
                <a:cs typeface="FWVRLQ+UDShinGoSCGbe-DeB"/>
              </a:rPr>
              <a:t> </a:t>
            </a:r>
            <a:r>
              <a:rPr sz="1100">
                <a:solidFill>
                  <a:srgbClr val="0B4283"/>
                </a:solidFill>
                <a:latin typeface="FWVRLQ+UDShinGoSCGbe-DeB"/>
                <a:cs typeface="FWVRLQ+UDShinGoSCGbe-DeB"/>
              </a:rPr>
              <a:t>Stop Service</a:t>
            </a:r>
          </a:p>
        </p:txBody>
      </p:sp>
      <p:sp>
        <p:nvSpPr>
          <p:cNvPr id="39" name="object 39"/>
          <p:cNvSpPr txBox="1"/>
          <p:nvPr/>
        </p:nvSpPr>
        <p:spPr>
          <a:xfrm>
            <a:off x="12333194" y="6625094"/>
            <a:ext cx="898397" cy="286197"/>
          </a:xfrm>
          <a:prstGeom prst="rect">
            <a:avLst/>
          </a:prstGeom>
        </p:spPr>
        <p:txBody>
          <a:bodyPr vert="horz" wrap="square" lIns="0" tIns="0" rIns="0" bIns="0" rtlCol="0">
            <a:spAutoFit/>
          </a:bodyPr>
          <a:lstStyle/>
          <a:p>
            <a:pPr marL="0" marR="0">
              <a:lnSpc>
                <a:spcPts val="1053"/>
              </a:lnSpc>
              <a:spcBef>
                <a:spcPct val="0"/>
              </a:spcBef>
              <a:spcAft>
                <a:spcPct val="0"/>
              </a:spcAft>
            </a:pPr>
            <a:r>
              <a:rPr sz="800" spc="42">
                <a:solidFill>
                  <a:srgbClr val="0B4283"/>
                </a:solidFill>
                <a:latin typeface="FWVRLQ+UDShinGoSCGbe-DeB"/>
                <a:cs typeface="FWVRLQ+UDShinGoSCGbe-DeB"/>
              </a:rPr>
              <a:t>（一站式服务）</a:t>
            </a:r>
          </a:p>
        </p:txBody>
      </p:sp>
      <p:sp>
        <p:nvSpPr>
          <p:cNvPr id="40" name="object 40"/>
          <p:cNvSpPr txBox="1"/>
          <p:nvPr/>
        </p:nvSpPr>
        <p:spPr>
          <a:xfrm>
            <a:off x="11684452" y="6729290"/>
            <a:ext cx="454025" cy="228498"/>
          </a:xfrm>
          <a:prstGeom prst="rect">
            <a:avLst/>
          </a:prstGeom>
        </p:spPr>
        <p:txBody>
          <a:bodyPr vert="horz" wrap="square" lIns="0" tIns="0" rIns="0" bIns="0" rtlCol="0">
            <a:spAutoFit/>
          </a:bodyPr>
          <a:lstStyle/>
          <a:p>
            <a:pPr marL="0" marR="0">
              <a:lnSpc>
                <a:spcPts val="824"/>
              </a:lnSpc>
              <a:spcBef>
                <a:spcPct val="0"/>
              </a:spcBef>
              <a:spcAft>
                <a:spcPct val="0"/>
              </a:spcAft>
            </a:pPr>
            <a:r>
              <a:rPr sz="650">
                <a:solidFill>
                  <a:srgbClr val="FFFFFF"/>
                </a:solidFill>
                <a:latin typeface="GSWVEF+UDShinGoSCGbe-Med"/>
                <a:cs typeface="GSWVEF+UDShinGoSCGbe-Med"/>
              </a:rPr>
              <a:t>都市矿山</a:t>
            </a:r>
          </a:p>
        </p:txBody>
      </p:sp>
      <p:sp>
        <p:nvSpPr>
          <p:cNvPr id="41" name="object 41"/>
          <p:cNvSpPr txBox="1"/>
          <p:nvPr/>
        </p:nvSpPr>
        <p:spPr>
          <a:xfrm>
            <a:off x="12293445" y="6793921"/>
            <a:ext cx="949325" cy="307993"/>
          </a:xfrm>
          <a:prstGeom prst="rect">
            <a:avLst/>
          </a:prstGeom>
        </p:spPr>
        <p:txBody>
          <a:bodyPr vert="horz" wrap="square" lIns="0" tIns="0" rIns="0" bIns="0" rtlCol="0">
            <a:spAutoFit/>
          </a:bodyPr>
          <a:lstStyle/>
          <a:p>
            <a:pPr marL="0" marR="0">
              <a:lnSpc>
                <a:spcPts val="649"/>
              </a:lnSpc>
              <a:spcBef>
                <a:spcPts val="50"/>
              </a:spcBef>
              <a:spcAft>
                <a:spcPct val="0"/>
              </a:spcAft>
            </a:pPr>
            <a:r>
              <a:rPr sz="650">
                <a:solidFill>
                  <a:srgbClr val="0B4283"/>
                </a:solidFill>
                <a:latin typeface="OVMAFO+STXihei"/>
                <a:cs typeface="OVMAFO+STXihei"/>
              </a:rPr>
              <a:t>提供发现和解决课题的</a:t>
            </a:r>
          </a:p>
          <a:p>
            <a:pPr marL="165100" marR="0">
              <a:lnSpc>
                <a:spcPts val="649"/>
              </a:lnSpc>
              <a:spcBef>
                <a:spcPts val="150"/>
              </a:spcBef>
              <a:spcAft>
                <a:spcPct val="0"/>
              </a:spcAft>
            </a:pPr>
            <a:r>
              <a:rPr sz="650">
                <a:solidFill>
                  <a:srgbClr val="0B4283"/>
                </a:solidFill>
                <a:latin typeface="OVMAFO+STXihei"/>
                <a:cs typeface="OVMAFO+STXihei"/>
              </a:rPr>
              <a:t>整体解决方案</a:t>
            </a:r>
          </a:p>
        </p:txBody>
      </p:sp>
      <p:sp>
        <p:nvSpPr>
          <p:cNvPr id="42" name="object 42"/>
          <p:cNvSpPr txBox="1"/>
          <p:nvPr/>
        </p:nvSpPr>
        <p:spPr>
          <a:xfrm>
            <a:off x="8501007" y="6902551"/>
            <a:ext cx="2351405" cy="351777"/>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F89C1C"/>
                </a:solidFill>
                <a:latin typeface="KTPOCF+UDShinGoSCGbe-Reg"/>
                <a:cs typeface="KTPOCF+UDShinGoSCGbe-Reg"/>
              </a:rPr>
              <a:t>产业用贵金属产品</a:t>
            </a:r>
          </a:p>
          <a:p>
            <a:pPr marL="0" marR="0">
              <a:lnSpc>
                <a:spcPts val="700"/>
              </a:lnSpc>
              <a:spcBef>
                <a:spcPts val="139"/>
              </a:spcBef>
              <a:spcAft>
                <a:spcPct val="0"/>
              </a:spcAft>
            </a:pPr>
            <a:r>
              <a:rPr sz="700">
                <a:solidFill>
                  <a:srgbClr val="221E1F"/>
                </a:solidFill>
                <a:latin typeface="DVBICB+STHeitiSC-Light"/>
                <a:cs typeface="DVBICB+STHeitiSC-Light"/>
              </a:rPr>
              <a:t>作为各行业产品的材料，从采购到再生利用广泛展开</a:t>
            </a:r>
          </a:p>
        </p:txBody>
      </p:sp>
      <p:sp>
        <p:nvSpPr>
          <p:cNvPr id="43" name="object 43"/>
          <p:cNvSpPr txBox="1"/>
          <p:nvPr/>
        </p:nvSpPr>
        <p:spPr>
          <a:xfrm>
            <a:off x="4923073" y="7110460"/>
            <a:ext cx="10186067"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提供可为人生演绎出各种辉煌</a:t>
            </a:r>
          </a:p>
        </p:txBody>
      </p:sp>
      <p:sp>
        <p:nvSpPr>
          <p:cNvPr id="44" name="object 44"/>
          <p:cNvSpPr txBox="1"/>
          <p:nvPr/>
        </p:nvSpPr>
        <p:spPr>
          <a:xfrm>
            <a:off x="6408973" y="7110460"/>
            <a:ext cx="5143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片段的</a:t>
            </a:r>
          </a:p>
        </p:txBody>
      </p:sp>
      <p:sp>
        <p:nvSpPr>
          <p:cNvPr id="45" name="object 45"/>
          <p:cNvSpPr txBox="1"/>
          <p:nvPr/>
        </p:nvSpPr>
        <p:spPr>
          <a:xfrm>
            <a:off x="13164976" y="7179058"/>
            <a:ext cx="332935" cy="263373"/>
          </a:xfrm>
          <a:prstGeom prst="rect">
            <a:avLst/>
          </a:prstGeom>
        </p:spPr>
        <p:txBody>
          <a:bodyPr vert="horz" wrap="square" lIns="0" tIns="0" rIns="0" bIns="0" rtlCol="0">
            <a:spAutoFit/>
          </a:bodyPr>
          <a:lstStyle/>
          <a:p>
            <a:pPr marL="0" marR="0">
              <a:lnSpc>
                <a:spcPts val="948"/>
              </a:lnSpc>
              <a:spcBef>
                <a:spcPct val="0"/>
              </a:spcBef>
              <a:spcAft>
                <a:spcPct val="0"/>
              </a:spcAft>
            </a:pPr>
            <a:r>
              <a:rPr sz="750">
                <a:solidFill>
                  <a:srgbClr val="FFFFFF"/>
                </a:solidFill>
                <a:latin typeface="GSWVEF+UDShinGoSCGbe-Med"/>
                <a:cs typeface="GSWVEF+UDShinGoSCGbe-Med"/>
              </a:rPr>
              <a:t>销售</a:t>
            </a:r>
          </a:p>
        </p:txBody>
      </p:sp>
      <p:sp>
        <p:nvSpPr>
          <p:cNvPr id="46" name="object 46"/>
          <p:cNvSpPr txBox="1"/>
          <p:nvPr/>
        </p:nvSpPr>
        <p:spPr>
          <a:xfrm>
            <a:off x="1017122" y="7200016"/>
            <a:ext cx="533400" cy="419013"/>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FFFFFF"/>
                </a:solidFill>
                <a:latin typeface="GSWVEF+UDShinGoSCGbe-Med"/>
                <a:cs typeface="GSWVEF+UDShinGoSCGbe-Med"/>
              </a:rPr>
              <a:t>资产用</a:t>
            </a:r>
          </a:p>
          <a:p>
            <a:pPr marL="83399" marR="0">
              <a:lnSpc>
                <a:spcPts val="874"/>
              </a:lnSpc>
              <a:spcBef>
                <a:spcPct val="0"/>
              </a:spcBef>
              <a:spcAft>
                <a:spcPct val="0"/>
              </a:spcAft>
            </a:pPr>
            <a:r>
              <a:rPr sz="600">
                <a:solidFill>
                  <a:srgbClr val="FFFFFF"/>
                </a:solidFill>
                <a:latin typeface="ELAIFL+UDShinGoPro-DeBold"/>
                <a:cs typeface="ELAIFL+UDShinGoPro-DeBold"/>
              </a:rPr>
              <a:t>Asset</a:t>
            </a:r>
          </a:p>
        </p:txBody>
      </p:sp>
      <p:sp>
        <p:nvSpPr>
          <p:cNvPr id="47" name="object 47"/>
          <p:cNvSpPr txBox="1"/>
          <p:nvPr/>
        </p:nvSpPr>
        <p:spPr>
          <a:xfrm>
            <a:off x="1612403" y="7186660"/>
            <a:ext cx="10058829"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提供最适合分散资产和保值</a:t>
            </a:r>
          </a:p>
        </p:txBody>
      </p:sp>
      <p:sp>
        <p:nvSpPr>
          <p:cNvPr id="48" name="object 48"/>
          <p:cNvSpPr txBox="1"/>
          <p:nvPr/>
        </p:nvSpPr>
        <p:spPr>
          <a:xfrm>
            <a:off x="2984003" y="7186660"/>
            <a:ext cx="2857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的</a:t>
            </a:r>
          </a:p>
        </p:txBody>
      </p:sp>
      <p:sp>
        <p:nvSpPr>
          <p:cNvPr id="49" name="object 49"/>
          <p:cNvSpPr txBox="1"/>
          <p:nvPr/>
        </p:nvSpPr>
        <p:spPr>
          <a:xfrm>
            <a:off x="4327785" y="7200016"/>
            <a:ext cx="571500" cy="351536"/>
          </a:xfrm>
          <a:prstGeom prst="rect">
            <a:avLst/>
          </a:prstGeom>
        </p:spPr>
        <p:txBody>
          <a:bodyPr vert="horz" wrap="square" lIns="0" tIns="0" rIns="0" bIns="0" rtlCol="0">
            <a:spAutoFit/>
          </a:bodyPr>
          <a:lstStyle/>
          <a:p>
            <a:pPr marL="0" marR="0">
              <a:lnSpc>
                <a:spcPts val="1268"/>
              </a:lnSpc>
              <a:spcBef>
                <a:spcPct val="0"/>
              </a:spcBef>
              <a:spcAft>
                <a:spcPct val="0"/>
              </a:spcAft>
            </a:pPr>
            <a:r>
              <a:rPr sz="1000">
                <a:solidFill>
                  <a:srgbClr val="FFFFFF"/>
                </a:solidFill>
                <a:latin typeface="GSWVEF+UDShinGoSCGbe-Med"/>
                <a:cs typeface="GSWVEF+UDShinGoSCGbe-Med"/>
              </a:rPr>
              <a:t>珠宝用</a:t>
            </a:r>
          </a:p>
        </p:txBody>
      </p:sp>
      <p:sp>
        <p:nvSpPr>
          <p:cNvPr id="50" name="object 50"/>
          <p:cNvSpPr txBox="1"/>
          <p:nvPr/>
        </p:nvSpPr>
        <p:spPr>
          <a:xfrm>
            <a:off x="8501007" y="7197877"/>
            <a:ext cx="7210124"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79C142"/>
                </a:solidFill>
                <a:latin typeface="KTPOCF+UDShinGoSCGbe-Reg"/>
                <a:cs typeface="KTPOCF+UDShinGoSCGbe-Reg"/>
              </a:rPr>
              <a:t>贵金属资产商</a:t>
            </a:r>
          </a:p>
        </p:txBody>
      </p:sp>
      <p:sp>
        <p:nvSpPr>
          <p:cNvPr id="51" name="object 51"/>
          <p:cNvSpPr txBox="1"/>
          <p:nvPr/>
        </p:nvSpPr>
        <p:spPr>
          <a:xfrm>
            <a:off x="9034407" y="7197877"/>
            <a:ext cx="2222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79C142"/>
                </a:solidFill>
                <a:latin typeface="KTPOCF+UDShinGoSCGbe-Reg"/>
                <a:cs typeface="KTPOCF+UDShinGoSCGbe-Reg"/>
              </a:rPr>
              <a:t>品</a:t>
            </a:r>
          </a:p>
        </p:txBody>
      </p:sp>
      <p:sp>
        <p:nvSpPr>
          <p:cNvPr id="52" name="object 52"/>
          <p:cNvSpPr txBox="1"/>
          <p:nvPr/>
        </p:nvSpPr>
        <p:spPr>
          <a:xfrm>
            <a:off x="12002337" y="7183804"/>
            <a:ext cx="475462" cy="247824"/>
          </a:xfrm>
          <a:prstGeom prst="rect">
            <a:avLst/>
          </a:prstGeom>
        </p:spPr>
        <p:txBody>
          <a:bodyPr vert="horz" wrap="square" lIns="0" tIns="0" rIns="0" bIns="0" rtlCol="0">
            <a:spAutoFit/>
          </a:bodyPr>
          <a:lstStyle/>
          <a:p>
            <a:pPr marL="0" marR="0">
              <a:lnSpc>
                <a:spcPts val="901"/>
              </a:lnSpc>
              <a:spcBef>
                <a:spcPct val="0"/>
              </a:spcBef>
              <a:spcAft>
                <a:spcPct val="0"/>
              </a:spcAft>
            </a:pPr>
            <a:r>
              <a:rPr sz="700" spc="-40">
                <a:solidFill>
                  <a:srgbClr val="FFFFFF"/>
                </a:solidFill>
                <a:latin typeface="GSWVEF+UDShinGoSCGbe-Med"/>
                <a:cs typeface="GSWVEF+UDShinGoSCGbe-Med"/>
              </a:rPr>
              <a:t>再生利用</a:t>
            </a:r>
          </a:p>
        </p:txBody>
      </p:sp>
      <p:sp>
        <p:nvSpPr>
          <p:cNvPr id="53" name="object 53"/>
          <p:cNvSpPr txBox="1"/>
          <p:nvPr/>
        </p:nvSpPr>
        <p:spPr>
          <a:xfrm>
            <a:off x="4923073" y="7262822"/>
            <a:ext cx="2234565"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珠宝饰品，保证品质，名副其实的爱的</a:t>
            </a:r>
          </a:p>
        </p:txBody>
      </p:sp>
      <p:sp>
        <p:nvSpPr>
          <p:cNvPr id="54" name="object 54"/>
          <p:cNvSpPr txBox="1"/>
          <p:nvPr/>
        </p:nvSpPr>
        <p:spPr>
          <a:xfrm>
            <a:off x="1612403" y="7339022"/>
            <a:ext cx="8612934"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黄</a:t>
            </a:r>
          </a:p>
        </p:txBody>
      </p:sp>
      <p:sp>
        <p:nvSpPr>
          <p:cNvPr id="55" name="object 55"/>
          <p:cNvSpPr txBox="1"/>
          <p:nvPr/>
        </p:nvSpPr>
        <p:spPr>
          <a:xfrm>
            <a:off x="1726703" y="7339022"/>
            <a:ext cx="9138714"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金、白金商</a:t>
            </a:r>
          </a:p>
        </p:txBody>
      </p:sp>
      <p:sp>
        <p:nvSpPr>
          <p:cNvPr id="56" name="object 56"/>
          <p:cNvSpPr txBox="1"/>
          <p:nvPr/>
        </p:nvSpPr>
        <p:spPr>
          <a:xfrm>
            <a:off x="2298203" y="7339022"/>
            <a:ext cx="4000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品。</a:t>
            </a:r>
          </a:p>
        </p:txBody>
      </p:sp>
      <p:sp>
        <p:nvSpPr>
          <p:cNvPr id="57" name="object 57"/>
          <p:cNvSpPr txBox="1"/>
          <p:nvPr/>
        </p:nvSpPr>
        <p:spPr>
          <a:xfrm>
            <a:off x="4367032" y="7346995"/>
            <a:ext cx="416814" cy="233934"/>
          </a:xfrm>
          <a:prstGeom prst="rect">
            <a:avLst/>
          </a:prstGeom>
        </p:spPr>
        <p:txBody>
          <a:bodyPr vert="horz" wrap="square" lIns="0" tIns="0" rIns="0" bIns="0" rtlCol="0">
            <a:spAutoFit/>
          </a:bodyPr>
          <a:lstStyle/>
          <a:p>
            <a:pPr marL="0" marR="0">
              <a:lnSpc>
                <a:spcPts val="942"/>
              </a:lnSpc>
              <a:spcBef>
                <a:spcPct val="0"/>
              </a:spcBef>
              <a:spcAft>
                <a:spcPct val="0"/>
              </a:spcAft>
            </a:pPr>
            <a:r>
              <a:rPr sz="600">
                <a:solidFill>
                  <a:srgbClr val="FFFFFF"/>
                </a:solidFill>
                <a:latin typeface="ELAIFL+UDShinGoPro-DeBold"/>
                <a:cs typeface="ELAIFL+UDShinGoPro-DeBold"/>
              </a:rPr>
              <a:t>Jewelry</a:t>
            </a:r>
          </a:p>
        </p:txBody>
      </p:sp>
      <p:sp>
        <p:nvSpPr>
          <p:cNvPr id="58" name="object 58"/>
          <p:cNvSpPr txBox="1"/>
          <p:nvPr/>
        </p:nvSpPr>
        <p:spPr>
          <a:xfrm>
            <a:off x="8501007" y="7327404"/>
            <a:ext cx="2351405"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从金块、金币的收购到销售，展开资产用积存商品等</a:t>
            </a:r>
          </a:p>
        </p:txBody>
      </p:sp>
      <p:sp>
        <p:nvSpPr>
          <p:cNvPr id="59" name="object 59"/>
          <p:cNvSpPr txBox="1"/>
          <p:nvPr/>
        </p:nvSpPr>
        <p:spPr>
          <a:xfrm>
            <a:off x="4923073" y="7415184"/>
            <a:ext cx="8994651"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永久结晶</a:t>
            </a:r>
          </a:p>
        </p:txBody>
      </p:sp>
      <p:sp>
        <p:nvSpPr>
          <p:cNvPr id="60" name="object 60"/>
          <p:cNvSpPr txBox="1"/>
          <p:nvPr/>
        </p:nvSpPr>
        <p:spPr>
          <a:xfrm>
            <a:off x="5380273" y="7415184"/>
            <a:ext cx="2857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B4283"/>
                </a:solidFill>
                <a:latin typeface="KTPOCF+UDShinGoSCGbe-Reg"/>
                <a:cs typeface="KTPOCF+UDShinGoSCGbe-Reg"/>
              </a:rPr>
              <a:t>。</a:t>
            </a:r>
          </a:p>
        </p:txBody>
      </p:sp>
      <p:sp>
        <p:nvSpPr>
          <p:cNvPr id="61" name="object 61"/>
          <p:cNvSpPr txBox="1"/>
          <p:nvPr/>
        </p:nvSpPr>
        <p:spPr>
          <a:xfrm>
            <a:off x="8501007" y="7490091"/>
            <a:ext cx="1942465" cy="35177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099DD"/>
                </a:solidFill>
                <a:latin typeface="KTPOCF+UDShinGoSCGbe-Reg"/>
                <a:cs typeface="KTPOCF+UDShinGoSCGbe-Reg"/>
              </a:rPr>
              <a:t>贵金属珠宝饰品</a:t>
            </a:r>
          </a:p>
          <a:p>
            <a:pPr marL="0" marR="0">
              <a:lnSpc>
                <a:spcPts val="700"/>
              </a:lnSpc>
              <a:spcBef>
                <a:spcPts val="139"/>
              </a:spcBef>
              <a:spcAft>
                <a:spcPct val="0"/>
              </a:spcAft>
            </a:pPr>
            <a:r>
              <a:rPr sz="700">
                <a:solidFill>
                  <a:srgbClr val="221E1F"/>
                </a:solidFill>
                <a:latin typeface="DVBICB+STHeitiSC-Light"/>
                <a:cs typeface="DVBICB+STHeitiSC-Light"/>
              </a:rPr>
              <a:t>金属饰品、珠宝饰品、婚礼用首饰、工艺品</a:t>
            </a:r>
          </a:p>
        </p:txBody>
      </p:sp>
      <p:sp>
        <p:nvSpPr>
          <p:cNvPr id="62" name="object 62"/>
          <p:cNvSpPr txBox="1"/>
          <p:nvPr/>
        </p:nvSpPr>
        <p:spPr>
          <a:xfrm>
            <a:off x="11538521" y="7502588"/>
            <a:ext cx="2015490" cy="319528"/>
          </a:xfrm>
          <a:prstGeom prst="rect">
            <a:avLst/>
          </a:prstGeom>
        </p:spPr>
        <p:txBody>
          <a:bodyPr vert="horz" wrap="square" lIns="0" tIns="0" rIns="0" bIns="0" rtlCol="0">
            <a:spAutoFit/>
          </a:bodyPr>
          <a:lstStyle/>
          <a:p>
            <a:pPr marL="0" marR="0">
              <a:lnSpc>
                <a:spcPts val="824"/>
              </a:lnSpc>
              <a:spcBef>
                <a:spcPct val="0"/>
              </a:spcBef>
              <a:spcAft>
                <a:spcPct val="0"/>
              </a:spcAft>
            </a:pPr>
            <a:r>
              <a:rPr sz="650">
                <a:solidFill>
                  <a:srgbClr val="43B968"/>
                </a:solidFill>
                <a:latin typeface="GSWVEF+UDShinGoSCGbe-Med"/>
                <a:cs typeface="GSWVEF+UDShinGoSCGbe-Med"/>
              </a:rPr>
              <a:t>贵金属再生利用</a:t>
            </a:r>
          </a:p>
          <a:p>
            <a:pPr marL="0" marR="0">
              <a:lnSpc>
                <a:spcPts val="600"/>
              </a:lnSpc>
              <a:spcBef>
                <a:spcPts val="154"/>
              </a:spcBef>
              <a:spcAft>
                <a:spcPct val="0"/>
              </a:spcAft>
            </a:pPr>
            <a:r>
              <a:rPr sz="600">
                <a:solidFill>
                  <a:srgbClr val="221E1F"/>
                </a:solidFill>
                <a:latin typeface="OVMAFO+STXihei"/>
                <a:cs typeface="OVMAFO+STXihei"/>
              </a:rPr>
              <a:t>回收社会上已完成使命的产品。作为金块循环再生。</a:t>
            </a:r>
          </a:p>
        </p:txBody>
      </p:sp>
      <p:sp>
        <p:nvSpPr>
          <p:cNvPr id="63" name="object 63"/>
          <p:cNvSpPr txBox="1"/>
          <p:nvPr/>
        </p:nvSpPr>
        <p:spPr>
          <a:xfrm>
            <a:off x="3163886" y="7943003"/>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金块</a:t>
            </a:r>
          </a:p>
        </p:txBody>
      </p:sp>
      <p:sp>
        <p:nvSpPr>
          <p:cNvPr id="64" name="object 64"/>
          <p:cNvSpPr txBox="1"/>
          <p:nvPr/>
        </p:nvSpPr>
        <p:spPr>
          <a:xfrm>
            <a:off x="8501621" y="7976587"/>
            <a:ext cx="1708785"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0B4283"/>
                </a:solidFill>
                <a:latin typeface="GSWVEF+UDShinGoSCGbe-Med"/>
                <a:cs typeface="GSWVEF+UDShinGoSCGbe-Med"/>
              </a:rPr>
              <a:t>追求降低成本的“再生利用”</a:t>
            </a:r>
          </a:p>
        </p:txBody>
      </p:sp>
      <p:sp>
        <p:nvSpPr>
          <p:cNvPr id="65" name="object 65"/>
          <p:cNvSpPr txBox="1"/>
          <p:nvPr/>
        </p:nvSpPr>
        <p:spPr>
          <a:xfrm>
            <a:off x="8503203" y="8165615"/>
            <a:ext cx="3008021" cy="255016"/>
          </a:xfrm>
          <a:prstGeom prst="rect">
            <a:avLst/>
          </a:prstGeom>
        </p:spPr>
        <p:txBody>
          <a:bodyPr vert="horz" wrap="square" lIns="0" tIns="0" rIns="0" bIns="0" rtlCol="0">
            <a:spAutoFit/>
          </a:bodyPr>
          <a:lstStyle/>
          <a:p>
            <a:pPr marL="0" marR="0">
              <a:lnSpc>
                <a:spcPts val="808"/>
              </a:lnSpc>
              <a:spcBef>
                <a:spcPct val="0"/>
              </a:spcBef>
              <a:spcAft>
                <a:spcPct val="0"/>
              </a:spcAft>
            </a:pPr>
            <a:r>
              <a:rPr sz="800" spc="24">
                <a:solidFill>
                  <a:srgbClr val="221E1F"/>
                </a:solidFill>
                <a:latin typeface="OVMAFO+STXihei"/>
                <a:cs typeface="OVMAFO+STXihei"/>
              </a:rPr>
              <a:t>ꢀꢀ价格昂贵的贵金属只有有效利用才能展现出其价值。</a:t>
            </a:r>
          </a:p>
        </p:txBody>
      </p:sp>
      <p:sp>
        <p:nvSpPr>
          <p:cNvPr id="66" name="object 66"/>
          <p:cNvSpPr txBox="1"/>
          <p:nvPr/>
        </p:nvSpPr>
        <p:spPr>
          <a:xfrm>
            <a:off x="4915285" y="8255818"/>
            <a:ext cx="4889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宝石饰品</a:t>
            </a:r>
          </a:p>
        </p:txBody>
      </p:sp>
      <p:sp>
        <p:nvSpPr>
          <p:cNvPr id="67" name="object 67"/>
          <p:cNvSpPr txBox="1"/>
          <p:nvPr/>
        </p:nvSpPr>
        <p:spPr>
          <a:xfrm>
            <a:off x="8503203" y="8318015"/>
            <a:ext cx="6336986" cy="559816"/>
          </a:xfrm>
          <a:prstGeom prst="rect">
            <a:avLst/>
          </a:prstGeom>
        </p:spPr>
        <p:txBody>
          <a:bodyPr vert="horz" wrap="square" lIns="0" tIns="0" rIns="0" bIns="0" rtlCol="0">
            <a:spAutoFit/>
          </a:bodyPr>
          <a:lstStyle/>
          <a:p>
            <a:pPr marL="0" marR="0">
              <a:lnSpc>
                <a:spcPts val="808"/>
              </a:lnSpc>
              <a:spcBef>
                <a:spcPct val="0"/>
              </a:spcBef>
              <a:spcAft>
                <a:spcPct val="0"/>
              </a:spcAft>
            </a:pPr>
            <a:r>
              <a:rPr sz="800" spc="35">
                <a:solidFill>
                  <a:srgbClr val="221E1F"/>
                </a:solidFill>
                <a:latin typeface="OVMAFO+STXihei"/>
                <a:cs typeface="OVMAFO+STXihei"/>
              </a:rPr>
              <a:t>ꢀꢀ有的贵金属产品寿命结束后，想要再次使用相同产品时，通常必须在市场上买卖贵金属后交付，或者将贵金属加工</a:t>
            </a:r>
          </a:p>
          <a:p>
            <a:pPr marL="0" marR="0">
              <a:lnSpc>
                <a:spcPts val="808"/>
              </a:lnSpc>
              <a:spcBef>
                <a:spcPts val="391"/>
              </a:spcBef>
              <a:spcAft>
                <a:spcPct val="0"/>
              </a:spcAft>
            </a:pPr>
            <a:r>
              <a:rPr sz="800" spc="35">
                <a:solidFill>
                  <a:srgbClr val="221E1F"/>
                </a:solidFill>
                <a:latin typeface="OVMAFO+STXihei"/>
                <a:cs typeface="OVMAFO+STXihei"/>
              </a:rPr>
              <a:t>成物理上可以交换的状态后再交付。前者将发生市场流通成本（卖价与买价之差：成本转嫁），后者将发生加工、流通</a:t>
            </a:r>
          </a:p>
          <a:p>
            <a:pPr marL="0" marR="0">
              <a:lnSpc>
                <a:spcPts val="808"/>
              </a:lnSpc>
              <a:spcBef>
                <a:spcPts val="391"/>
              </a:spcBef>
              <a:spcAft>
                <a:spcPct val="0"/>
              </a:spcAft>
            </a:pPr>
            <a:r>
              <a:rPr sz="800" spc="24">
                <a:solidFill>
                  <a:srgbClr val="221E1F"/>
                </a:solidFill>
                <a:latin typeface="OVMAFO+STXihei"/>
                <a:cs typeface="OVMAFO+STXihei"/>
              </a:rPr>
              <a:t>的交货周期。</a:t>
            </a:r>
          </a:p>
        </p:txBody>
      </p:sp>
      <p:sp>
        <p:nvSpPr>
          <p:cNvPr id="68" name="object 68"/>
          <p:cNvSpPr txBox="1"/>
          <p:nvPr/>
        </p:nvSpPr>
        <p:spPr>
          <a:xfrm>
            <a:off x="928879" y="8421551"/>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金币</a:t>
            </a:r>
          </a:p>
        </p:txBody>
      </p:sp>
      <p:sp>
        <p:nvSpPr>
          <p:cNvPr id="69" name="object 69"/>
          <p:cNvSpPr txBox="1"/>
          <p:nvPr/>
        </p:nvSpPr>
        <p:spPr>
          <a:xfrm>
            <a:off x="8503203" y="8775215"/>
            <a:ext cx="6336986" cy="559816"/>
          </a:xfrm>
          <a:prstGeom prst="rect">
            <a:avLst/>
          </a:prstGeom>
        </p:spPr>
        <p:txBody>
          <a:bodyPr vert="horz" wrap="square" lIns="0" tIns="0" rIns="0" bIns="0" rtlCol="0">
            <a:spAutoFit/>
          </a:bodyPr>
          <a:lstStyle/>
          <a:p>
            <a:pPr marL="0" marR="0">
              <a:lnSpc>
                <a:spcPts val="808"/>
              </a:lnSpc>
              <a:spcBef>
                <a:spcPct val="0"/>
              </a:spcBef>
              <a:spcAft>
                <a:spcPct val="0"/>
              </a:spcAft>
            </a:pPr>
            <a:r>
              <a:rPr sz="800" spc="35">
                <a:solidFill>
                  <a:srgbClr val="221E1F"/>
                </a:solidFill>
                <a:latin typeface="OVMAFO+STXihei"/>
                <a:cs typeface="OVMAFO+STXihei"/>
              </a:rPr>
              <a:t>ꢀꢀ田中贵金属集团通过一条龙体制的一站式服务，不需要在市场上买卖，一条龙进行从生金的采购、加工、制造、销</a:t>
            </a:r>
          </a:p>
          <a:p>
            <a:pPr marL="0" marR="0">
              <a:lnSpc>
                <a:spcPts val="808"/>
              </a:lnSpc>
              <a:spcBef>
                <a:spcPts val="391"/>
              </a:spcBef>
              <a:spcAft>
                <a:spcPct val="0"/>
              </a:spcAft>
            </a:pPr>
            <a:r>
              <a:rPr sz="800" spc="35">
                <a:solidFill>
                  <a:srgbClr val="221E1F"/>
                </a:solidFill>
                <a:latin typeface="OVMAFO+STXihei"/>
                <a:cs typeface="OVMAFO+STXihei"/>
              </a:rPr>
              <a:t>售乃至再生利用的整个流程，可以实现缩短客户的交货周期和降低生金的采购成本。另外，除了使用过的产业用产品之</a:t>
            </a:r>
          </a:p>
          <a:p>
            <a:pPr marL="0" marR="0">
              <a:lnSpc>
                <a:spcPts val="808"/>
              </a:lnSpc>
              <a:spcBef>
                <a:spcPts val="391"/>
              </a:spcBef>
              <a:spcAft>
                <a:spcPct val="0"/>
              </a:spcAft>
            </a:pPr>
            <a:r>
              <a:rPr sz="800" spc="24">
                <a:solidFill>
                  <a:srgbClr val="221E1F"/>
                </a:solidFill>
                <a:latin typeface="OVMAFO+STXihei"/>
                <a:cs typeface="OVMAFO+STXihei"/>
              </a:rPr>
              <a:t>外，对于制造阶段所产生的废料、附着在装置上的生金也可以进行再生利用，同时这些措施也可以降低成本。</a:t>
            </a:r>
          </a:p>
        </p:txBody>
      </p:sp>
      <p:sp>
        <p:nvSpPr>
          <p:cNvPr id="70" name="object 70"/>
          <p:cNvSpPr txBox="1"/>
          <p:nvPr/>
        </p:nvSpPr>
        <p:spPr>
          <a:xfrm>
            <a:off x="2552407" y="9485685"/>
            <a:ext cx="5778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积存金服务</a:t>
            </a:r>
          </a:p>
        </p:txBody>
      </p:sp>
      <p:sp>
        <p:nvSpPr>
          <p:cNvPr id="71" name="object 71"/>
          <p:cNvSpPr txBox="1"/>
          <p:nvPr/>
        </p:nvSpPr>
        <p:spPr>
          <a:xfrm>
            <a:off x="4350345" y="9485685"/>
            <a:ext cx="5778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婚礼用首饰</a:t>
            </a:r>
          </a:p>
        </p:txBody>
      </p:sp>
      <p:sp>
        <p:nvSpPr>
          <p:cNvPr id="72" name="object 72"/>
          <p:cNvSpPr txBox="1"/>
          <p:nvPr/>
        </p:nvSpPr>
        <p:spPr>
          <a:xfrm>
            <a:off x="6571221" y="9485685"/>
            <a:ext cx="4000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DVBICB+STHeitiSC-Light"/>
                <a:cs typeface="DVBICB+STHeitiSC-Light"/>
              </a:rPr>
              <a:t>工艺品</a:t>
            </a:r>
          </a:p>
        </p:txBody>
      </p:sp>
      <p:sp>
        <p:nvSpPr>
          <p:cNvPr id="73" name="object 73"/>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B4283"/>
                </a:solidFill>
                <a:latin typeface="HBHKFT+UDShinGoPro-Regular"/>
                <a:cs typeface="HBHKFT+UDShinGoPro-Regular"/>
              </a:rPr>
              <a:t>04</a:t>
            </a:r>
          </a:p>
        </p:txBody>
      </p:sp>
      <p:sp>
        <p:nvSpPr>
          <p:cNvPr id="74" name="object 74"/>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B4283"/>
                </a:solidFill>
                <a:latin typeface="HBHKFT+UDShinGoPro-Regular"/>
                <a:cs typeface="HBHKFT+UDShinGoPro-Regular"/>
              </a:rPr>
              <a:t>05</a:t>
            </a:r>
          </a:p>
        </p:txBody>
      </p:sp>
      <p:sp>
        <p:nvSpPr>
          <p:cNvPr id="75" name="object 75"/>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B4283"/>
                </a:solidFill>
                <a:latin typeface="CHOLFP+UDShinGoPro-Light"/>
                <a:cs typeface="CHOLFP+UDShinGoPro-Light"/>
              </a:rPr>
              <a:t>TANAKA CSR REPORT 2019</a:t>
            </a:r>
          </a:p>
        </p:txBody>
      </p:sp>
      <p:sp>
        <p:nvSpPr>
          <p:cNvPr id="76" name="object 76"/>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B4283"/>
                </a:solidFill>
                <a:latin typeface="CHOLFP+UDShinGoPro-Light"/>
                <a:cs typeface="CHOLFP+UDShinGoPro-Light"/>
              </a:rPr>
              <a:t>TANAKA CSR REPORT 2019</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61"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1" y="555049"/>
            <a:ext cx="137699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10463">
                <a:solidFill>
                  <a:srgbClr val="4CB848"/>
                </a:solidFill>
                <a:latin typeface="KHWUEV+UDShinGoSCGbe-DeB"/>
                <a:cs typeface="KHWUEV+UDShinGoSCGbe-DeB"/>
              </a:rPr>
              <a:t>面向可持续的未来</a:t>
            </a:r>
          </a:p>
        </p:txBody>
      </p:sp>
      <p:sp>
        <p:nvSpPr>
          <p:cNvPr id="4" name="object 4"/>
          <p:cNvSpPr txBox="1"/>
          <p:nvPr/>
        </p:nvSpPr>
        <p:spPr>
          <a:xfrm>
            <a:off x="890557" y="808709"/>
            <a:ext cx="4381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4CB848"/>
                </a:solidFill>
                <a:latin typeface="KHWUEV+UDShinGoSCGbe-DeB"/>
                <a:cs typeface="KHWUEV+UDShinGoSCGbe-DeB"/>
              </a:rPr>
              <a:t>开拓各种各样的可能性</a:t>
            </a:r>
          </a:p>
        </p:txBody>
      </p:sp>
      <p:sp>
        <p:nvSpPr>
          <p:cNvPr id="5" name="object 5"/>
          <p:cNvSpPr txBox="1"/>
          <p:nvPr/>
        </p:nvSpPr>
        <p:spPr>
          <a:xfrm>
            <a:off x="891127" y="1371315"/>
            <a:ext cx="17267492"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UDPKHG+UDShinGoSCGbe-Reg"/>
                <a:cs typeface="UDPKHG+UDShinGoSCGbe-Reg"/>
              </a:rPr>
              <a:t>一</a:t>
            </a:r>
            <a:r>
              <a:rPr sz="1200" spc="-77430">
                <a:solidFill>
                  <a:srgbClr val="221E1F"/>
                </a:solidFill>
                <a:latin typeface="UDPKHG+UDShinGoSCGbe-Reg"/>
                <a:cs typeface="UDPKHG+UDShinGoSCGbe-Reg"/>
              </a:rPr>
              <a:t>直</a:t>
            </a:r>
            <a:r>
              <a:rPr sz="1200">
                <a:solidFill>
                  <a:srgbClr val="221E1F"/>
                </a:solidFill>
                <a:latin typeface="UDPKHG+UDShinGoSCGbe-Reg"/>
                <a:cs typeface="UDPKHG+UDShinGoSCGbe-Reg"/>
              </a:rPr>
              <a:t>以来，田中贵金属集团以富有创造性的技术力持续追求贵金属的可能性。</a:t>
            </a:r>
          </a:p>
        </p:txBody>
      </p:sp>
      <p:sp>
        <p:nvSpPr>
          <p:cNvPr id="6" name="object 6"/>
          <p:cNvSpPr txBox="1"/>
          <p:nvPr/>
        </p:nvSpPr>
        <p:spPr>
          <a:xfrm>
            <a:off x="8473356" y="1531191"/>
            <a:ext cx="11874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4CB848"/>
                </a:solidFill>
                <a:latin typeface="UDPKHG+UDShinGoSCGbe-Reg"/>
                <a:cs typeface="UDPKHG+UDShinGoSCGbe-Reg"/>
              </a:rPr>
              <a:t>产业和技术创新</a:t>
            </a:r>
          </a:p>
        </p:txBody>
      </p:sp>
      <p:sp>
        <p:nvSpPr>
          <p:cNvPr id="7" name="object 7"/>
          <p:cNvSpPr txBox="1"/>
          <p:nvPr/>
        </p:nvSpPr>
        <p:spPr>
          <a:xfrm>
            <a:off x="891127" y="1599915"/>
            <a:ext cx="17618011"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spc="-2151">
                <a:solidFill>
                  <a:srgbClr val="221E1F"/>
                </a:solidFill>
                <a:latin typeface="UDPKHG+UDShinGoSCGbe-Reg"/>
                <a:cs typeface="UDPKHG+UDShinGoSCGbe-Reg"/>
              </a:rPr>
              <a:t>同时，通过在广泛的产业领域运用贵金属的优异特性，支持各种各样的技术创新，</a:t>
            </a:r>
          </a:p>
        </p:txBody>
      </p:sp>
      <p:sp>
        <p:nvSpPr>
          <p:cNvPr id="8" name="object 8"/>
          <p:cNvSpPr txBox="1"/>
          <p:nvPr/>
        </p:nvSpPr>
        <p:spPr>
          <a:xfrm>
            <a:off x="8287202" y="1782808"/>
            <a:ext cx="12001367" cy="347884"/>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4CB848"/>
                </a:solidFill>
                <a:latin typeface="UDPKHG+UDShinGoSCGbe-Reg"/>
                <a:cs typeface="UDPKHG+UDShinGoSCGbe-Reg"/>
              </a:rPr>
              <a:t>○</a:t>
            </a:r>
            <a:r>
              <a:rPr sz="1000" spc="-40">
                <a:solidFill>
                  <a:srgbClr val="4CB848"/>
                </a:solidFill>
                <a:latin typeface="UDPKHG+UDShinGoSCGbe-Reg"/>
                <a:cs typeface="UDPKHG+UDShinGoSCGbe-Reg"/>
              </a:rPr>
              <a:t> </a:t>
            </a:r>
            <a:r>
              <a:rPr sz="1000" spc="20">
                <a:solidFill>
                  <a:srgbClr val="4CB848"/>
                </a:solidFill>
                <a:latin typeface="UDPKHG+UDShinGoSCGbe-Reg"/>
                <a:cs typeface="UDPKHG+UDShinGoSCGbe-Reg"/>
              </a:rPr>
              <a:t>CVD/ALD</a:t>
            </a:r>
            <a:r>
              <a:rPr sz="750" spc="15">
                <a:solidFill>
                  <a:srgbClr val="4CB848"/>
                </a:solidFill>
                <a:latin typeface="UDPKHG+UDShinGoSCGbe-Reg"/>
                <a:cs typeface="UDPKHG+UDShinGoSCGbe-Reg"/>
              </a:rPr>
              <a:t>※</a:t>
            </a:r>
            <a:r>
              <a:rPr sz="1000" spc="20">
                <a:solidFill>
                  <a:srgbClr val="4CB848"/>
                </a:solidFill>
                <a:latin typeface="UDPKHG+UDShinGoSCGbe-Reg"/>
                <a:cs typeface="UDPKHG+UDShinGoSCGbe-Reg"/>
              </a:rPr>
              <a:t>用贵金属</a:t>
            </a:r>
            <a:r>
              <a:rPr sz="1000" spc="-64505">
                <a:solidFill>
                  <a:srgbClr val="4CB848"/>
                </a:solidFill>
                <a:latin typeface="UDPKHG+UDShinGoSCGbe-Reg"/>
                <a:cs typeface="UDPKHG+UDShinGoSCGbe-Reg"/>
              </a:rPr>
              <a:t>前</a:t>
            </a:r>
            <a:r>
              <a:rPr sz="1000" spc="20">
                <a:solidFill>
                  <a:srgbClr val="4CB848"/>
                </a:solidFill>
                <a:latin typeface="UDPKHG+UDShinGoSCGbe-Reg"/>
                <a:cs typeface="UDPKHG+UDShinGoSCGbe-Reg"/>
              </a:rPr>
              <a:t>体（先导体）</a:t>
            </a:r>
          </a:p>
        </p:txBody>
      </p:sp>
      <p:sp>
        <p:nvSpPr>
          <p:cNvPr id="9" name="object 9"/>
          <p:cNvSpPr txBox="1"/>
          <p:nvPr/>
        </p:nvSpPr>
        <p:spPr>
          <a:xfrm>
            <a:off x="891127" y="1828515"/>
            <a:ext cx="1752600"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UDPKHG+UDShinGoSCGbe-Reg"/>
                <a:cs typeface="UDPKHG+UDShinGoSCGbe-Reg"/>
              </a:rPr>
              <a:t>以创造可持续的未来。</a:t>
            </a:r>
          </a:p>
        </p:txBody>
      </p:sp>
      <p:sp>
        <p:nvSpPr>
          <p:cNvPr id="10" name="object 10"/>
          <p:cNvSpPr txBox="1"/>
          <p:nvPr/>
        </p:nvSpPr>
        <p:spPr>
          <a:xfrm>
            <a:off x="8287202" y="2000110"/>
            <a:ext cx="3251431" cy="130187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ꢀꢀ随着当今智能设备的普及、信息化的发展，不断要</a:t>
            </a:r>
          </a:p>
          <a:p>
            <a:pPr marL="0" marR="0">
              <a:lnSpc>
                <a:spcPts val="900"/>
              </a:lnSpc>
              <a:spcBef>
                <a:spcPts val="700"/>
              </a:spcBef>
              <a:spcAft>
                <a:spcPct val="0"/>
              </a:spcAft>
            </a:pPr>
            <a:r>
              <a:rPr sz="900" spc="29">
                <a:solidFill>
                  <a:srgbClr val="221E1F"/>
                </a:solidFill>
                <a:latin typeface="RHQIDW+STXihei"/>
                <a:cs typeface="RHQIDW+STXihei"/>
              </a:rPr>
              <a:t>求提高半导体性能和降低成本。在最先进的半导体产品</a:t>
            </a:r>
          </a:p>
          <a:p>
            <a:pPr marL="0" marR="0">
              <a:lnSpc>
                <a:spcPts val="900"/>
              </a:lnSpc>
              <a:spcBef>
                <a:spcPts val="700"/>
              </a:spcBef>
              <a:spcAft>
                <a:spcPct val="0"/>
              </a:spcAft>
            </a:pPr>
            <a:r>
              <a:rPr sz="900" spc="29">
                <a:solidFill>
                  <a:srgbClr val="221E1F"/>
                </a:solidFill>
                <a:latin typeface="RHQIDW+STXihei"/>
                <a:cs typeface="RHQIDW+STXihei"/>
              </a:rPr>
              <a:t>化方面，不断推出新的工艺、优异的新材料是这些技术</a:t>
            </a:r>
          </a:p>
          <a:p>
            <a:pPr marL="0" marR="0">
              <a:lnSpc>
                <a:spcPts val="900"/>
              </a:lnSpc>
              <a:spcBef>
                <a:spcPts val="700"/>
              </a:spcBef>
              <a:spcAft>
                <a:spcPct val="0"/>
              </a:spcAft>
            </a:pPr>
            <a:r>
              <a:rPr sz="900" spc="70">
                <a:solidFill>
                  <a:srgbClr val="221E1F"/>
                </a:solidFill>
                <a:latin typeface="RHQIDW+STXihei"/>
                <a:cs typeface="RHQIDW+STXihei"/>
              </a:rPr>
              <a:t>创新所不可或缺的。特别是在半导体设备的微细化方</a:t>
            </a:r>
          </a:p>
          <a:p>
            <a:pPr marL="0" marR="0">
              <a:lnSpc>
                <a:spcPts val="900"/>
              </a:lnSpc>
              <a:spcBef>
                <a:spcPts val="700"/>
              </a:spcBef>
              <a:spcAft>
                <a:spcPct val="0"/>
              </a:spcAft>
            </a:pPr>
            <a:r>
              <a:rPr sz="900" spc="29">
                <a:solidFill>
                  <a:srgbClr val="221E1F"/>
                </a:solidFill>
                <a:latin typeface="RHQIDW+STXihei"/>
                <a:cs typeface="RHQIDW+STXihei"/>
              </a:rPr>
              <a:t>面，新材料的开发成为当务之急，因此，开始提倡使用</a:t>
            </a:r>
          </a:p>
          <a:p>
            <a:pPr marL="0" marR="0">
              <a:lnSpc>
                <a:spcPts val="900"/>
              </a:lnSpc>
              <a:spcBef>
                <a:spcPts val="700"/>
              </a:spcBef>
              <a:spcAft>
                <a:spcPct val="0"/>
              </a:spcAft>
            </a:pPr>
            <a:r>
              <a:rPr sz="900" spc="18">
                <a:solidFill>
                  <a:srgbClr val="221E1F"/>
                </a:solidFill>
                <a:latin typeface="RHQIDW+STXihei"/>
                <a:cs typeface="RHQIDW+STXihei"/>
              </a:rPr>
              <a:t>贵金属的工艺。</a:t>
            </a:r>
          </a:p>
        </p:txBody>
      </p:sp>
      <p:sp>
        <p:nvSpPr>
          <p:cNvPr id="11" name="object 11"/>
          <p:cNvSpPr txBox="1"/>
          <p:nvPr/>
        </p:nvSpPr>
        <p:spPr>
          <a:xfrm>
            <a:off x="11400538" y="2002190"/>
            <a:ext cx="2707284" cy="330174"/>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RHQIDW+STXihei"/>
                <a:cs typeface="RHQIDW+STXihei"/>
              </a:rPr>
              <a:t>※CVD/ALD:Chemical Vapor Deposition(化学气相沉积)/</a:t>
            </a:r>
          </a:p>
          <a:p>
            <a:pPr marL="0" marR="0">
              <a:lnSpc>
                <a:spcPts val="700"/>
              </a:lnSpc>
              <a:spcBef>
                <a:spcPts val="149"/>
              </a:spcBef>
              <a:spcAft>
                <a:spcPct val="0"/>
              </a:spcAft>
            </a:pPr>
            <a:r>
              <a:rPr sz="700">
                <a:solidFill>
                  <a:srgbClr val="221E1F"/>
                </a:solidFill>
                <a:latin typeface="RHQIDW+STXihei"/>
                <a:cs typeface="RHQIDW+STXihei"/>
              </a:rPr>
              <a:t>ꢀAtomic Layer Deposition(原子层沉积技术)</a:t>
            </a:r>
          </a:p>
        </p:txBody>
      </p:sp>
      <p:sp>
        <p:nvSpPr>
          <p:cNvPr id="12" name="object 12"/>
          <p:cNvSpPr txBox="1"/>
          <p:nvPr/>
        </p:nvSpPr>
        <p:spPr>
          <a:xfrm>
            <a:off x="8287202" y="3219463"/>
            <a:ext cx="3251431" cy="1301878"/>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ꢀꢀ田中贵金属工业株式会社一直致力于在化学性、电</a:t>
            </a:r>
          </a:p>
          <a:p>
            <a:pPr marL="0" marR="0">
              <a:lnSpc>
                <a:spcPts val="900"/>
              </a:lnSpc>
              <a:spcBef>
                <a:spcPts val="700"/>
              </a:spcBef>
              <a:spcAft>
                <a:spcPct val="0"/>
              </a:spcAft>
            </a:pPr>
            <a:r>
              <a:rPr sz="900" spc="29">
                <a:solidFill>
                  <a:srgbClr val="221E1F"/>
                </a:solidFill>
                <a:latin typeface="RHQIDW+STXihei"/>
                <a:cs typeface="RHQIDW+STXihei"/>
              </a:rPr>
              <a:t>气性方面具有优良特性的钌、白金以及铱等形成薄膜时</a:t>
            </a:r>
          </a:p>
          <a:p>
            <a:pPr marL="0" marR="0">
              <a:lnSpc>
                <a:spcPts val="900"/>
              </a:lnSpc>
              <a:spcBef>
                <a:spcPts val="700"/>
              </a:spcBef>
              <a:spcAft>
                <a:spcPct val="0"/>
              </a:spcAft>
            </a:pPr>
            <a:r>
              <a:rPr sz="900" spc="39">
                <a:solidFill>
                  <a:srgbClr val="221E1F"/>
                </a:solidFill>
                <a:latin typeface="RHQIDW+STXihei"/>
                <a:cs typeface="RHQIDW+STXihei"/>
              </a:rPr>
              <a:t>所使用的“CVD/ALD用贵金属前体”的开发。通过有</a:t>
            </a:r>
          </a:p>
          <a:p>
            <a:pPr marL="0" marR="0">
              <a:lnSpc>
                <a:spcPts val="900"/>
              </a:lnSpc>
              <a:spcBef>
                <a:spcPts val="700"/>
              </a:spcBef>
              <a:spcAft>
                <a:spcPct val="0"/>
              </a:spcAft>
            </a:pPr>
            <a:r>
              <a:rPr sz="900" spc="29">
                <a:solidFill>
                  <a:srgbClr val="221E1F"/>
                </a:solidFill>
                <a:latin typeface="RHQIDW+STXihei"/>
                <a:cs typeface="RHQIDW+STXihei"/>
              </a:rPr>
              <a:t>助于先进半导体高性能化的贵金属前体的设计、开发以</a:t>
            </a:r>
          </a:p>
          <a:p>
            <a:pPr marL="0" marR="0">
              <a:lnSpc>
                <a:spcPts val="900"/>
              </a:lnSpc>
              <a:spcBef>
                <a:spcPts val="700"/>
              </a:spcBef>
              <a:spcAft>
                <a:spcPct val="0"/>
              </a:spcAft>
            </a:pPr>
            <a:r>
              <a:rPr sz="900" spc="29">
                <a:solidFill>
                  <a:srgbClr val="221E1F"/>
                </a:solidFill>
                <a:latin typeface="RHQIDW+STXihei"/>
                <a:cs typeface="RHQIDW+STXihei"/>
              </a:rPr>
              <a:t>及采用本公司独特的再生利用技术来降低成本，通过半</a:t>
            </a:r>
          </a:p>
          <a:p>
            <a:pPr marL="0" marR="0">
              <a:lnSpc>
                <a:spcPts val="900"/>
              </a:lnSpc>
              <a:spcBef>
                <a:spcPts val="700"/>
              </a:spcBef>
              <a:spcAft>
                <a:spcPct val="0"/>
              </a:spcAft>
            </a:pPr>
            <a:r>
              <a:rPr sz="900" spc="18">
                <a:solidFill>
                  <a:srgbClr val="221E1F"/>
                </a:solidFill>
                <a:latin typeface="RHQIDW+STXihei"/>
                <a:cs typeface="RHQIDW+STXihei"/>
              </a:rPr>
              <a:t>导体装置为信息化社会的技术创新做出贡献。</a:t>
            </a:r>
          </a:p>
        </p:txBody>
      </p:sp>
      <p:sp>
        <p:nvSpPr>
          <p:cNvPr id="13" name="object 13"/>
          <p:cNvSpPr txBox="1"/>
          <p:nvPr/>
        </p:nvSpPr>
        <p:spPr>
          <a:xfrm>
            <a:off x="8287202" y="4627608"/>
            <a:ext cx="1307338"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4CB848"/>
                </a:solidFill>
                <a:latin typeface="UDPKHG+UDShinGoSCGbe-Reg"/>
                <a:cs typeface="UDPKHG+UDShinGoSCGbe-Reg"/>
              </a:rPr>
              <a:t>○</a:t>
            </a:r>
            <a:r>
              <a:rPr sz="1000" spc="-40">
                <a:solidFill>
                  <a:srgbClr val="4CB848"/>
                </a:solidFill>
                <a:latin typeface="UDPKHG+UDShinGoSCGbe-Reg"/>
                <a:cs typeface="UDPKHG+UDShinGoSCGbe-Reg"/>
              </a:rPr>
              <a:t> </a:t>
            </a:r>
            <a:r>
              <a:rPr sz="1000" spc="20">
                <a:solidFill>
                  <a:srgbClr val="4CB848"/>
                </a:solidFill>
                <a:latin typeface="UDPKHG+UDShinGoSCGbe-Reg"/>
                <a:cs typeface="UDPKHG+UDShinGoSCGbe-Reg"/>
              </a:rPr>
              <a:t>FC（燃料电池）</a:t>
            </a:r>
          </a:p>
        </p:txBody>
      </p:sp>
      <p:sp>
        <p:nvSpPr>
          <p:cNvPr id="14" name="object 14"/>
          <p:cNvSpPr txBox="1"/>
          <p:nvPr/>
        </p:nvSpPr>
        <p:spPr>
          <a:xfrm>
            <a:off x="1136004" y="4647884"/>
            <a:ext cx="53844" cy="87037"/>
          </a:xfrm>
          <a:prstGeom prst="rect">
            <a:avLst/>
          </a:prstGeom>
        </p:spPr>
        <p:txBody>
          <a:bodyPr vert="horz" wrap="square" lIns="0" tIns="0" rIns="0" bIns="0" rtlCol="0">
            <a:spAutoFit/>
          </a:bodyPr>
          <a:lstStyle/>
          <a:p>
            <a:pPr marL="0" marR="0">
              <a:lnSpc>
                <a:spcPts val="385"/>
              </a:lnSpc>
              <a:spcBef>
                <a:spcPct val="0"/>
              </a:spcBef>
              <a:spcAft>
                <a:spcPct val="0"/>
              </a:spcAft>
            </a:pPr>
            <a:r>
              <a:rPr sz="200">
                <a:solidFill>
                  <a:srgbClr val="FFFFFF"/>
                </a:solidFill>
                <a:latin typeface="TVJQCA+HiraKakuProN-W6"/>
                <a:cs typeface="TVJQCA+HiraKakuProN-W6"/>
              </a:rPr>
              <a:t>2</a:t>
            </a:r>
          </a:p>
        </p:txBody>
      </p:sp>
      <p:sp>
        <p:nvSpPr>
          <p:cNvPr id="15" name="object 15"/>
          <p:cNvSpPr txBox="1"/>
          <p:nvPr/>
        </p:nvSpPr>
        <p:spPr>
          <a:xfrm>
            <a:off x="8287202" y="4844910"/>
            <a:ext cx="3251428"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70">
                <a:solidFill>
                  <a:srgbClr val="221E1F"/>
                </a:solidFill>
                <a:latin typeface="RHQIDW+STXihei"/>
                <a:cs typeface="RHQIDW+STXihei"/>
              </a:rPr>
              <a:t>ꢀꢀ为了构建氢社会，全世界都在推进燃料电池的普</a:t>
            </a:r>
          </a:p>
          <a:p>
            <a:pPr marL="0" marR="0">
              <a:lnSpc>
                <a:spcPts val="900"/>
              </a:lnSpc>
              <a:spcBef>
                <a:spcPts val="700"/>
              </a:spcBef>
              <a:spcAft>
                <a:spcPct val="0"/>
              </a:spcAft>
            </a:pPr>
            <a:r>
              <a:rPr sz="900" spc="29">
                <a:solidFill>
                  <a:srgbClr val="221E1F"/>
                </a:solidFill>
                <a:latin typeface="RHQIDW+STXihei"/>
                <a:cs typeface="RHQIDW+STXihei"/>
              </a:rPr>
              <a:t>及。田中贵金属工业株式会社长年致力于燃料电池的电</a:t>
            </a:r>
          </a:p>
          <a:p>
            <a:pPr marL="0" marR="0">
              <a:lnSpc>
                <a:spcPts val="900"/>
              </a:lnSpc>
              <a:spcBef>
                <a:spcPts val="700"/>
              </a:spcBef>
              <a:spcAft>
                <a:spcPct val="0"/>
              </a:spcAft>
            </a:pPr>
            <a:r>
              <a:rPr sz="900" spc="11">
                <a:solidFill>
                  <a:srgbClr val="221E1F"/>
                </a:solidFill>
                <a:latin typeface="RHQIDW+STXihei"/>
                <a:cs typeface="RHQIDW+STXihei"/>
              </a:rPr>
              <a:t>极触媒的开发，固体高分子型燃料电池（PEFC）用电极</a:t>
            </a:r>
          </a:p>
          <a:p>
            <a:pPr marL="0" marR="0">
              <a:lnSpc>
                <a:spcPts val="900"/>
              </a:lnSpc>
              <a:spcBef>
                <a:spcPts val="700"/>
              </a:spcBef>
              <a:spcAft>
                <a:spcPct val="0"/>
              </a:spcAft>
            </a:pPr>
            <a:r>
              <a:rPr sz="900">
                <a:solidFill>
                  <a:srgbClr val="221E1F"/>
                </a:solidFill>
                <a:latin typeface="RHQIDW+STXihei"/>
                <a:cs typeface="RHQIDW+STXihei"/>
              </a:rPr>
              <a:t>触媒实现了世界顶级的出货量。</a:t>
            </a:r>
          </a:p>
        </p:txBody>
      </p:sp>
      <p:sp>
        <p:nvSpPr>
          <p:cNvPr id="16" name="object 16"/>
          <p:cNvSpPr txBox="1"/>
          <p:nvPr/>
        </p:nvSpPr>
        <p:spPr>
          <a:xfrm>
            <a:off x="11401191" y="4844911"/>
            <a:ext cx="3251425"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用电极触媒、能够实现高纯度氢精炼的钯氢穿透膜等。</a:t>
            </a:r>
          </a:p>
          <a:p>
            <a:pPr marL="0" marR="0">
              <a:lnSpc>
                <a:spcPts val="900"/>
              </a:lnSpc>
              <a:spcBef>
                <a:spcPts val="700"/>
              </a:spcBef>
              <a:spcAft>
                <a:spcPct val="0"/>
              </a:spcAft>
            </a:pPr>
            <a:r>
              <a:rPr sz="900" spc="29">
                <a:solidFill>
                  <a:srgbClr val="221E1F"/>
                </a:solidFill>
                <a:latin typeface="RHQIDW+STXihei"/>
                <a:cs typeface="RHQIDW+STXihei"/>
              </a:rPr>
              <a:t>努力研究开发产品，做到稳定供给，为实现氢社会做出</a:t>
            </a:r>
          </a:p>
          <a:p>
            <a:pPr marL="0" marR="0">
              <a:lnSpc>
                <a:spcPts val="900"/>
              </a:lnSpc>
              <a:spcBef>
                <a:spcPts val="700"/>
              </a:spcBef>
              <a:spcAft>
                <a:spcPct val="0"/>
              </a:spcAft>
            </a:pPr>
            <a:r>
              <a:rPr sz="900">
                <a:solidFill>
                  <a:srgbClr val="221E1F"/>
                </a:solidFill>
                <a:latin typeface="RHQIDW+STXihei"/>
                <a:cs typeface="RHQIDW+STXihei"/>
              </a:rPr>
              <a:t>贡献。</a:t>
            </a:r>
          </a:p>
        </p:txBody>
      </p:sp>
      <p:sp>
        <p:nvSpPr>
          <p:cNvPr id="17" name="object 17"/>
          <p:cNvSpPr txBox="1"/>
          <p:nvPr/>
        </p:nvSpPr>
        <p:spPr>
          <a:xfrm>
            <a:off x="8287202" y="5656727"/>
            <a:ext cx="3251023" cy="1099795"/>
          </a:xfrm>
          <a:prstGeom prst="rect">
            <a:avLst/>
          </a:prstGeom>
        </p:spPr>
        <p:txBody>
          <a:bodyPr vert="horz" wrap="square" lIns="0" tIns="0" rIns="0" bIns="0" rtlCol="0">
            <a:spAutoFit/>
          </a:bodyPr>
          <a:lstStyle/>
          <a:p>
            <a:pPr marL="0" marR="0">
              <a:lnSpc>
                <a:spcPts val="909"/>
              </a:lnSpc>
              <a:spcBef>
                <a:spcPct val="0"/>
              </a:spcBef>
              <a:spcAft>
                <a:spcPct val="0"/>
              </a:spcAft>
            </a:pPr>
            <a:r>
              <a:rPr sz="900" spc="89">
                <a:solidFill>
                  <a:srgbClr val="221E1F"/>
                </a:solidFill>
                <a:latin typeface="RHQIDW+STXihei"/>
                <a:cs typeface="RHQIDW+STXihei"/>
              </a:rPr>
              <a:t>ꢀꢀ小型、轻量且高输出的PEFC被用于燃料电池汽</a:t>
            </a:r>
          </a:p>
          <a:p>
            <a:pPr marL="0" marR="0">
              <a:lnSpc>
                <a:spcPts val="909"/>
              </a:lnSpc>
              <a:spcBef>
                <a:spcPts val="691"/>
              </a:spcBef>
              <a:spcAft>
                <a:spcPct val="0"/>
              </a:spcAft>
            </a:pPr>
            <a:r>
              <a:rPr sz="900" spc="28">
                <a:solidFill>
                  <a:srgbClr val="221E1F"/>
                </a:solidFill>
                <a:latin typeface="RHQIDW+STXihei"/>
                <a:cs typeface="RHQIDW+STXihei"/>
              </a:rPr>
              <a:t>车、家庭用燃料电池“ENE-FARM”等方面，需求量日</a:t>
            </a:r>
          </a:p>
          <a:p>
            <a:pPr marL="0" marR="0">
              <a:lnSpc>
                <a:spcPts val="909"/>
              </a:lnSpc>
              <a:spcBef>
                <a:spcPts val="691"/>
              </a:spcBef>
              <a:spcAft>
                <a:spcPct val="0"/>
              </a:spcAft>
            </a:pPr>
            <a:r>
              <a:rPr sz="900" spc="56">
                <a:solidFill>
                  <a:srgbClr val="221E1F"/>
                </a:solidFill>
                <a:latin typeface="RHQIDW+STXihei"/>
                <a:cs typeface="RHQIDW+STXihei"/>
              </a:rPr>
              <a:t>益增加。因此，自2019年１月起，我们大幅度增加了</a:t>
            </a:r>
          </a:p>
          <a:p>
            <a:pPr marL="0" marR="0">
              <a:lnSpc>
                <a:spcPts val="909"/>
              </a:lnSpc>
              <a:spcBef>
                <a:spcPts val="691"/>
              </a:spcBef>
              <a:spcAft>
                <a:spcPct val="0"/>
              </a:spcAft>
            </a:pPr>
            <a:r>
              <a:rPr sz="900" spc="55">
                <a:solidFill>
                  <a:srgbClr val="221E1F"/>
                </a:solidFill>
                <a:latin typeface="RHQIDW+STXihei"/>
                <a:cs typeface="RHQIDW+STXihei"/>
              </a:rPr>
              <a:t>电极触媒的研究开发、制造据点、FC触媒开发中心的</a:t>
            </a:r>
          </a:p>
          <a:p>
            <a:pPr marL="0" marR="0">
              <a:lnSpc>
                <a:spcPts val="909"/>
              </a:lnSpc>
              <a:spcBef>
                <a:spcPts val="691"/>
              </a:spcBef>
              <a:spcAft>
                <a:spcPct val="0"/>
              </a:spcAft>
            </a:pPr>
            <a:r>
              <a:rPr sz="900" spc="27">
                <a:solidFill>
                  <a:srgbClr val="221E1F"/>
                </a:solidFill>
                <a:latin typeface="RHQIDW+STXihei"/>
                <a:cs typeface="RHQIDW+STXihei"/>
              </a:rPr>
              <a:t>生产能力。</a:t>
            </a:r>
          </a:p>
        </p:txBody>
      </p:sp>
      <p:sp>
        <p:nvSpPr>
          <p:cNvPr id="18" name="object 18"/>
          <p:cNvSpPr txBox="1"/>
          <p:nvPr/>
        </p:nvSpPr>
        <p:spPr>
          <a:xfrm>
            <a:off x="8287202" y="6673710"/>
            <a:ext cx="3251428"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ꢀꢀ另外，在今年２月至３月东京举办的世界最大规模</a:t>
            </a:r>
          </a:p>
          <a:p>
            <a:pPr marL="0" marR="0">
              <a:lnSpc>
                <a:spcPts val="900"/>
              </a:lnSpc>
              <a:spcBef>
                <a:spcPts val="700"/>
              </a:spcBef>
              <a:spcAft>
                <a:spcPct val="0"/>
              </a:spcAft>
            </a:pPr>
            <a:r>
              <a:rPr sz="900">
                <a:solidFill>
                  <a:srgbClr val="221E1F"/>
                </a:solidFill>
                <a:latin typeface="RHQIDW+STXihei"/>
                <a:cs typeface="RHQIDW+STXihei"/>
              </a:rPr>
              <a:t>的燃料电池展览会“FC</a:t>
            </a:r>
            <a:r>
              <a:rPr sz="900" spc="47">
                <a:solidFill>
                  <a:srgbClr val="221E1F"/>
                </a:solidFill>
                <a:latin typeface="RHQIDW+STXihei"/>
                <a:cs typeface="RHQIDW+STXihei"/>
              </a:rPr>
              <a:t> </a:t>
            </a:r>
            <a:r>
              <a:rPr sz="900">
                <a:solidFill>
                  <a:srgbClr val="221E1F"/>
                </a:solidFill>
                <a:latin typeface="RHQIDW+STXihei"/>
                <a:cs typeface="RHQIDW+STXihei"/>
              </a:rPr>
              <a:t>EXPO</a:t>
            </a:r>
            <a:r>
              <a:rPr sz="900" spc="47">
                <a:solidFill>
                  <a:srgbClr val="221E1F"/>
                </a:solidFill>
                <a:latin typeface="RHQIDW+STXihei"/>
                <a:cs typeface="RHQIDW+STXihei"/>
              </a:rPr>
              <a:t> </a:t>
            </a:r>
            <a:r>
              <a:rPr sz="900">
                <a:solidFill>
                  <a:srgbClr val="221E1F"/>
                </a:solidFill>
                <a:latin typeface="RHQIDW+STXihei"/>
                <a:cs typeface="RHQIDW+STXihei"/>
              </a:rPr>
              <a:t>2019”中，除了燃料电池</a:t>
            </a:r>
          </a:p>
          <a:p>
            <a:pPr marL="0" marR="0">
              <a:lnSpc>
                <a:spcPts val="900"/>
              </a:lnSpc>
              <a:spcBef>
                <a:spcPts val="700"/>
              </a:spcBef>
              <a:spcAft>
                <a:spcPct val="0"/>
              </a:spcAft>
            </a:pPr>
            <a:r>
              <a:rPr sz="900" spc="29">
                <a:solidFill>
                  <a:srgbClr val="221E1F"/>
                </a:solidFill>
                <a:latin typeface="RHQIDW+STXihei"/>
                <a:cs typeface="RHQIDW+STXihei"/>
              </a:rPr>
              <a:t>用电极触媒之外，我们还展出了制造氢时所需的水电解</a:t>
            </a:r>
          </a:p>
        </p:txBody>
      </p:sp>
      <p:sp>
        <p:nvSpPr>
          <p:cNvPr id="19" name="object 19"/>
          <p:cNvSpPr txBox="1"/>
          <p:nvPr/>
        </p:nvSpPr>
        <p:spPr>
          <a:xfrm>
            <a:off x="11403341" y="6930578"/>
            <a:ext cx="1494262"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17">
                <a:solidFill>
                  <a:srgbClr val="221E1F"/>
                </a:solidFill>
                <a:latin typeface="RHQIDW+STXihei"/>
                <a:cs typeface="RHQIDW+STXihei"/>
              </a:rPr>
              <a:t>2019年1月增设的FC触媒开发中心</a:t>
            </a:r>
          </a:p>
        </p:txBody>
      </p:sp>
      <p:sp>
        <p:nvSpPr>
          <p:cNvPr id="20" name="object 20"/>
          <p:cNvSpPr txBox="1"/>
          <p:nvPr/>
        </p:nvSpPr>
        <p:spPr>
          <a:xfrm>
            <a:off x="1093359" y="7220792"/>
            <a:ext cx="11874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4CB848"/>
                </a:solidFill>
                <a:latin typeface="UDPKHG+UDShinGoSCGbe-Reg"/>
                <a:cs typeface="UDPKHG+UDShinGoSCGbe-Reg"/>
              </a:rPr>
              <a:t>贵金属的可能性</a:t>
            </a:r>
          </a:p>
        </p:txBody>
      </p:sp>
      <p:sp>
        <p:nvSpPr>
          <p:cNvPr id="21" name="object 21"/>
          <p:cNvSpPr txBox="1"/>
          <p:nvPr/>
        </p:nvSpPr>
        <p:spPr>
          <a:xfrm>
            <a:off x="3950575" y="7204620"/>
            <a:ext cx="1297362" cy="216611"/>
          </a:xfrm>
          <a:prstGeom prst="rect">
            <a:avLst/>
          </a:prstGeom>
        </p:spPr>
        <p:txBody>
          <a:bodyPr vert="horz" wrap="square" lIns="0" tIns="0" rIns="0" bIns="0" rtlCol="0">
            <a:spAutoFit/>
          </a:bodyPr>
          <a:lstStyle/>
          <a:p>
            <a:pPr marL="61340" marR="0">
              <a:lnSpc>
                <a:spcPts val="880"/>
              </a:lnSpc>
              <a:spcBef>
                <a:spcPct val="0"/>
              </a:spcBef>
              <a:spcAft>
                <a:spcPct val="0"/>
              </a:spcAft>
            </a:pPr>
            <a:r>
              <a:rPr sz="700">
                <a:solidFill>
                  <a:srgbClr val="221E1F"/>
                </a:solidFill>
                <a:latin typeface="UDPKHG+UDShinGoSCGbe-Reg"/>
                <a:cs typeface="UDPKHG+UDShinGoSCGbe-Reg"/>
              </a:rPr>
              <a:t>贵金属材料应用市场的推广</a:t>
            </a:r>
          </a:p>
          <a:p>
            <a:pPr marL="0" marR="0">
              <a:lnSpc>
                <a:spcPts val="528"/>
              </a:lnSpc>
              <a:spcBef>
                <a:spcPct val="0"/>
              </a:spcBef>
              <a:spcAft>
                <a:spcPct val="0"/>
              </a:spcAft>
            </a:pPr>
            <a:r>
              <a:rPr sz="400">
                <a:solidFill>
                  <a:srgbClr val="221E1F"/>
                </a:solidFill>
                <a:latin typeface="UDPKHG+UDShinGoSCGbe-Reg"/>
                <a:cs typeface="UDPKHG+UDShinGoSCGbe-Reg"/>
              </a:rPr>
              <a:t>●</a:t>
            </a:r>
          </a:p>
        </p:txBody>
      </p:sp>
      <p:sp>
        <p:nvSpPr>
          <p:cNvPr id="22" name="object 22"/>
          <p:cNvSpPr txBox="1"/>
          <p:nvPr/>
        </p:nvSpPr>
        <p:spPr>
          <a:xfrm>
            <a:off x="4060353" y="7449271"/>
            <a:ext cx="174625" cy="192646"/>
          </a:xfrm>
          <a:prstGeom prst="rect">
            <a:avLst/>
          </a:prstGeom>
        </p:spPr>
        <p:txBody>
          <a:bodyPr vert="horz" wrap="square" lIns="0" tIns="0" rIns="0" bIns="0" rtlCol="0">
            <a:spAutoFit/>
          </a:bodyPr>
          <a:lstStyle/>
          <a:p>
            <a:pPr marL="0" marR="0">
              <a:lnSpc>
                <a:spcPts val="691"/>
              </a:lnSpc>
              <a:spcBef>
                <a:spcPct val="0"/>
              </a:spcBef>
              <a:spcAft>
                <a:spcPct val="0"/>
              </a:spcAft>
            </a:pPr>
            <a:r>
              <a:rPr sz="550">
                <a:solidFill>
                  <a:srgbClr val="FFFFFF"/>
                </a:solidFill>
                <a:latin typeface="UDPKHG+UDShinGoSCGbe-Reg"/>
                <a:cs typeface="UDPKHG+UDShinGoSCGbe-Reg"/>
              </a:rPr>
              <a:t>贵</a:t>
            </a:r>
          </a:p>
        </p:txBody>
      </p:sp>
      <p:sp>
        <p:nvSpPr>
          <p:cNvPr id="23" name="object 23"/>
          <p:cNvSpPr txBox="1"/>
          <p:nvPr/>
        </p:nvSpPr>
        <p:spPr>
          <a:xfrm>
            <a:off x="4148602" y="7449271"/>
            <a:ext cx="719789" cy="352285"/>
          </a:xfrm>
          <a:prstGeom prst="rect">
            <a:avLst/>
          </a:prstGeom>
        </p:spPr>
        <p:txBody>
          <a:bodyPr vert="horz" wrap="square" lIns="0" tIns="0" rIns="0" bIns="0" rtlCol="0">
            <a:spAutoFit/>
          </a:bodyPr>
          <a:lstStyle/>
          <a:p>
            <a:pPr marL="51451" marR="0">
              <a:lnSpc>
                <a:spcPts val="691"/>
              </a:lnSpc>
              <a:spcBef>
                <a:spcPct val="0"/>
              </a:spcBef>
              <a:spcAft>
                <a:spcPct val="0"/>
              </a:spcAft>
            </a:pPr>
            <a:r>
              <a:rPr sz="550">
                <a:solidFill>
                  <a:srgbClr val="FFFFFF"/>
                </a:solidFill>
                <a:latin typeface="UDPKHG+UDShinGoSCGbe-Reg"/>
                <a:cs typeface="UDPKHG+UDShinGoSCGbe-Reg"/>
              </a:rPr>
              <a:t>属应用市场的推广</a:t>
            </a:r>
          </a:p>
          <a:p>
            <a:pPr marL="0" marR="0">
              <a:lnSpc>
                <a:spcPts val="754"/>
              </a:lnSpc>
              <a:spcBef>
                <a:spcPts val="414"/>
              </a:spcBef>
              <a:spcAft>
                <a:spcPct val="0"/>
              </a:spcAft>
            </a:pPr>
            <a:r>
              <a:rPr sz="600">
                <a:solidFill>
                  <a:srgbClr val="21B24B"/>
                </a:solidFill>
                <a:latin typeface="UDPKHG+UDShinGoSCGbe-Reg"/>
                <a:cs typeface="UDPKHG+UDShinGoSCGbe-Reg"/>
              </a:rPr>
              <a:t>环境</a:t>
            </a:r>
          </a:p>
        </p:txBody>
      </p:sp>
      <p:sp>
        <p:nvSpPr>
          <p:cNvPr id="24" name="object 24"/>
          <p:cNvSpPr txBox="1"/>
          <p:nvPr/>
        </p:nvSpPr>
        <p:spPr>
          <a:xfrm>
            <a:off x="6482154" y="7467087"/>
            <a:ext cx="300875" cy="140970"/>
          </a:xfrm>
          <a:prstGeom prst="rect">
            <a:avLst/>
          </a:prstGeom>
        </p:spPr>
        <p:txBody>
          <a:bodyPr vert="horz" wrap="square" lIns="0" tIns="0" rIns="0" bIns="0" rtlCol="0">
            <a:spAutoFit/>
          </a:bodyPr>
          <a:lstStyle/>
          <a:p>
            <a:pPr marL="0" marR="0">
              <a:lnSpc>
                <a:spcPts val="450"/>
              </a:lnSpc>
              <a:spcBef>
                <a:spcPct val="0"/>
              </a:spcBef>
              <a:spcAft>
                <a:spcPct val="0"/>
              </a:spcAft>
            </a:pPr>
            <a:r>
              <a:rPr sz="450">
                <a:solidFill>
                  <a:srgbClr val="221E1F"/>
                </a:solidFill>
                <a:latin typeface="RHQIDW+STXihei"/>
                <a:cs typeface="RHQIDW+STXihei"/>
              </a:rPr>
              <a:t>有机EL</a:t>
            </a:r>
            <a:r>
              <a:rPr sz="400">
                <a:solidFill>
                  <a:srgbClr val="221E1F"/>
                </a:solidFill>
                <a:latin typeface="RHQIDW+STXihei"/>
                <a:cs typeface="RHQIDW+STXihei"/>
              </a:rPr>
              <a:t>▼</a:t>
            </a:r>
          </a:p>
        </p:txBody>
      </p:sp>
      <p:sp>
        <p:nvSpPr>
          <p:cNvPr id="25" name="object 25"/>
          <p:cNvSpPr txBox="1"/>
          <p:nvPr/>
        </p:nvSpPr>
        <p:spPr>
          <a:xfrm>
            <a:off x="907206" y="7486498"/>
            <a:ext cx="3043609" cy="2114778"/>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RHQIDW+STXihei"/>
                <a:cs typeface="RHQIDW+STXihei"/>
              </a:rPr>
              <a:t>ꢀꢀ由白金、黄金、白银、钯、铑、铱、钌、锇８种</a:t>
            </a:r>
          </a:p>
          <a:p>
            <a:pPr marL="0" marR="0">
              <a:lnSpc>
                <a:spcPts val="900"/>
              </a:lnSpc>
              <a:spcBef>
                <a:spcPts val="700"/>
              </a:spcBef>
              <a:spcAft>
                <a:spcPct val="0"/>
              </a:spcAft>
            </a:pPr>
            <a:r>
              <a:rPr sz="900">
                <a:solidFill>
                  <a:srgbClr val="221E1F"/>
                </a:solidFill>
                <a:latin typeface="RHQIDW+STXihei"/>
                <a:cs typeface="RHQIDW+STXihei"/>
              </a:rPr>
              <a:t>元素构成的贵金属同时具备抗药性强、不会生锈、导</a:t>
            </a:r>
          </a:p>
          <a:p>
            <a:pPr marL="0" marR="0">
              <a:lnSpc>
                <a:spcPts val="900"/>
              </a:lnSpc>
              <a:spcBef>
                <a:spcPts val="700"/>
              </a:spcBef>
              <a:spcAft>
                <a:spcPct val="0"/>
              </a:spcAft>
            </a:pPr>
            <a:r>
              <a:rPr sz="900">
                <a:solidFill>
                  <a:srgbClr val="221E1F"/>
                </a:solidFill>
                <a:latin typeface="RHQIDW+STXihei"/>
                <a:cs typeface="RHQIDW+STXihei"/>
              </a:rPr>
              <a:t>电性优良、容易延展、耐热性强、触媒作用等多种特</a:t>
            </a:r>
          </a:p>
          <a:p>
            <a:pPr marL="0" marR="0">
              <a:lnSpc>
                <a:spcPts val="900"/>
              </a:lnSpc>
              <a:spcBef>
                <a:spcPts val="700"/>
              </a:spcBef>
              <a:spcAft>
                <a:spcPct val="0"/>
              </a:spcAft>
            </a:pPr>
            <a:r>
              <a:rPr sz="900">
                <a:solidFill>
                  <a:srgbClr val="221E1F"/>
                </a:solidFill>
                <a:latin typeface="RHQIDW+STXihei"/>
                <a:cs typeface="RHQIDW+STXihei"/>
              </a:rPr>
              <a:t>性，是一种具有无限可能性的材料。田中贵金属集团</a:t>
            </a:r>
          </a:p>
          <a:p>
            <a:pPr marL="0" marR="0">
              <a:lnSpc>
                <a:spcPts val="900"/>
              </a:lnSpc>
              <a:spcBef>
                <a:spcPts val="700"/>
              </a:spcBef>
              <a:spcAft>
                <a:spcPct val="0"/>
              </a:spcAft>
            </a:pPr>
            <a:r>
              <a:rPr sz="900" spc="50">
                <a:solidFill>
                  <a:srgbClr val="221E1F"/>
                </a:solidFill>
                <a:latin typeface="RHQIDW+STXihei"/>
                <a:cs typeface="RHQIDW+STXihei"/>
              </a:rPr>
              <a:t>以“探究贵金属”为口号，凭借长年积累起来的技</a:t>
            </a:r>
          </a:p>
          <a:p>
            <a:pPr marL="0" marR="0">
              <a:lnSpc>
                <a:spcPts val="900"/>
              </a:lnSpc>
              <a:spcBef>
                <a:spcPts val="700"/>
              </a:spcBef>
              <a:spcAft>
                <a:spcPct val="0"/>
              </a:spcAft>
            </a:pPr>
            <a:r>
              <a:rPr sz="900">
                <a:solidFill>
                  <a:srgbClr val="221E1F"/>
                </a:solidFill>
                <a:latin typeface="RHQIDW+STXihei"/>
                <a:cs typeface="RHQIDW+STXihei"/>
              </a:rPr>
              <a:t>术，充分利用贵金属的特性来进行产品的研究开发，</a:t>
            </a:r>
          </a:p>
          <a:p>
            <a:pPr marL="0" marR="0">
              <a:lnSpc>
                <a:spcPts val="900"/>
              </a:lnSpc>
              <a:spcBef>
                <a:spcPts val="700"/>
              </a:spcBef>
              <a:spcAft>
                <a:spcPct val="0"/>
              </a:spcAft>
            </a:pPr>
            <a:r>
              <a:rPr sz="900">
                <a:solidFill>
                  <a:srgbClr val="221E1F"/>
                </a:solidFill>
                <a:latin typeface="RHQIDW+STXihei"/>
                <a:cs typeface="RHQIDW+STXihei"/>
              </a:rPr>
              <a:t>努力推进稳定的供给和再生利用。同时，通过能充分</a:t>
            </a:r>
          </a:p>
          <a:p>
            <a:pPr marL="0" marR="0">
              <a:lnSpc>
                <a:spcPts val="900"/>
              </a:lnSpc>
              <a:spcBef>
                <a:spcPts val="700"/>
              </a:spcBef>
              <a:spcAft>
                <a:spcPct val="0"/>
              </a:spcAft>
            </a:pPr>
            <a:r>
              <a:rPr sz="900">
                <a:solidFill>
                  <a:srgbClr val="221E1F"/>
                </a:solidFill>
                <a:latin typeface="RHQIDW+STXihei"/>
                <a:cs typeface="RHQIDW+STXihei"/>
              </a:rPr>
              <a:t>发挥贵金属可能性的事业活动，不断挑战，开发和提</a:t>
            </a:r>
          </a:p>
          <a:p>
            <a:pPr marL="0" marR="0">
              <a:lnSpc>
                <a:spcPts val="900"/>
              </a:lnSpc>
              <a:spcBef>
                <a:spcPts val="700"/>
              </a:spcBef>
              <a:spcAft>
                <a:spcPct val="0"/>
              </a:spcAft>
            </a:pPr>
            <a:r>
              <a:rPr sz="900">
                <a:solidFill>
                  <a:srgbClr val="221E1F"/>
                </a:solidFill>
                <a:latin typeface="RHQIDW+STXihei"/>
                <a:cs typeface="RHQIDW+STXihei"/>
              </a:rPr>
              <a:t>供有助于解决环境问题和能源对策等的产品，为实现</a:t>
            </a:r>
          </a:p>
          <a:p>
            <a:pPr marL="0" marR="0">
              <a:lnSpc>
                <a:spcPts val="900"/>
              </a:lnSpc>
              <a:spcBef>
                <a:spcPts val="700"/>
              </a:spcBef>
              <a:spcAft>
                <a:spcPct val="0"/>
              </a:spcAft>
            </a:pPr>
            <a:r>
              <a:rPr sz="900">
                <a:solidFill>
                  <a:srgbClr val="221E1F"/>
                </a:solidFill>
                <a:latin typeface="RHQIDW+STXihei"/>
                <a:cs typeface="RHQIDW+STXihei"/>
              </a:rPr>
              <a:t>富裕的社会和美丽的地球未来而做出贡献。</a:t>
            </a:r>
          </a:p>
        </p:txBody>
      </p:sp>
      <p:sp>
        <p:nvSpPr>
          <p:cNvPr id="26" name="object 26"/>
          <p:cNvSpPr txBox="1"/>
          <p:nvPr/>
        </p:nvSpPr>
        <p:spPr>
          <a:xfrm>
            <a:off x="8287202" y="7472396"/>
            <a:ext cx="1973573"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4CB848"/>
                </a:solidFill>
                <a:latin typeface="UDPKHG+UDShinGoSCGbe-Reg"/>
                <a:cs typeface="UDPKHG+UDShinGoSCGbe-Reg"/>
              </a:rPr>
              <a:t>○</a:t>
            </a:r>
            <a:r>
              <a:rPr sz="1000" spc="-40">
                <a:solidFill>
                  <a:srgbClr val="4CB848"/>
                </a:solidFill>
                <a:latin typeface="UDPKHG+UDShinGoSCGbe-Reg"/>
                <a:cs typeface="UDPKHG+UDShinGoSCGbe-Reg"/>
              </a:rPr>
              <a:t> </a:t>
            </a:r>
            <a:r>
              <a:rPr sz="1000" spc="20">
                <a:solidFill>
                  <a:srgbClr val="4CB848"/>
                </a:solidFill>
                <a:latin typeface="UDPKHG+UDShinGoSCGbe-Reg"/>
                <a:cs typeface="UDPKHG+UDShinGoSCGbe-Reg"/>
              </a:rPr>
              <a:t>对身体无负担的手术和治疗</a:t>
            </a:r>
          </a:p>
        </p:txBody>
      </p:sp>
      <p:sp>
        <p:nvSpPr>
          <p:cNvPr id="27" name="object 27"/>
          <p:cNvSpPr txBox="1"/>
          <p:nvPr/>
        </p:nvSpPr>
        <p:spPr>
          <a:xfrm>
            <a:off x="5922212" y="7583507"/>
            <a:ext cx="358141" cy="140970"/>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环境触媒</a:t>
            </a:r>
          </a:p>
        </p:txBody>
      </p:sp>
      <p:sp>
        <p:nvSpPr>
          <p:cNvPr id="28" name="object 28"/>
          <p:cNvSpPr txBox="1"/>
          <p:nvPr/>
        </p:nvSpPr>
        <p:spPr>
          <a:xfrm>
            <a:off x="6346571" y="7583507"/>
            <a:ext cx="415607" cy="141287"/>
          </a:xfrm>
          <a:prstGeom prst="rect">
            <a:avLst/>
          </a:prstGeom>
        </p:spPr>
        <p:txBody>
          <a:bodyPr vert="horz" wrap="square" lIns="0" tIns="0" rIns="0" bIns="0" rtlCol="0">
            <a:spAutoFit/>
          </a:bodyPr>
          <a:lstStyle/>
          <a:p>
            <a:pPr marL="0" marR="0">
              <a:lnSpc>
                <a:spcPts val="450"/>
              </a:lnSpc>
              <a:spcBef>
                <a:spcPct val="0"/>
              </a:spcBef>
              <a:spcAft>
                <a:spcPct val="0"/>
              </a:spcAft>
            </a:pPr>
            <a:r>
              <a:rPr sz="450">
                <a:solidFill>
                  <a:srgbClr val="221E1F"/>
                </a:solidFill>
                <a:latin typeface="RHQIDW+STXihei"/>
                <a:cs typeface="RHQIDW+STXihei"/>
              </a:rPr>
              <a:t>太阳能电池</a:t>
            </a:r>
            <a:r>
              <a:rPr sz="400">
                <a:solidFill>
                  <a:srgbClr val="221E1F"/>
                </a:solidFill>
                <a:latin typeface="RHQIDW+STXihei"/>
                <a:cs typeface="RHQIDW+STXihei"/>
              </a:rPr>
              <a:t>▼</a:t>
            </a:r>
          </a:p>
        </p:txBody>
      </p:sp>
      <p:sp>
        <p:nvSpPr>
          <p:cNvPr id="29" name="object 29"/>
          <p:cNvSpPr txBox="1"/>
          <p:nvPr/>
        </p:nvSpPr>
        <p:spPr>
          <a:xfrm>
            <a:off x="4148602" y="7685085"/>
            <a:ext cx="5917216"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21B24B"/>
                </a:solidFill>
                <a:latin typeface="UDPKHG+UDShinGoSCGbe-Reg"/>
                <a:cs typeface="UDPKHG+UDShinGoSCGbe-Reg"/>
              </a:rPr>
              <a:t>新能源</a:t>
            </a:r>
          </a:p>
        </p:txBody>
      </p:sp>
      <p:sp>
        <p:nvSpPr>
          <p:cNvPr id="30" name="object 30"/>
          <p:cNvSpPr txBox="1"/>
          <p:nvPr/>
        </p:nvSpPr>
        <p:spPr>
          <a:xfrm>
            <a:off x="8287202" y="7689698"/>
            <a:ext cx="3251428"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ꢀꢀ在医疗领域，随着人们不断要求对身体负担少的治</a:t>
            </a:r>
          </a:p>
        </p:txBody>
      </p:sp>
      <p:sp>
        <p:nvSpPr>
          <p:cNvPr id="31" name="object 31"/>
          <p:cNvSpPr txBox="1"/>
          <p:nvPr/>
        </p:nvSpPr>
        <p:spPr>
          <a:xfrm>
            <a:off x="11401191" y="7689926"/>
            <a:ext cx="3249716"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RHQIDW+STXihei"/>
                <a:cs typeface="RHQIDW+STXihei"/>
              </a:rPr>
              <a:t>属材料开发，希望有助于提高QOL（quality</a:t>
            </a:r>
            <a:r>
              <a:rPr sz="900" spc="198">
                <a:solidFill>
                  <a:srgbClr val="221E1F"/>
                </a:solidFill>
                <a:latin typeface="RHQIDW+STXihei"/>
                <a:cs typeface="RHQIDW+STXihei"/>
              </a:rPr>
              <a:t> </a:t>
            </a:r>
            <a:r>
              <a:rPr sz="900">
                <a:solidFill>
                  <a:srgbClr val="221E1F"/>
                </a:solidFill>
                <a:latin typeface="RHQIDW+STXihei"/>
                <a:cs typeface="RHQIDW+STXihei"/>
              </a:rPr>
              <a:t>of</a:t>
            </a:r>
            <a:r>
              <a:rPr sz="900" spc="198">
                <a:solidFill>
                  <a:srgbClr val="221E1F"/>
                </a:solidFill>
                <a:latin typeface="RHQIDW+STXihei"/>
                <a:cs typeface="RHQIDW+STXihei"/>
              </a:rPr>
              <a:t> </a:t>
            </a:r>
            <a:r>
              <a:rPr sz="900">
                <a:solidFill>
                  <a:srgbClr val="221E1F"/>
                </a:solidFill>
                <a:latin typeface="RHQIDW+STXihei"/>
                <a:cs typeface="RHQIDW+STXihei"/>
              </a:rPr>
              <a:t>life：生</a:t>
            </a:r>
          </a:p>
          <a:p>
            <a:pPr marL="0" marR="0">
              <a:lnSpc>
                <a:spcPts val="900"/>
              </a:lnSpc>
              <a:spcBef>
                <a:spcPts val="700"/>
              </a:spcBef>
              <a:spcAft>
                <a:spcPct val="0"/>
              </a:spcAft>
            </a:pPr>
            <a:r>
              <a:rPr sz="900">
                <a:solidFill>
                  <a:srgbClr val="221E1F"/>
                </a:solidFill>
                <a:latin typeface="RHQIDW+STXihei"/>
                <a:cs typeface="RHQIDW+STXihei"/>
              </a:rPr>
              <a:t>活品质）等，为增进人们的健康和福利做出贡献。</a:t>
            </a:r>
          </a:p>
        </p:txBody>
      </p:sp>
      <p:sp>
        <p:nvSpPr>
          <p:cNvPr id="32" name="object 32"/>
          <p:cNvSpPr txBox="1"/>
          <p:nvPr/>
        </p:nvSpPr>
        <p:spPr>
          <a:xfrm>
            <a:off x="5788961" y="7716361"/>
            <a:ext cx="424528" cy="274354"/>
          </a:xfrm>
          <a:prstGeom prst="rect">
            <a:avLst/>
          </a:prstGeom>
        </p:spPr>
        <p:txBody>
          <a:bodyPr vert="horz" wrap="square" lIns="0" tIns="0" rIns="0" bIns="0" rtlCol="0">
            <a:spAutoFit/>
          </a:bodyPr>
          <a:lstStyle/>
          <a:p>
            <a:pPr marL="66625"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燃料电池</a:t>
            </a:r>
          </a:p>
          <a:p>
            <a:pPr marL="0" marR="0">
              <a:lnSpc>
                <a:spcPts val="450"/>
              </a:lnSpc>
              <a:spcBef>
                <a:spcPts val="602"/>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LED</a:t>
            </a:r>
          </a:p>
        </p:txBody>
      </p:sp>
      <p:sp>
        <p:nvSpPr>
          <p:cNvPr id="33" name="object 33"/>
          <p:cNvSpPr txBox="1"/>
          <p:nvPr/>
        </p:nvSpPr>
        <p:spPr>
          <a:xfrm>
            <a:off x="6387342" y="7788072"/>
            <a:ext cx="415608" cy="141287"/>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超电导基材</a:t>
            </a:r>
          </a:p>
        </p:txBody>
      </p:sp>
      <p:sp>
        <p:nvSpPr>
          <p:cNvPr id="34" name="object 34"/>
          <p:cNvSpPr txBox="1"/>
          <p:nvPr/>
        </p:nvSpPr>
        <p:spPr>
          <a:xfrm>
            <a:off x="8287202" y="7892923"/>
            <a:ext cx="3251428"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疗，一种只需最小限度的麻醉、皮肤切开的导管治疗技</a:t>
            </a:r>
          </a:p>
          <a:p>
            <a:pPr marL="0" marR="0">
              <a:lnSpc>
                <a:spcPts val="900"/>
              </a:lnSpc>
              <a:spcBef>
                <a:spcPts val="700"/>
              </a:spcBef>
              <a:spcAft>
                <a:spcPct val="0"/>
              </a:spcAft>
            </a:pPr>
            <a:r>
              <a:rPr sz="900" spc="29">
                <a:solidFill>
                  <a:srgbClr val="221E1F"/>
                </a:solidFill>
                <a:latin typeface="RHQIDW+STXihei"/>
                <a:cs typeface="RHQIDW+STXihei"/>
              </a:rPr>
              <a:t>术正在不断进化。用于导管治疗的导丝、支架等器具以</a:t>
            </a:r>
          </a:p>
          <a:p>
            <a:pPr marL="0" marR="0">
              <a:lnSpc>
                <a:spcPts val="900"/>
              </a:lnSpc>
              <a:spcBef>
                <a:spcPts val="700"/>
              </a:spcBef>
              <a:spcAft>
                <a:spcPct val="0"/>
              </a:spcAft>
            </a:pPr>
            <a:r>
              <a:rPr sz="900" spc="29">
                <a:solidFill>
                  <a:srgbClr val="221E1F"/>
                </a:solidFill>
                <a:latin typeface="RHQIDW+STXihei"/>
                <a:cs typeface="RHQIDW+STXihei"/>
              </a:rPr>
              <a:t>及标示这些器具在体内位置的标记器，要求留置在体内</a:t>
            </a:r>
          </a:p>
          <a:p>
            <a:pPr marL="0" marR="0">
              <a:lnSpc>
                <a:spcPts val="900"/>
              </a:lnSpc>
              <a:spcBef>
                <a:spcPts val="700"/>
              </a:spcBef>
              <a:spcAft>
                <a:spcPct val="0"/>
              </a:spcAft>
            </a:pPr>
            <a:r>
              <a:rPr sz="900">
                <a:solidFill>
                  <a:srgbClr val="221E1F"/>
                </a:solidFill>
                <a:latin typeface="RHQIDW+STXihei"/>
                <a:cs typeface="RHQIDW+STXihei"/>
              </a:rPr>
              <a:t>时的安全性、X线透视下的高可视等性能，其材料适合采</a:t>
            </a:r>
          </a:p>
          <a:p>
            <a:pPr marL="0" marR="0">
              <a:lnSpc>
                <a:spcPts val="900"/>
              </a:lnSpc>
              <a:spcBef>
                <a:spcPts val="700"/>
              </a:spcBef>
              <a:spcAft>
                <a:spcPct val="0"/>
              </a:spcAft>
            </a:pPr>
            <a:r>
              <a:rPr sz="900">
                <a:solidFill>
                  <a:srgbClr val="221E1F"/>
                </a:solidFill>
                <a:latin typeface="RHQIDW+STXihei"/>
                <a:cs typeface="RHQIDW+STXihei"/>
              </a:rPr>
              <a:t>用白金、黄金、铱等贵金属。</a:t>
            </a:r>
          </a:p>
        </p:txBody>
      </p:sp>
      <p:sp>
        <p:nvSpPr>
          <p:cNvPr id="35" name="object 35"/>
          <p:cNvSpPr txBox="1"/>
          <p:nvPr/>
        </p:nvSpPr>
        <p:spPr>
          <a:xfrm>
            <a:off x="6520948" y="8064955"/>
            <a:ext cx="358141" cy="140970"/>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诊断套件</a:t>
            </a:r>
          </a:p>
        </p:txBody>
      </p:sp>
      <p:sp>
        <p:nvSpPr>
          <p:cNvPr id="36" name="object 36"/>
          <p:cNvSpPr txBox="1"/>
          <p:nvPr/>
        </p:nvSpPr>
        <p:spPr>
          <a:xfrm>
            <a:off x="4148602" y="8102738"/>
            <a:ext cx="266700"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00AEEF"/>
                </a:solidFill>
                <a:latin typeface="UDPKHG+UDShinGoSCGbe-Reg"/>
                <a:cs typeface="UDPKHG+UDShinGoSCGbe-Reg"/>
              </a:rPr>
              <a:t>医疗</a:t>
            </a:r>
          </a:p>
        </p:txBody>
      </p:sp>
      <p:sp>
        <p:nvSpPr>
          <p:cNvPr id="37" name="object 37"/>
          <p:cNvSpPr txBox="1"/>
          <p:nvPr/>
        </p:nvSpPr>
        <p:spPr>
          <a:xfrm>
            <a:off x="6228592" y="8175422"/>
            <a:ext cx="300514" cy="140493"/>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抗癌剂</a:t>
            </a:r>
          </a:p>
        </p:txBody>
      </p:sp>
      <p:sp>
        <p:nvSpPr>
          <p:cNvPr id="38" name="object 38"/>
          <p:cNvSpPr txBox="1"/>
          <p:nvPr/>
        </p:nvSpPr>
        <p:spPr>
          <a:xfrm>
            <a:off x="6267592" y="8393170"/>
            <a:ext cx="644843" cy="141922"/>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排气系统、燃料系统</a:t>
            </a:r>
          </a:p>
        </p:txBody>
      </p:sp>
      <p:sp>
        <p:nvSpPr>
          <p:cNvPr id="39" name="object 39"/>
          <p:cNvSpPr txBox="1"/>
          <p:nvPr/>
        </p:nvSpPr>
        <p:spPr>
          <a:xfrm>
            <a:off x="4148602" y="8452953"/>
            <a:ext cx="266700"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0072BC"/>
                </a:solidFill>
                <a:latin typeface="UDPKHG+UDShinGoSCGbe-Reg"/>
                <a:cs typeface="UDPKHG+UDShinGoSCGbe-Reg"/>
              </a:rPr>
              <a:t>汽车</a:t>
            </a:r>
          </a:p>
        </p:txBody>
      </p:sp>
      <p:sp>
        <p:nvSpPr>
          <p:cNvPr id="40" name="object 40"/>
          <p:cNvSpPr txBox="1"/>
          <p:nvPr/>
        </p:nvSpPr>
        <p:spPr>
          <a:xfrm>
            <a:off x="5879964" y="8450444"/>
            <a:ext cx="358141" cy="140970"/>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电子系统</a:t>
            </a:r>
          </a:p>
        </p:txBody>
      </p:sp>
      <p:sp>
        <p:nvSpPr>
          <p:cNvPr id="41" name="object 41"/>
          <p:cNvSpPr txBox="1"/>
          <p:nvPr/>
        </p:nvSpPr>
        <p:spPr>
          <a:xfrm>
            <a:off x="5933584" y="8544689"/>
            <a:ext cx="415608" cy="141287"/>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发动机系统</a:t>
            </a:r>
          </a:p>
        </p:txBody>
      </p:sp>
      <p:sp>
        <p:nvSpPr>
          <p:cNvPr id="42" name="object 42"/>
          <p:cNvSpPr txBox="1"/>
          <p:nvPr/>
        </p:nvSpPr>
        <p:spPr>
          <a:xfrm>
            <a:off x="6529146" y="8698977"/>
            <a:ext cx="344999" cy="264910"/>
          </a:xfrm>
          <a:prstGeom prst="rect">
            <a:avLst/>
          </a:prstGeom>
        </p:spPr>
        <p:txBody>
          <a:bodyPr vert="horz" wrap="square" lIns="0" tIns="0" rIns="0" bIns="0" rtlCol="0">
            <a:spAutoFit/>
          </a:bodyPr>
          <a:lstStyle/>
          <a:p>
            <a:pPr marL="43352" marR="0">
              <a:lnSpc>
                <a:spcPts val="450"/>
              </a:lnSpc>
              <a:spcBef>
                <a:spcPts val="50"/>
              </a:spcBef>
              <a:spcAft>
                <a:spcPct val="0"/>
              </a:spcAft>
            </a:pPr>
            <a:r>
              <a:rPr sz="450">
                <a:solidFill>
                  <a:srgbClr val="221E1F"/>
                </a:solidFill>
                <a:latin typeface="RHQIDW+STXihei"/>
                <a:cs typeface="RHQIDW+STXihei"/>
              </a:rPr>
              <a:t>DRAM</a:t>
            </a:r>
            <a:r>
              <a:rPr sz="400">
                <a:solidFill>
                  <a:srgbClr val="221E1F"/>
                </a:solidFill>
                <a:latin typeface="RHQIDW+STXihei"/>
                <a:cs typeface="RHQIDW+STXihei"/>
              </a:rPr>
              <a:t>▼</a:t>
            </a:r>
          </a:p>
          <a:p>
            <a:pPr marL="54743" marR="0">
              <a:lnSpc>
                <a:spcPts val="450"/>
              </a:lnSpc>
              <a:spcBef>
                <a:spcPts val="37"/>
              </a:spcBef>
              <a:spcAft>
                <a:spcPct val="0"/>
              </a:spcAft>
            </a:pPr>
            <a:r>
              <a:rPr sz="450">
                <a:solidFill>
                  <a:srgbClr val="221E1F"/>
                </a:solidFill>
                <a:latin typeface="RHQIDW+STXihei"/>
                <a:cs typeface="RHQIDW+STXihei"/>
              </a:rPr>
              <a:t>Flash</a:t>
            </a:r>
            <a:r>
              <a:rPr sz="400">
                <a:solidFill>
                  <a:srgbClr val="221E1F"/>
                </a:solidFill>
                <a:latin typeface="RHQIDW+STXihei"/>
                <a:cs typeface="RHQIDW+STXihei"/>
              </a:rPr>
              <a:t>▼</a:t>
            </a:r>
          </a:p>
          <a:p>
            <a:pPr marL="0" marR="0">
              <a:lnSpc>
                <a:spcPts val="450"/>
              </a:lnSpc>
              <a:spcBef>
                <a:spcPts val="87"/>
              </a:spcBef>
              <a:spcAft>
                <a:spcPct val="0"/>
              </a:spcAft>
            </a:pPr>
            <a:r>
              <a:rPr sz="450">
                <a:solidFill>
                  <a:srgbClr val="221E1F"/>
                </a:solidFill>
                <a:latin typeface="RHQIDW+STXihei"/>
                <a:cs typeface="RHQIDW+STXihei"/>
              </a:rPr>
              <a:t>MRAM</a:t>
            </a:r>
            <a:r>
              <a:rPr sz="400">
                <a:solidFill>
                  <a:srgbClr val="221E1F"/>
                </a:solidFill>
                <a:latin typeface="RHQIDW+STXihei"/>
                <a:cs typeface="RHQIDW+STXihei"/>
              </a:rPr>
              <a:t>▼</a:t>
            </a:r>
          </a:p>
        </p:txBody>
      </p:sp>
      <p:sp>
        <p:nvSpPr>
          <p:cNvPr id="43" name="object 43"/>
          <p:cNvSpPr txBox="1"/>
          <p:nvPr/>
        </p:nvSpPr>
        <p:spPr>
          <a:xfrm>
            <a:off x="4148602" y="8733445"/>
            <a:ext cx="419100"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B368AA"/>
                </a:solidFill>
                <a:latin typeface="UDPKHG+UDShinGoSCGbe-Reg"/>
                <a:cs typeface="UDPKHG+UDShinGoSCGbe-Reg"/>
              </a:rPr>
              <a:t>电子设备</a:t>
            </a:r>
          </a:p>
        </p:txBody>
      </p:sp>
      <p:sp>
        <p:nvSpPr>
          <p:cNvPr id="44" name="object 44"/>
          <p:cNvSpPr txBox="1"/>
          <p:nvPr/>
        </p:nvSpPr>
        <p:spPr>
          <a:xfrm>
            <a:off x="6155209" y="8795589"/>
            <a:ext cx="242571" cy="139700"/>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手机</a:t>
            </a:r>
          </a:p>
        </p:txBody>
      </p:sp>
      <p:sp>
        <p:nvSpPr>
          <p:cNvPr id="45" name="object 45"/>
          <p:cNvSpPr txBox="1"/>
          <p:nvPr/>
        </p:nvSpPr>
        <p:spPr>
          <a:xfrm>
            <a:off x="4110502" y="8822371"/>
            <a:ext cx="800100"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B368AA"/>
                </a:solidFill>
                <a:latin typeface="UDPKHG+UDShinGoSCGbe-Reg"/>
                <a:cs typeface="UDPKHG+UDShinGoSCGbe-Reg"/>
              </a:rPr>
              <a:t>（半导体、显示器）</a:t>
            </a:r>
          </a:p>
        </p:txBody>
      </p:sp>
      <p:sp>
        <p:nvSpPr>
          <p:cNvPr id="46" name="object 46"/>
          <p:cNvSpPr txBox="1"/>
          <p:nvPr/>
        </p:nvSpPr>
        <p:spPr>
          <a:xfrm>
            <a:off x="6037746" y="8918062"/>
            <a:ext cx="300514" cy="140493"/>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游戏机</a:t>
            </a:r>
          </a:p>
        </p:txBody>
      </p:sp>
      <p:sp>
        <p:nvSpPr>
          <p:cNvPr id="47" name="object 47"/>
          <p:cNvSpPr txBox="1"/>
          <p:nvPr/>
        </p:nvSpPr>
        <p:spPr>
          <a:xfrm>
            <a:off x="6261094" y="8918062"/>
            <a:ext cx="558254" cy="276401"/>
          </a:xfrm>
          <a:prstGeom prst="rect">
            <a:avLst/>
          </a:prstGeom>
        </p:spPr>
        <p:txBody>
          <a:bodyPr vert="horz" wrap="square" lIns="0" tIns="0" rIns="0" bIns="0" rtlCol="0">
            <a:spAutoFit/>
          </a:bodyPr>
          <a:lstStyle/>
          <a:p>
            <a:pPr marL="233852"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FeRAM</a:t>
            </a:r>
          </a:p>
          <a:p>
            <a:pPr marL="0" marR="0">
              <a:lnSpc>
                <a:spcPts val="450"/>
              </a:lnSpc>
              <a:spcBef>
                <a:spcPts val="10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功率半导体</a:t>
            </a:r>
          </a:p>
          <a:p>
            <a:pPr marL="74612" marR="0">
              <a:lnSpc>
                <a:spcPts val="450"/>
              </a:lnSpc>
              <a:spcBef>
                <a:spcPts val="62"/>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Blue-ray</a:t>
            </a:r>
          </a:p>
        </p:txBody>
      </p:sp>
      <p:sp>
        <p:nvSpPr>
          <p:cNvPr id="48" name="object 48"/>
          <p:cNvSpPr txBox="1"/>
          <p:nvPr/>
        </p:nvSpPr>
        <p:spPr>
          <a:xfrm>
            <a:off x="8287202" y="8909050"/>
            <a:ext cx="3251428"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RHQIDW+STXihei"/>
                <a:cs typeface="RHQIDW+STXihei"/>
              </a:rPr>
              <a:t>ꢀꢀ田中贵金属工业株式会社充分利用贵金属的高纯度</a:t>
            </a:r>
          </a:p>
          <a:p>
            <a:pPr marL="0" marR="0">
              <a:lnSpc>
                <a:spcPts val="900"/>
              </a:lnSpc>
              <a:spcBef>
                <a:spcPts val="700"/>
              </a:spcBef>
              <a:spcAft>
                <a:spcPct val="0"/>
              </a:spcAft>
            </a:pPr>
            <a:r>
              <a:rPr sz="900" spc="29">
                <a:solidFill>
                  <a:srgbClr val="221E1F"/>
                </a:solidFill>
                <a:latin typeface="RHQIDW+STXihei"/>
                <a:cs typeface="RHQIDW+STXihei"/>
              </a:rPr>
              <a:t>品质和微细加工技术，积极开发这些用于医疗用体内留</a:t>
            </a:r>
          </a:p>
          <a:p>
            <a:pPr marL="0" marR="0">
              <a:lnSpc>
                <a:spcPts val="900"/>
              </a:lnSpc>
              <a:spcBef>
                <a:spcPts val="700"/>
              </a:spcBef>
              <a:spcAft>
                <a:spcPct val="0"/>
              </a:spcAft>
            </a:pPr>
            <a:r>
              <a:rPr sz="900" spc="29">
                <a:solidFill>
                  <a:srgbClr val="221E1F"/>
                </a:solidFill>
                <a:latin typeface="RHQIDW+STXihei"/>
                <a:cs typeface="RHQIDW+STXihei"/>
              </a:rPr>
              <a:t>置装置的白金材料。针对日本国内的临床现场需求，为</a:t>
            </a:r>
          </a:p>
          <a:p>
            <a:pPr marL="0" marR="0">
              <a:lnSpc>
                <a:spcPts val="900"/>
              </a:lnSpc>
              <a:spcBef>
                <a:spcPts val="700"/>
              </a:spcBef>
              <a:spcAft>
                <a:spcPct val="0"/>
              </a:spcAft>
            </a:pPr>
            <a:r>
              <a:rPr sz="900" spc="29">
                <a:solidFill>
                  <a:srgbClr val="221E1F"/>
                </a:solidFill>
                <a:latin typeface="RHQIDW+STXihei"/>
                <a:cs typeface="RHQIDW+STXihei"/>
              </a:rPr>
              <a:t>了推出可靠且能快速对应的产品，我们正在与东海大学</a:t>
            </a:r>
          </a:p>
          <a:p>
            <a:pPr marL="0" marR="0">
              <a:lnSpc>
                <a:spcPts val="900"/>
              </a:lnSpc>
              <a:spcBef>
                <a:spcPts val="700"/>
              </a:spcBef>
              <a:spcAft>
                <a:spcPct val="0"/>
              </a:spcAft>
            </a:pPr>
            <a:r>
              <a:rPr sz="900" spc="29">
                <a:solidFill>
                  <a:srgbClr val="221E1F"/>
                </a:solidFill>
                <a:latin typeface="RHQIDW+STXihei"/>
                <a:cs typeface="RHQIDW+STXihei"/>
              </a:rPr>
              <a:t>医学部进行产学合作，推动开发。通过医疗领域的贵金</a:t>
            </a:r>
          </a:p>
        </p:txBody>
      </p:sp>
      <p:sp>
        <p:nvSpPr>
          <p:cNvPr id="49" name="object 49"/>
          <p:cNvSpPr txBox="1"/>
          <p:nvPr/>
        </p:nvSpPr>
        <p:spPr>
          <a:xfrm>
            <a:off x="6004408" y="9029187"/>
            <a:ext cx="378060" cy="210343"/>
          </a:xfrm>
          <a:prstGeom prst="rect">
            <a:avLst/>
          </a:prstGeom>
        </p:spPr>
        <p:txBody>
          <a:bodyPr vert="horz" wrap="square" lIns="0" tIns="0" rIns="0" bIns="0" rtlCol="0">
            <a:spAutoFit/>
          </a:bodyPr>
          <a:lstStyle/>
          <a:p>
            <a:pPr marL="0"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DVD</a:t>
            </a:r>
          </a:p>
          <a:p>
            <a:pPr marL="124922" marR="0">
              <a:lnSpc>
                <a:spcPts val="450"/>
              </a:lnSpc>
              <a:spcBef>
                <a:spcPts val="10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HDD</a:t>
            </a:r>
          </a:p>
        </p:txBody>
      </p:sp>
      <p:sp>
        <p:nvSpPr>
          <p:cNvPr id="50" name="object 50"/>
          <p:cNvSpPr txBox="1"/>
          <p:nvPr/>
        </p:nvSpPr>
        <p:spPr>
          <a:xfrm>
            <a:off x="5614981" y="9087924"/>
            <a:ext cx="300515" cy="140493"/>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传感器</a:t>
            </a:r>
          </a:p>
        </p:txBody>
      </p:sp>
      <p:sp>
        <p:nvSpPr>
          <p:cNvPr id="51" name="object 51"/>
          <p:cNvSpPr txBox="1"/>
          <p:nvPr/>
        </p:nvSpPr>
        <p:spPr>
          <a:xfrm>
            <a:off x="5139221" y="9167299"/>
            <a:ext cx="640438" cy="220067"/>
          </a:xfrm>
          <a:prstGeom prst="rect">
            <a:avLst/>
          </a:prstGeom>
        </p:spPr>
        <p:txBody>
          <a:bodyPr vert="horz" wrap="square" lIns="0" tIns="0" rIns="0" bIns="0" rtlCol="0">
            <a:spAutoFit/>
          </a:bodyPr>
          <a:lstStyle/>
          <a:p>
            <a:pPr marL="0"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电脑</a:t>
            </a:r>
          </a:p>
          <a:p>
            <a:pPr marL="111125" marR="0">
              <a:lnSpc>
                <a:spcPts val="450"/>
              </a:lnSpc>
              <a:spcBef>
                <a:spcPts val="175"/>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半导体（金线）</a:t>
            </a:r>
          </a:p>
        </p:txBody>
      </p:sp>
      <p:sp>
        <p:nvSpPr>
          <p:cNvPr id="52" name="object 52"/>
          <p:cNvSpPr txBox="1"/>
          <p:nvPr/>
        </p:nvSpPr>
        <p:spPr>
          <a:xfrm>
            <a:off x="5975833" y="9170474"/>
            <a:ext cx="415449" cy="217328"/>
          </a:xfrm>
          <a:prstGeom prst="rect">
            <a:avLst/>
          </a:prstGeom>
        </p:spPr>
        <p:txBody>
          <a:bodyPr vert="horz" wrap="square" lIns="0" tIns="0" rIns="0" bIns="0" rtlCol="0">
            <a:spAutoFit/>
          </a:bodyPr>
          <a:lstStyle/>
          <a:p>
            <a:pPr marL="28575"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个人电脑</a:t>
            </a:r>
          </a:p>
          <a:p>
            <a:pPr marL="0" marR="0">
              <a:lnSpc>
                <a:spcPts val="450"/>
              </a:lnSpc>
              <a:spcBef>
                <a:spcPts val="10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液晶显示器</a:t>
            </a:r>
          </a:p>
        </p:txBody>
      </p:sp>
      <p:sp>
        <p:nvSpPr>
          <p:cNvPr id="53" name="object 53"/>
          <p:cNvSpPr txBox="1"/>
          <p:nvPr/>
        </p:nvSpPr>
        <p:spPr>
          <a:xfrm>
            <a:off x="4717480" y="9380024"/>
            <a:ext cx="948347" cy="236898"/>
          </a:xfrm>
          <a:prstGeom prst="rect">
            <a:avLst/>
          </a:prstGeom>
        </p:spPr>
        <p:txBody>
          <a:bodyPr vert="horz" wrap="square" lIns="0" tIns="0" rIns="0" bIns="0" rtlCol="0">
            <a:spAutoFit/>
          </a:bodyPr>
          <a:lstStyle/>
          <a:p>
            <a:pPr marL="493178" marR="0">
              <a:lnSpc>
                <a:spcPts val="450"/>
              </a:lnSpc>
              <a:spcBef>
                <a:spcPts val="5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电子交换机</a:t>
            </a:r>
          </a:p>
          <a:p>
            <a:pPr marL="0" marR="0">
              <a:lnSpc>
                <a:spcPts val="450"/>
              </a:lnSpc>
              <a:spcBef>
                <a:spcPts val="30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交叉式交换机（接点）</a:t>
            </a:r>
          </a:p>
        </p:txBody>
      </p:sp>
      <p:sp>
        <p:nvSpPr>
          <p:cNvPr id="54" name="object 54"/>
          <p:cNvSpPr txBox="1"/>
          <p:nvPr/>
        </p:nvSpPr>
        <p:spPr>
          <a:xfrm>
            <a:off x="4148602" y="9414445"/>
            <a:ext cx="419100"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F46E21"/>
                </a:solidFill>
                <a:latin typeface="UDPKHG+UDShinGoSCGbe-Reg"/>
                <a:cs typeface="UDPKHG+UDShinGoSCGbe-Reg"/>
              </a:rPr>
              <a:t>通信设备</a:t>
            </a:r>
          </a:p>
        </p:txBody>
      </p:sp>
      <p:sp>
        <p:nvSpPr>
          <p:cNvPr id="55" name="object 55"/>
          <p:cNvSpPr txBox="1"/>
          <p:nvPr/>
        </p:nvSpPr>
        <p:spPr>
          <a:xfrm>
            <a:off x="5614981" y="9475274"/>
            <a:ext cx="358141" cy="140970"/>
          </a:xfrm>
          <a:prstGeom prst="rect">
            <a:avLst/>
          </a:prstGeom>
        </p:spPr>
        <p:txBody>
          <a:bodyPr vert="horz" wrap="square" lIns="0" tIns="0" rIns="0" bIns="0" rtlCol="0">
            <a:spAutoFit/>
          </a:bodyPr>
          <a:lstStyle/>
          <a:p>
            <a:pPr marL="0" marR="0">
              <a:lnSpc>
                <a:spcPts val="450"/>
              </a:lnSpc>
              <a:spcBef>
                <a:spcPct val="0"/>
              </a:spcBef>
              <a:spcAft>
                <a:spcPct val="0"/>
              </a:spcAft>
            </a:pPr>
            <a:r>
              <a:rPr sz="400" spc="-40">
                <a:solidFill>
                  <a:srgbClr val="221E1F"/>
                </a:solidFill>
                <a:latin typeface="RHQIDW+STXihei"/>
                <a:cs typeface="RHQIDW+STXihei"/>
              </a:rPr>
              <a:t>▼</a:t>
            </a:r>
            <a:r>
              <a:rPr sz="450">
                <a:solidFill>
                  <a:srgbClr val="221E1F"/>
                </a:solidFill>
                <a:latin typeface="RHQIDW+STXihei"/>
                <a:cs typeface="RHQIDW+STXihei"/>
              </a:rPr>
              <a:t>数字系统</a:t>
            </a:r>
          </a:p>
        </p:txBody>
      </p:sp>
      <p:sp>
        <p:nvSpPr>
          <p:cNvPr id="56" name="object 56"/>
          <p:cNvSpPr txBox="1"/>
          <p:nvPr/>
        </p:nvSpPr>
        <p:spPr>
          <a:xfrm>
            <a:off x="4148602" y="9591839"/>
            <a:ext cx="900836" cy="180223"/>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F1597D"/>
                </a:solidFill>
                <a:latin typeface="UDPKHG+UDShinGoSCGbe-Reg"/>
                <a:cs typeface="UDPKHG+UDShinGoSCGbe-Reg"/>
              </a:rPr>
              <a:t>电气</a:t>
            </a:r>
            <a:r>
              <a:rPr sz="600" spc="155">
                <a:solidFill>
                  <a:srgbClr val="F1597D"/>
                </a:solidFill>
                <a:latin typeface="UDPKHG+UDShinGoSCGbe-Reg"/>
                <a:cs typeface="UDPKHG+UDShinGoSCGbe-Reg"/>
              </a:rPr>
              <a:t> </a:t>
            </a:r>
            <a:r>
              <a:rPr sz="450">
                <a:solidFill>
                  <a:srgbClr val="221E1F"/>
                </a:solidFill>
                <a:latin typeface="RHQIDW+STXihei"/>
                <a:cs typeface="RHQIDW+STXihei"/>
              </a:rPr>
              <a:t>▼</a:t>
            </a:r>
            <a:r>
              <a:rPr sz="400" spc="-34">
                <a:solidFill>
                  <a:srgbClr val="221E1F"/>
                </a:solidFill>
                <a:latin typeface="RHQIDW+STXihei"/>
                <a:cs typeface="RHQIDW+STXihei"/>
              </a:rPr>
              <a:t>电灯泡（白金线）</a:t>
            </a:r>
            <a:r>
              <a:rPr sz="450">
                <a:solidFill>
                  <a:srgbClr val="221E1F"/>
                </a:solidFill>
                <a:latin typeface="RHQIDW+STXihei"/>
                <a:cs typeface="RHQIDW+STXihei"/>
              </a:rPr>
              <a:t>▼家电</a:t>
            </a:r>
          </a:p>
        </p:txBody>
      </p:sp>
      <p:sp>
        <p:nvSpPr>
          <p:cNvPr id="57" name="object 57"/>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4CB848"/>
                </a:solidFill>
                <a:latin typeface="CDMKDI+UDShinGoPro-Regular"/>
                <a:cs typeface="CDMKDI+UDShinGoPro-Regular"/>
              </a:rPr>
              <a:t>06</a:t>
            </a:r>
          </a:p>
        </p:txBody>
      </p:sp>
      <p:sp>
        <p:nvSpPr>
          <p:cNvPr id="58" name="object 58"/>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4CB848"/>
                </a:solidFill>
                <a:latin typeface="CDMKDI+UDShinGoPro-Regular"/>
                <a:cs typeface="CDMKDI+UDShinGoPro-Regular"/>
              </a:rPr>
              <a:t>07</a:t>
            </a:r>
          </a:p>
        </p:txBody>
      </p:sp>
      <p:sp>
        <p:nvSpPr>
          <p:cNvPr id="59" name="object 59"/>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4CB848"/>
                </a:solidFill>
                <a:latin typeface="MTOJBJ+UDShinGoPro-Light"/>
                <a:cs typeface="MTOJBJ+UDShinGoPro-Light"/>
              </a:rPr>
              <a:t>TANAKA CSR REPORT 2019</a:t>
            </a:r>
          </a:p>
        </p:txBody>
      </p:sp>
      <p:sp>
        <p:nvSpPr>
          <p:cNvPr id="60" name="object 60"/>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4CB848"/>
                </a:solidFill>
                <a:latin typeface="MTOJBJ+UDShinGoPro-Light"/>
                <a:cs typeface="MTOJBJ+UDShinGoPro-Light"/>
              </a:rPr>
              <a:t>TANAKA CSR REPORT 2019</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93"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3599629" y="371381"/>
            <a:ext cx="240363"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VGWNRI+UDShinGoSCGbe-Reg"/>
                <a:cs typeface="VGWNRI+UDShinGoSCGbe-Reg"/>
              </a:rPr>
              <a:t>人权</a:t>
            </a:r>
          </a:p>
        </p:txBody>
      </p:sp>
      <p:sp>
        <p:nvSpPr>
          <p:cNvPr id="4" name="object 4"/>
          <p:cNvSpPr txBox="1"/>
          <p:nvPr/>
        </p:nvSpPr>
        <p:spPr>
          <a:xfrm>
            <a:off x="14033630" y="354719"/>
            <a:ext cx="342053" cy="262666"/>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VGWNRI+UDShinGoSCGbe-Reg"/>
                <a:cs typeface="VGWNRI+UDShinGoSCGbe-Reg"/>
              </a:rPr>
              <a:t>公正的</a:t>
            </a:r>
          </a:p>
          <a:p>
            <a:pPr marL="33897" marR="0">
              <a:lnSpc>
                <a:spcPts val="571"/>
              </a:lnSpc>
              <a:spcBef>
                <a:spcPct val="0"/>
              </a:spcBef>
              <a:spcAft>
                <a:spcPct val="0"/>
              </a:spcAft>
            </a:pPr>
            <a:r>
              <a:rPr sz="550" spc="-16">
                <a:solidFill>
                  <a:srgbClr val="FFFFFF"/>
                </a:solidFill>
                <a:latin typeface="VGWNRI+UDShinGoSCGbe-Reg"/>
                <a:cs typeface="VGWNRI+UDShinGoSCGbe-Reg"/>
              </a:rPr>
              <a:t>业惯例</a:t>
            </a:r>
          </a:p>
        </p:txBody>
      </p:sp>
      <p:sp>
        <p:nvSpPr>
          <p:cNvPr id="5" name="object 5"/>
          <p:cNvSpPr txBox="1"/>
          <p:nvPr/>
        </p:nvSpPr>
        <p:spPr>
          <a:xfrm>
            <a:off x="14411815" y="387802"/>
            <a:ext cx="443744"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VGWNRI+UDShinGoSCGbe-Reg"/>
                <a:cs typeface="VGWNRI+UDShinGoSCGbe-Reg"/>
              </a:rPr>
              <a:t>消费者课题</a:t>
            </a:r>
          </a:p>
        </p:txBody>
      </p:sp>
      <p:sp>
        <p:nvSpPr>
          <p:cNvPr id="6" name="object 6"/>
          <p:cNvSpPr txBox="1"/>
          <p:nvPr/>
        </p:nvSpPr>
        <p:spPr>
          <a:xfrm>
            <a:off x="13999733" y="427326"/>
            <a:ext cx="5108522"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a:solidFill>
                  <a:srgbClr val="FFFFFF"/>
                </a:solidFill>
                <a:latin typeface="VGWNRI+UDShinGoSCGbe-Reg"/>
                <a:cs typeface="VGWNRI+UDShinGoSCGbe-Reg"/>
              </a:rPr>
              <a:t>商</a:t>
            </a:r>
          </a:p>
        </p:txBody>
      </p:sp>
      <p:sp>
        <p:nvSpPr>
          <p:cNvPr id="7" name="object 7"/>
          <p:cNvSpPr txBox="1"/>
          <p:nvPr/>
        </p:nvSpPr>
        <p:spPr>
          <a:xfrm>
            <a:off x="605861" y="555049"/>
            <a:ext cx="1254760"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HUFFKE+UDShinGoSCGbe-DeB"/>
                <a:cs typeface="HUFFKE+UDShinGoSCGbe-DeB"/>
              </a:rPr>
              <a:t>持续建立信赖</a:t>
            </a:r>
          </a:p>
        </p:txBody>
      </p:sp>
      <p:sp>
        <p:nvSpPr>
          <p:cNvPr id="8" name="object 8"/>
          <p:cNvSpPr txBox="1"/>
          <p:nvPr/>
        </p:nvSpPr>
        <p:spPr>
          <a:xfrm>
            <a:off x="890557" y="808709"/>
            <a:ext cx="3446526"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HUFFKE+UDShinGoSCGbe-DeB"/>
                <a:cs typeface="HUFFKE+UDShinGoSCGbe-DeB"/>
              </a:rPr>
              <a:t>TANAKA的品质</a:t>
            </a:r>
          </a:p>
        </p:txBody>
      </p:sp>
      <p:sp>
        <p:nvSpPr>
          <p:cNvPr id="9" name="object 9"/>
          <p:cNvSpPr txBox="1"/>
          <p:nvPr/>
        </p:nvSpPr>
        <p:spPr>
          <a:xfrm>
            <a:off x="891127" y="1371315"/>
            <a:ext cx="26998805"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VGWNRI+UDShinGoSCGbe-Reg"/>
                <a:cs typeface="VGWNRI+UDShinGoSCGbe-Reg"/>
              </a:rPr>
              <a:t>为顾客提供“优良</a:t>
            </a:r>
            <a:r>
              <a:rPr sz="1200" spc="-77430">
                <a:solidFill>
                  <a:srgbClr val="221E1F"/>
                </a:solidFill>
                <a:latin typeface="VGWNRI+UDShinGoSCGbe-Reg"/>
                <a:cs typeface="VGWNRI+UDShinGoSCGbe-Reg"/>
              </a:rPr>
              <a:t>商</a:t>
            </a:r>
            <a:r>
              <a:rPr sz="1200">
                <a:solidFill>
                  <a:srgbClr val="221E1F"/>
                </a:solidFill>
                <a:latin typeface="VGWNRI+UDShinGoSCGbe-Reg"/>
                <a:cs typeface="VGWNRI+UDShinGoSCGbe-Reg"/>
              </a:rPr>
              <a:t>品”</a:t>
            </a:r>
            <a:r>
              <a:rPr sz="1200" spc="-77430">
                <a:solidFill>
                  <a:srgbClr val="221E1F"/>
                </a:solidFill>
                <a:latin typeface="VGWNRI+UDShinGoSCGbe-Reg"/>
                <a:cs typeface="VGWNRI+UDShinGoSCGbe-Reg"/>
              </a:rPr>
              <a:t>是</a:t>
            </a:r>
            <a:r>
              <a:rPr sz="1200">
                <a:solidFill>
                  <a:srgbClr val="221E1F"/>
                </a:solidFill>
                <a:latin typeface="VGWNRI+UDShinGoSCGbe-Reg"/>
                <a:cs typeface="VGWNRI+UDShinGoSCGbe-Reg"/>
              </a:rPr>
              <a:t>田中贵金属集团的一贯信念。</a:t>
            </a:r>
          </a:p>
        </p:txBody>
      </p:sp>
      <p:sp>
        <p:nvSpPr>
          <p:cNvPr id="10" name="object 10"/>
          <p:cNvSpPr txBox="1"/>
          <p:nvPr/>
        </p:nvSpPr>
        <p:spPr>
          <a:xfrm>
            <a:off x="8473363" y="1531191"/>
            <a:ext cx="11874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VGWNRI+UDShinGoSCGbe-Reg"/>
                <a:cs typeface="VGWNRI+UDShinGoSCGbe-Reg"/>
              </a:rPr>
              <a:t>来自顾客的评价</a:t>
            </a:r>
          </a:p>
        </p:txBody>
      </p:sp>
      <p:sp>
        <p:nvSpPr>
          <p:cNvPr id="11" name="object 11"/>
          <p:cNvSpPr txBox="1"/>
          <p:nvPr/>
        </p:nvSpPr>
        <p:spPr>
          <a:xfrm>
            <a:off x="891127" y="1599915"/>
            <a:ext cx="28050365"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VGWNRI+UDShinGoSCGbe-Reg"/>
                <a:cs typeface="VGWNRI+UDShinGoSCGbe-Reg"/>
              </a:rPr>
              <a:t>不仅产品本身</a:t>
            </a:r>
            <a:r>
              <a:rPr sz="1200" spc="-77430">
                <a:solidFill>
                  <a:srgbClr val="221E1F"/>
                </a:solidFill>
                <a:latin typeface="VGWNRI+UDShinGoSCGbe-Reg"/>
                <a:cs typeface="VGWNRI+UDShinGoSCGbe-Reg"/>
              </a:rPr>
              <a:t>要</a:t>
            </a:r>
            <a:r>
              <a:rPr sz="1200">
                <a:solidFill>
                  <a:srgbClr val="221E1F"/>
                </a:solidFill>
                <a:latin typeface="VGWNRI+UDShinGoSCGbe-Reg"/>
                <a:cs typeface="VGWNRI+UDShinGoSCGbe-Reg"/>
              </a:rPr>
              <a:t>确保品质优良，还</a:t>
            </a:r>
            <a:r>
              <a:rPr sz="1200" spc="-77430">
                <a:solidFill>
                  <a:srgbClr val="221E1F"/>
                </a:solidFill>
                <a:latin typeface="VGWNRI+UDShinGoSCGbe-Reg"/>
                <a:cs typeface="VGWNRI+UDShinGoSCGbe-Reg"/>
              </a:rPr>
              <a:t>要</a:t>
            </a:r>
            <a:r>
              <a:rPr sz="1200">
                <a:solidFill>
                  <a:srgbClr val="221E1F"/>
                </a:solidFill>
                <a:latin typeface="VGWNRI+UDShinGoSCGbe-Reg"/>
                <a:cs typeface="VGWNRI+UDShinGoSCGbe-Reg"/>
              </a:rPr>
              <a:t>在产品制造过程中充分考虑人权、</a:t>
            </a:r>
          </a:p>
        </p:txBody>
      </p:sp>
      <p:sp>
        <p:nvSpPr>
          <p:cNvPr id="12" name="object 12"/>
          <p:cNvSpPr txBox="1"/>
          <p:nvPr/>
        </p:nvSpPr>
        <p:spPr>
          <a:xfrm>
            <a:off x="8287329" y="1797128"/>
            <a:ext cx="5520691"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LHPRJM+STXihei"/>
                <a:cs typeface="LHPRJM+STXihei"/>
              </a:rPr>
              <a:t>ꢀꢀ田中贵金属集团在支持客户生产活动方面的举措获得了高度评价，受到了各界客户的表彰。</a:t>
            </a:r>
          </a:p>
        </p:txBody>
      </p:sp>
      <p:sp>
        <p:nvSpPr>
          <p:cNvPr id="13" name="object 13"/>
          <p:cNvSpPr txBox="1"/>
          <p:nvPr/>
        </p:nvSpPr>
        <p:spPr>
          <a:xfrm>
            <a:off x="891127" y="1828515"/>
            <a:ext cx="3329940"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VGWNRI+UDShinGoSCGbe-Reg"/>
                <a:cs typeface="VGWNRI+UDShinGoSCGbe-Reg"/>
              </a:rPr>
              <a:t>环境、安全和卫生、伦理道德等社会问题。</a:t>
            </a:r>
          </a:p>
        </p:txBody>
      </p:sp>
      <p:sp>
        <p:nvSpPr>
          <p:cNvPr id="14" name="object 14"/>
          <p:cNvSpPr txBox="1"/>
          <p:nvPr/>
        </p:nvSpPr>
        <p:spPr>
          <a:xfrm>
            <a:off x="8375011" y="2056335"/>
            <a:ext cx="8968273" cy="272436"/>
          </a:xfrm>
          <a:prstGeom prst="rect">
            <a:avLst/>
          </a:prstGeom>
        </p:spPr>
        <p:txBody>
          <a:bodyPr vert="horz" wrap="square" lIns="0" tIns="0" rIns="0" bIns="0" rtlCol="0">
            <a:spAutoFit/>
          </a:bodyPr>
          <a:lstStyle/>
          <a:p>
            <a:pPr marL="0" marR="0">
              <a:lnSpc>
                <a:spcPts val="1014"/>
              </a:lnSpc>
              <a:spcBef>
                <a:spcPct val="0"/>
              </a:spcBef>
              <a:spcAft>
                <a:spcPct val="0"/>
              </a:spcAft>
            </a:pPr>
            <a:r>
              <a:rPr sz="700">
                <a:solidFill>
                  <a:srgbClr val="FFFFFF"/>
                </a:solidFill>
                <a:latin typeface="HUFFKE+UDShinGoSCGbe-DeB"/>
                <a:cs typeface="HUFFKE+UDShinGoSCGbe-DeB"/>
              </a:rPr>
              <a:t>2018年度</a:t>
            </a:r>
            <a:r>
              <a:rPr sz="700" spc="704">
                <a:solidFill>
                  <a:srgbClr val="FFFFFF"/>
                </a:solidFill>
                <a:latin typeface="HUFFKE+UDShinGoSCGbe-DeB"/>
                <a:cs typeface="HUFFKE+UDShinGoSCGbe-DeB"/>
              </a:rPr>
              <a:t> </a:t>
            </a:r>
            <a:r>
              <a:rPr sz="800">
                <a:solidFill>
                  <a:srgbClr val="049BDB"/>
                </a:solidFill>
                <a:latin typeface="BLIVWO+UDShinGoSCGbe-Med"/>
                <a:cs typeface="BLIVWO+UDShinGoSCGbe-Med"/>
              </a:rPr>
              <a:t>来自客户的主要</a:t>
            </a:r>
          </a:p>
        </p:txBody>
      </p:sp>
      <p:sp>
        <p:nvSpPr>
          <p:cNvPr id="15" name="object 15"/>
          <p:cNvSpPr txBox="1"/>
          <p:nvPr/>
        </p:nvSpPr>
        <p:spPr>
          <a:xfrm>
            <a:off x="9617770" y="2056335"/>
            <a:ext cx="355600"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049BDB"/>
                </a:solidFill>
                <a:latin typeface="BLIVWO+UDShinGoSCGbe-Med"/>
                <a:cs typeface="BLIVWO+UDShinGoSCGbe-Med"/>
              </a:rPr>
              <a:t>表彰</a:t>
            </a:r>
          </a:p>
        </p:txBody>
      </p:sp>
      <p:sp>
        <p:nvSpPr>
          <p:cNvPr id="16" name="object 16"/>
          <p:cNvSpPr txBox="1"/>
          <p:nvPr/>
        </p:nvSpPr>
        <p:spPr>
          <a:xfrm>
            <a:off x="8459080" y="2255380"/>
            <a:ext cx="3333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221E1F"/>
                </a:solidFill>
                <a:latin typeface="VGWNRI+UDShinGoSCGbe-Reg"/>
                <a:cs typeface="VGWNRI+UDShinGoSCGbe-Reg"/>
              </a:rPr>
              <a:t>公司</a:t>
            </a:r>
          </a:p>
        </p:txBody>
      </p:sp>
      <p:sp>
        <p:nvSpPr>
          <p:cNvPr id="17" name="object 17"/>
          <p:cNvSpPr txBox="1"/>
          <p:nvPr/>
        </p:nvSpPr>
        <p:spPr>
          <a:xfrm>
            <a:off x="9341476" y="2255380"/>
            <a:ext cx="5238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221E1F"/>
                </a:solidFill>
                <a:latin typeface="VGWNRI+UDShinGoSCGbe-Reg"/>
                <a:cs typeface="VGWNRI+UDShinGoSCGbe-Reg"/>
              </a:rPr>
              <a:t>客户名称</a:t>
            </a:r>
          </a:p>
        </p:txBody>
      </p:sp>
      <p:sp>
        <p:nvSpPr>
          <p:cNvPr id="18" name="object 18"/>
          <p:cNvSpPr txBox="1"/>
          <p:nvPr/>
        </p:nvSpPr>
        <p:spPr>
          <a:xfrm>
            <a:off x="10764416" y="2255380"/>
            <a:ext cx="5238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221E1F"/>
                </a:solidFill>
                <a:latin typeface="VGWNRI+UDShinGoSCGbe-Reg"/>
                <a:cs typeface="VGWNRI+UDShinGoSCGbe-Reg"/>
              </a:rPr>
              <a:t>获奖名称</a:t>
            </a:r>
          </a:p>
        </p:txBody>
      </p:sp>
      <p:sp>
        <p:nvSpPr>
          <p:cNvPr id="19" name="object 19"/>
          <p:cNvSpPr txBox="1"/>
          <p:nvPr/>
        </p:nvSpPr>
        <p:spPr>
          <a:xfrm>
            <a:off x="12617980" y="2255380"/>
            <a:ext cx="80962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221E1F"/>
                </a:solidFill>
                <a:latin typeface="VGWNRI+UDShinGoSCGbe-Reg"/>
                <a:cs typeface="VGWNRI+UDShinGoSCGbe-Reg"/>
              </a:rPr>
              <a:t>受到表彰的理由</a:t>
            </a:r>
          </a:p>
        </p:txBody>
      </p:sp>
      <p:sp>
        <p:nvSpPr>
          <p:cNvPr id="20" name="object 20"/>
          <p:cNvSpPr txBox="1"/>
          <p:nvPr/>
        </p:nvSpPr>
        <p:spPr>
          <a:xfrm>
            <a:off x="8422885" y="2447309"/>
            <a:ext cx="405860"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AuAg</a:t>
            </a:r>
          </a:p>
        </p:txBody>
      </p:sp>
      <p:sp>
        <p:nvSpPr>
          <p:cNvPr id="21" name="object 21"/>
          <p:cNvSpPr txBox="1"/>
          <p:nvPr/>
        </p:nvSpPr>
        <p:spPr>
          <a:xfrm>
            <a:off x="9077538" y="2447309"/>
            <a:ext cx="1029176" cy="459390"/>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ON Semiconductor</a:t>
            </a:r>
          </a:p>
          <a:p>
            <a:pPr marL="22574" marR="0">
              <a:lnSpc>
                <a:spcPts val="750"/>
              </a:lnSpc>
              <a:spcBef>
                <a:spcPts val="992"/>
              </a:spcBef>
              <a:spcAft>
                <a:spcPct val="0"/>
              </a:spcAft>
            </a:pPr>
            <a:r>
              <a:rPr sz="750">
                <a:solidFill>
                  <a:srgbClr val="221E1F"/>
                </a:solidFill>
                <a:latin typeface="LHPRJM+STXihei"/>
                <a:cs typeface="LHPRJM+STXihei"/>
              </a:rPr>
              <a:t>Panasonic株式会社</a:t>
            </a:r>
          </a:p>
        </p:txBody>
      </p:sp>
      <p:sp>
        <p:nvSpPr>
          <p:cNvPr id="22" name="object 22"/>
          <p:cNvSpPr txBox="1"/>
          <p:nvPr/>
        </p:nvSpPr>
        <p:spPr>
          <a:xfrm>
            <a:off x="10656307" y="2447309"/>
            <a:ext cx="71637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FE最佳品质奖</a:t>
            </a:r>
          </a:p>
        </p:txBody>
      </p:sp>
      <p:sp>
        <p:nvSpPr>
          <p:cNvPr id="23" name="object 23"/>
          <p:cNvSpPr txBox="1"/>
          <p:nvPr/>
        </p:nvSpPr>
        <p:spPr>
          <a:xfrm>
            <a:off x="12713246" y="2449017"/>
            <a:ext cx="6191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优异的品质</a:t>
            </a:r>
          </a:p>
        </p:txBody>
      </p:sp>
      <p:sp>
        <p:nvSpPr>
          <p:cNvPr id="24" name="object 24"/>
          <p:cNvSpPr txBox="1"/>
          <p:nvPr/>
        </p:nvSpPr>
        <p:spPr>
          <a:xfrm>
            <a:off x="1093359" y="2547191"/>
            <a:ext cx="257048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VGWNRI+UDShinGoSCGbe-Reg"/>
                <a:cs typeface="VGWNRI+UDShinGoSCGbe-Reg"/>
              </a:rPr>
              <a:t>按照品质管理体系开展品质管理活动</a:t>
            </a:r>
          </a:p>
        </p:txBody>
      </p:sp>
      <p:sp>
        <p:nvSpPr>
          <p:cNvPr id="25" name="object 25"/>
          <p:cNvSpPr txBox="1"/>
          <p:nvPr/>
        </p:nvSpPr>
        <p:spPr>
          <a:xfrm>
            <a:off x="4207333" y="2547191"/>
            <a:ext cx="2959426"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VGWNRI+UDShinGoSCGbe-Reg"/>
                <a:cs typeface="VGWNRI+UDShinGoSCGbe-Reg"/>
              </a:rPr>
              <a:t>公认审查公司 (Good Delivery Referee)</a:t>
            </a:r>
          </a:p>
        </p:txBody>
      </p:sp>
      <p:sp>
        <p:nvSpPr>
          <p:cNvPr id="26" name="object 26"/>
          <p:cNvSpPr txBox="1"/>
          <p:nvPr/>
        </p:nvSpPr>
        <p:spPr>
          <a:xfrm>
            <a:off x="12308514" y="2611424"/>
            <a:ext cx="1478537" cy="3524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为实现Cd自由化和降低成本，</a:t>
            </a:r>
          </a:p>
          <a:p>
            <a:pPr marL="71342" marR="0">
              <a:lnSpc>
                <a:spcPts val="750"/>
              </a:lnSpc>
              <a:spcBef>
                <a:spcPts val="100"/>
              </a:spcBef>
              <a:spcAft>
                <a:spcPct val="0"/>
              </a:spcAft>
            </a:pPr>
            <a:r>
              <a:rPr sz="750">
                <a:solidFill>
                  <a:srgbClr val="221E1F"/>
                </a:solidFill>
                <a:latin typeface="LHPRJM+STXihei"/>
                <a:cs typeface="LHPRJM+STXihei"/>
              </a:rPr>
              <a:t>提高商品附加价值做出贡献</a:t>
            </a:r>
          </a:p>
        </p:txBody>
      </p:sp>
      <p:sp>
        <p:nvSpPr>
          <p:cNvPr id="27" name="object 27"/>
          <p:cNvSpPr txBox="1"/>
          <p:nvPr/>
        </p:nvSpPr>
        <p:spPr>
          <a:xfrm>
            <a:off x="8422885" y="2668574"/>
            <a:ext cx="405860"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AuAg</a:t>
            </a:r>
          </a:p>
        </p:txBody>
      </p:sp>
      <p:sp>
        <p:nvSpPr>
          <p:cNvPr id="28" name="object 28"/>
          <p:cNvSpPr txBox="1"/>
          <p:nvPr/>
        </p:nvSpPr>
        <p:spPr>
          <a:xfrm>
            <a:off x="10288166" y="2668574"/>
            <a:ext cx="15335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管制物质替代化（技术）特别奖</a:t>
            </a:r>
          </a:p>
        </p:txBody>
      </p:sp>
      <p:sp>
        <p:nvSpPr>
          <p:cNvPr id="29" name="object 29"/>
          <p:cNvSpPr txBox="1"/>
          <p:nvPr/>
        </p:nvSpPr>
        <p:spPr>
          <a:xfrm>
            <a:off x="907206" y="2812910"/>
            <a:ext cx="3251422" cy="1301878"/>
          </a:xfrm>
          <a:prstGeom prst="rect">
            <a:avLst/>
          </a:prstGeom>
        </p:spPr>
        <p:txBody>
          <a:bodyPr vert="horz" wrap="square" lIns="0" tIns="0" rIns="0" bIns="0" rtlCol="0">
            <a:spAutoFit/>
          </a:bodyPr>
          <a:lstStyle/>
          <a:p>
            <a:pPr marL="0" marR="0">
              <a:lnSpc>
                <a:spcPts val="900"/>
              </a:lnSpc>
              <a:spcBef>
                <a:spcPct val="0"/>
              </a:spcBef>
              <a:spcAft>
                <a:spcPct val="0"/>
              </a:spcAft>
            </a:pPr>
            <a:r>
              <a:rPr sz="900" spc="31">
                <a:solidFill>
                  <a:srgbClr val="221E1F"/>
                </a:solidFill>
                <a:latin typeface="LHPRJM+STXihei"/>
                <a:cs typeface="LHPRJM+STXihei"/>
              </a:rPr>
              <a:t>ꢀꢀ田中贵金属集团的所有工厂都按照ISO9001国际标</a:t>
            </a:r>
          </a:p>
          <a:p>
            <a:pPr marL="0" marR="0">
              <a:lnSpc>
                <a:spcPts val="900"/>
              </a:lnSpc>
              <a:spcBef>
                <a:spcPts val="700"/>
              </a:spcBef>
              <a:spcAft>
                <a:spcPct val="0"/>
              </a:spcAft>
            </a:pPr>
            <a:r>
              <a:rPr sz="900" spc="-14">
                <a:solidFill>
                  <a:srgbClr val="221E1F"/>
                </a:solidFill>
                <a:latin typeface="LHPRJM+STXihei"/>
                <a:cs typeface="LHPRJM+STXihei"/>
              </a:rPr>
              <a:t>准构建了品质管理系统（QMS），正在进行有效运用。</a:t>
            </a:r>
          </a:p>
          <a:p>
            <a:pPr marL="0" marR="0">
              <a:lnSpc>
                <a:spcPts val="900"/>
              </a:lnSpc>
              <a:spcBef>
                <a:spcPts val="700"/>
              </a:spcBef>
              <a:spcAft>
                <a:spcPct val="0"/>
              </a:spcAft>
            </a:pPr>
            <a:r>
              <a:rPr sz="900" spc="29">
                <a:solidFill>
                  <a:srgbClr val="221E1F"/>
                </a:solidFill>
                <a:latin typeface="LHPRJM+STXihei"/>
                <a:cs typeface="LHPRJM+STXihei"/>
              </a:rPr>
              <a:t>ꢀꢀ为了迅速应对顾客对品质的各种要求，不断提供令</a:t>
            </a:r>
          </a:p>
          <a:p>
            <a:pPr marL="0" marR="0">
              <a:lnSpc>
                <a:spcPts val="900"/>
              </a:lnSpc>
              <a:spcBef>
                <a:spcPts val="700"/>
              </a:spcBef>
              <a:spcAft>
                <a:spcPct val="0"/>
              </a:spcAft>
            </a:pPr>
            <a:r>
              <a:rPr sz="900" spc="16">
                <a:solidFill>
                  <a:srgbClr val="221E1F"/>
                </a:solidFill>
                <a:latin typeface="LHPRJM+STXihei"/>
                <a:cs typeface="LHPRJM+STXihei"/>
              </a:rPr>
              <a:t>人满意、安全放心的产品，对QMS的有效性进行评审，</a:t>
            </a:r>
          </a:p>
          <a:p>
            <a:pPr marL="0" marR="0">
              <a:lnSpc>
                <a:spcPts val="900"/>
              </a:lnSpc>
              <a:spcBef>
                <a:spcPts val="700"/>
              </a:spcBef>
              <a:spcAft>
                <a:spcPct val="0"/>
              </a:spcAft>
            </a:pPr>
            <a:r>
              <a:rPr sz="900">
                <a:solidFill>
                  <a:srgbClr val="221E1F"/>
                </a:solidFill>
                <a:latin typeface="LHPRJM+STXihei"/>
                <a:cs typeface="LHPRJM+STXihei"/>
              </a:rPr>
              <a:t>同时具体反映汽车行业相关的QMS</a:t>
            </a:r>
            <a:r>
              <a:rPr sz="900" spc="162">
                <a:solidFill>
                  <a:srgbClr val="221E1F"/>
                </a:solidFill>
                <a:latin typeface="LHPRJM+STXihei"/>
                <a:cs typeface="LHPRJM+STXihei"/>
              </a:rPr>
              <a:t> </a:t>
            </a:r>
            <a:r>
              <a:rPr sz="900" spc="27">
                <a:solidFill>
                  <a:srgbClr val="221E1F"/>
                </a:solidFill>
                <a:latin typeface="LHPRJM+STXihei"/>
                <a:cs typeface="LHPRJM+STXihei"/>
              </a:rPr>
              <a:t>IATF16949的要求事</a:t>
            </a:r>
          </a:p>
          <a:p>
            <a:pPr marL="0" marR="0">
              <a:lnSpc>
                <a:spcPts val="900"/>
              </a:lnSpc>
              <a:spcBef>
                <a:spcPts val="700"/>
              </a:spcBef>
              <a:spcAft>
                <a:spcPct val="0"/>
              </a:spcAft>
            </a:pPr>
            <a:r>
              <a:rPr sz="900">
                <a:solidFill>
                  <a:srgbClr val="221E1F"/>
                </a:solidFill>
                <a:latin typeface="LHPRJM+STXihei"/>
                <a:cs typeface="LHPRJM+STXihei"/>
              </a:rPr>
              <a:t>项等，我们正在积极推进系统改善。</a:t>
            </a:r>
          </a:p>
        </p:txBody>
      </p:sp>
      <p:sp>
        <p:nvSpPr>
          <p:cNvPr id="30" name="object 30"/>
          <p:cNvSpPr txBox="1"/>
          <p:nvPr/>
        </p:nvSpPr>
        <p:spPr>
          <a:xfrm>
            <a:off x="4021195" y="2813025"/>
            <a:ext cx="3251422"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LHPRJM+STXihei"/>
                <a:cs typeface="LHPRJM+STXihei"/>
              </a:rPr>
              <a:t>ꢀꢀ田中贵金属工业株式会社作为可审查公认溶解行业</a:t>
            </a:r>
          </a:p>
          <a:p>
            <a:pPr marL="0" marR="0">
              <a:lnSpc>
                <a:spcPts val="900"/>
              </a:lnSpc>
              <a:spcBef>
                <a:spcPts val="700"/>
              </a:spcBef>
              <a:spcAft>
                <a:spcPct val="0"/>
              </a:spcAft>
            </a:pPr>
            <a:r>
              <a:rPr sz="900" spc="29">
                <a:solidFill>
                  <a:srgbClr val="221E1F"/>
                </a:solidFill>
                <a:latin typeface="LHPRJM+STXihei"/>
                <a:cs typeface="LHPRJM+STXihei"/>
              </a:rPr>
              <a:t>的公认审查公司，为保证国际间流通的贵金属品质做出</a:t>
            </a:r>
          </a:p>
          <a:p>
            <a:pPr marL="0" marR="0">
              <a:lnSpc>
                <a:spcPts val="900"/>
              </a:lnSpc>
              <a:spcBef>
                <a:spcPts val="700"/>
              </a:spcBef>
              <a:spcAft>
                <a:spcPct val="0"/>
              </a:spcAft>
            </a:pPr>
            <a:r>
              <a:rPr sz="900" spc="23">
                <a:solidFill>
                  <a:srgbClr val="221E1F"/>
                </a:solidFill>
                <a:latin typeface="LHPRJM+STXihei"/>
                <a:cs typeface="LHPRJM+STXihei"/>
              </a:rPr>
              <a:t>贡献。通过LBMA（伦敦金银市场协</a:t>
            </a:r>
          </a:p>
        </p:txBody>
      </p:sp>
      <p:sp>
        <p:nvSpPr>
          <p:cNvPr id="31" name="object 31"/>
          <p:cNvSpPr txBox="1"/>
          <p:nvPr/>
        </p:nvSpPr>
        <p:spPr>
          <a:xfrm>
            <a:off x="8363845" y="2892120"/>
            <a:ext cx="523875" cy="729334"/>
          </a:xfrm>
          <a:prstGeom prst="rect">
            <a:avLst/>
          </a:prstGeom>
        </p:spPr>
        <p:txBody>
          <a:bodyPr vert="horz" wrap="square" lIns="0" tIns="0" rIns="0" bIns="0" rtlCol="0">
            <a:spAutoFit/>
          </a:bodyPr>
          <a:lstStyle/>
          <a:p>
            <a:pPr marL="59054" marR="0">
              <a:lnSpc>
                <a:spcPts val="750"/>
              </a:lnSpc>
              <a:spcBef>
                <a:spcPct val="0"/>
              </a:spcBef>
              <a:spcAft>
                <a:spcPct val="0"/>
              </a:spcAft>
            </a:pPr>
            <a:r>
              <a:rPr sz="750">
                <a:solidFill>
                  <a:srgbClr val="221E1F"/>
                </a:solidFill>
                <a:latin typeface="LHPRJM+STXihei"/>
                <a:cs typeface="LHPRJM+STXihei"/>
              </a:rPr>
              <a:t>AuAg</a:t>
            </a:r>
          </a:p>
          <a:p>
            <a:pPr marL="59039" marR="0">
              <a:lnSpc>
                <a:spcPts val="750"/>
              </a:lnSpc>
              <a:spcBef>
                <a:spcPts val="524"/>
              </a:spcBef>
              <a:spcAft>
                <a:spcPct val="0"/>
              </a:spcAft>
            </a:pPr>
            <a:r>
              <a:rPr sz="750">
                <a:solidFill>
                  <a:srgbClr val="221E1F"/>
                </a:solidFill>
                <a:latin typeface="LHPRJM+STXihei"/>
                <a:cs typeface="LHPRJM+STXihei"/>
              </a:rPr>
              <a:t>AuAg</a:t>
            </a:r>
          </a:p>
          <a:p>
            <a:pPr marL="0" marR="0">
              <a:lnSpc>
                <a:spcPts val="750"/>
              </a:lnSpc>
              <a:spcBef>
                <a:spcPts val="500"/>
              </a:spcBef>
              <a:spcAft>
                <a:spcPct val="0"/>
              </a:spcAft>
            </a:pPr>
            <a:r>
              <a:rPr sz="750">
                <a:solidFill>
                  <a:srgbClr val="221E1F"/>
                </a:solidFill>
                <a:latin typeface="LHPRJM+STXihei"/>
                <a:cs typeface="LHPRJM+STXihei"/>
              </a:rPr>
              <a:t>化学回收</a:t>
            </a:r>
          </a:p>
          <a:p>
            <a:pPr marL="76945" marR="0">
              <a:lnSpc>
                <a:spcPts val="750"/>
              </a:lnSpc>
              <a:spcBef>
                <a:spcPts val="542"/>
              </a:spcBef>
              <a:spcAft>
                <a:spcPct val="0"/>
              </a:spcAft>
            </a:pPr>
            <a:r>
              <a:rPr sz="750">
                <a:solidFill>
                  <a:srgbClr val="221E1F"/>
                </a:solidFill>
                <a:latin typeface="LHPRJM+STXihei"/>
                <a:cs typeface="LHPRJM+STXihei"/>
              </a:rPr>
              <a:t>PGM</a:t>
            </a:r>
          </a:p>
        </p:txBody>
      </p:sp>
      <p:sp>
        <p:nvSpPr>
          <p:cNvPr id="32" name="object 32"/>
          <p:cNvSpPr txBox="1"/>
          <p:nvPr/>
        </p:nvSpPr>
        <p:spPr>
          <a:xfrm>
            <a:off x="9150991" y="2892120"/>
            <a:ext cx="904875" cy="399960"/>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太阳诱电株式会社</a:t>
            </a:r>
          </a:p>
          <a:p>
            <a:pPr marL="47610" marR="0">
              <a:lnSpc>
                <a:spcPts val="750"/>
              </a:lnSpc>
              <a:spcBef>
                <a:spcPts val="524"/>
              </a:spcBef>
              <a:spcAft>
                <a:spcPct val="0"/>
              </a:spcAft>
            </a:pPr>
            <a:r>
              <a:rPr sz="750">
                <a:solidFill>
                  <a:srgbClr val="221E1F"/>
                </a:solidFill>
                <a:latin typeface="LHPRJM+STXihei"/>
                <a:cs typeface="LHPRJM+STXihei"/>
              </a:rPr>
              <a:t>株式会社明电舍</a:t>
            </a:r>
          </a:p>
        </p:txBody>
      </p:sp>
      <p:sp>
        <p:nvSpPr>
          <p:cNvPr id="33" name="object 33"/>
          <p:cNvSpPr txBox="1"/>
          <p:nvPr/>
        </p:nvSpPr>
        <p:spPr>
          <a:xfrm>
            <a:off x="10812056" y="2892120"/>
            <a:ext cx="4286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特别奖</a:t>
            </a:r>
          </a:p>
        </p:txBody>
      </p:sp>
      <p:sp>
        <p:nvSpPr>
          <p:cNvPr id="34" name="object 34"/>
          <p:cNvSpPr txBox="1"/>
          <p:nvPr/>
        </p:nvSpPr>
        <p:spPr>
          <a:xfrm>
            <a:off x="11760746" y="2890406"/>
            <a:ext cx="2738437" cy="731049"/>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滚轮／轴电极方面的价格和品质对应、技术方案获得好评</a:t>
            </a:r>
          </a:p>
          <a:p>
            <a:pPr marL="375841" marR="0">
              <a:lnSpc>
                <a:spcPts val="750"/>
              </a:lnSpc>
              <a:spcBef>
                <a:spcPts val="537"/>
              </a:spcBef>
              <a:spcAft>
                <a:spcPct val="0"/>
              </a:spcAft>
            </a:pPr>
            <a:r>
              <a:rPr sz="750">
                <a:solidFill>
                  <a:srgbClr val="221E1F"/>
                </a:solidFill>
                <a:latin typeface="LHPRJM+STXihei"/>
                <a:cs typeface="LHPRJM+STXihei"/>
              </a:rPr>
              <a:t>推进品质活动，连续4期实现不良品0件</a:t>
            </a:r>
          </a:p>
          <a:p>
            <a:pPr marL="0" marR="0">
              <a:lnSpc>
                <a:spcPts val="750"/>
              </a:lnSpc>
              <a:spcBef>
                <a:spcPts val="537"/>
              </a:spcBef>
              <a:spcAft>
                <a:spcPct val="0"/>
              </a:spcAft>
            </a:pPr>
            <a:r>
              <a:rPr sz="750">
                <a:solidFill>
                  <a:srgbClr val="221E1F"/>
                </a:solidFill>
                <a:latin typeface="LHPRJM+STXihei"/>
                <a:cs typeface="LHPRJM+STXihei"/>
              </a:rPr>
              <a:t>综合性评价（管理、技术力、品质、成本贡献、交货期）</a:t>
            </a:r>
          </a:p>
          <a:p>
            <a:pPr marL="540813" marR="0">
              <a:lnSpc>
                <a:spcPts val="750"/>
              </a:lnSpc>
              <a:spcBef>
                <a:spcPts val="506"/>
              </a:spcBef>
              <a:spcAft>
                <a:spcPct val="0"/>
              </a:spcAft>
            </a:pPr>
            <a:r>
              <a:rPr sz="750">
                <a:solidFill>
                  <a:srgbClr val="221E1F"/>
                </a:solidFill>
                <a:latin typeface="LHPRJM+STXihei"/>
                <a:cs typeface="LHPRJM+STXihei"/>
              </a:rPr>
              <a:t>实现中国改铸加工，成立TKCC</a:t>
            </a:r>
          </a:p>
        </p:txBody>
      </p:sp>
      <p:sp>
        <p:nvSpPr>
          <p:cNvPr id="35" name="object 35"/>
          <p:cNvSpPr txBox="1"/>
          <p:nvPr/>
        </p:nvSpPr>
        <p:spPr>
          <a:xfrm>
            <a:off x="10585822" y="3053955"/>
            <a:ext cx="857250"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品质部门</a:t>
            </a:r>
            <a:r>
              <a:rPr sz="750" spc="187">
                <a:solidFill>
                  <a:srgbClr val="221E1F"/>
                </a:solidFill>
                <a:latin typeface="LHPRJM+STXihei"/>
                <a:cs typeface="LHPRJM+STXihei"/>
              </a:rPr>
              <a:t> </a:t>
            </a:r>
            <a:r>
              <a:rPr sz="750">
                <a:solidFill>
                  <a:srgbClr val="221E1F"/>
                </a:solidFill>
                <a:latin typeface="LHPRJM+STXihei"/>
                <a:cs typeface="LHPRJM+STXihei"/>
              </a:rPr>
              <a:t>优秀奖</a:t>
            </a:r>
          </a:p>
        </p:txBody>
      </p:sp>
      <p:sp>
        <p:nvSpPr>
          <p:cNvPr id="36" name="object 36"/>
          <p:cNvSpPr txBox="1"/>
          <p:nvPr/>
        </p:nvSpPr>
        <p:spPr>
          <a:xfrm>
            <a:off x="9043835" y="3219171"/>
            <a:ext cx="1109049" cy="566356"/>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日本特殊陶业株式会社</a:t>
            </a:r>
          </a:p>
          <a:p>
            <a:pPr marL="11890" marR="0">
              <a:lnSpc>
                <a:spcPts val="750"/>
              </a:lnSpc>
              <a:spcBef>
                <a:spcPts val="492"/>
              </a:spcBef>
              <a:spcAft>
                <a:spcPct val="0"/>
              </a:spcAft>
            </a:pPr>
            <a:r>
              <a:rPr sz="750">
                <a:solidFill>
                  <a:srgbClr val="221E1F"/>
                </a:solidFill>
                <a:latin typeface="LHPRJM+STXihei"/>
                <a:cs typeface="LHPRJM+STXihei"/>
              </a:rPr>
              <a:t>日本电气硝子株式会社</a:t>
            </a:r>
          </a:p>
          <a:p>
            <a:pPr marL="145828" marR="0">
              <a:lnSpc>
                <a:spcPts val="750"/>
              </a:lnSpc>
              <a:spcBef>
                <a:spcPts val="541"/>
              </a:spcBef>
              <a:spcAft>
                <a:spcPct val="0"/>
              </a:spcAft>
            </a:pPr>
            <a:r>
              <a:rPr sz="750">
                <a:solidFill>
                  <a:srgbClr val="221E1F"/>
                </a:solidFill>
                <a:latin typeface="LHPRJM+STXihei"/>
                <a:cs typeface="LHPRJM+STXihei"/>
              </a:rPr>
              <a:t>Western Digital</a:t>
            </a:r>
          </a:p>
        </p:txBody>
      </p:sp>
      <p:sp>
        <p:nvSpPr>
          <p:cNvPr id="37" name="object 37"/>
          <p:cNvSpPr txBox="1"/>
          <p:nvPr/>
        </p:nvSpPr>
        <p:spPr>
          <a:xfrm>
            <a:off x="10398195" y="3219171"/>
            <a:ext cx="1280383" cy="891675"/>
          </a:xfrm>
          <a:prstGeom prst="rect">
            <a:avLst/>
          </a:prstGeom>
        </p:spPr>
        <p:txBody>
          <a:bodyPr vert="horz" wrap="square" lIns="0" tIns="0" rIns="0" bIns="0" rtlCol="0">
            <a:spAutoFit/>
          </a:bodyPr>
          <a:lstStyle/>
          <a:p>
            <a:pPr marL="20954" marR="0">
              <a:lnSpc>
                <a:spcPts val="750"/>
              </a:lnSpc>
              <a:spcBef>
                <a:spcPct val="0"/>
              </a:spcBef>
              <a:spcAft>
                <a:spcPct val="0"/>
              </a:spcAft>
            </a:pPr>
            <a:r>
              <a:rPr sz="750">
                <a:solidFill>
                  <a:srgbClr val="221E1F"/>
                </a:solidFill>
                <a:latin typeface="LHPRJM+STXihei"/>
                <a:cs typeface="LHPRJM+STXihei"/>
              </a:rPr>
              <a:t>【材料相关部门】优秀奖</a:t>
            </a:r>
          </a:p>
          <a:p>
            <a:pPr marL="117808" marR="0">
              <a:lnSpc>
                <a:spcPts val="750"/>
              </a:lnSpc>
              <a:spcBef>
                <a:spcPts val="492"/>
              </a:spcBef>
              <a:spcAft>
                <a:spcPct val="0"/>
              </a:spcAft>
            </a:pPr>
            <a:r>
              <a:rPr sz="750">
                <a:solidFill>
                  <a:srgbClr val="221E1F"/>
                </a:solidFill>
                <a:latin typeface="LHPRJM+STXihei"/>
                <a:cs typeface="LHPRJM+STXihei"/>
              </a:rPr>
              <a:t>2018年度优秀伙伴奖</a:t>
            </a:r>
          </a:p>
          <a:p>
            <a:pPr marL="0" marR="0">
              <a:lnSpc>
                <a:spcPts val="750"/>
              </a:lnSpc>
              <a:spcBef>
                <a:spcPts val="541"/>
              </a:spcBef>
              <a:spcAft>
                <a:spcPct val="0"/>
              </a:spcAft>
            </a:pPr>
            <a:r>
              <a:rPr sz="750">
                <a:solidFill>
                  <a:srgbClr val="221E1F"/>
                </a:solidFill>
                <a:latin typeface="LHPRJM+STXihei"/>
                <a:cs typeface="LHPRJM+STXihei"/>
              </a:rPr>
              <a:t>2018 Best in Class Award</a:t>
            </a:r>
          </a:p>
          <a:p>
            <a:pPr marL="153447" marR="0">
              <a:lnSpc>
                <a:spcPts val="750"/>
              </a:lnSpc>
              <a:spcBef>
                <a:spcPts val="542"/>
              </a:spcBef>
              <a:spcAft>
                <a:spcPct val="0"/>
              </a:spcAft>
            </a:pPr>
            <a:r>
              <a:rPr sz="750">
                <a:solidFill>
                  <a:srgbClr val="221E1F"/>
                </a:solidFill>
                <a:latin typeface="LHPRJM+STXihei"/>
                <a:cs typeface="LHPRJM+STXihei"/>
              </a:rPr>
              <a:t>2018年度合作伙伴</a:t>
            </a:r>
          </a:p>
          <a:p>
            <a:pPr marL="270974" marR="0">
              <a:lnSpc>
                <a:spcPts val="750"/>
              </a:lnSpc>
              <a:spcBef>
                <a:spcPts val="519"/>
              </a:spcBef>
              <a:spcAft>
                <a:spcPct val="0"/>
              </a:spcAft>
            </a:pPr>
            <a:r>
              <a:rPr sz="750">
                <a:solidFill>
                  <a:srgbClr val="221E1F"/>
                </a:solidFill>
                <a:latin typeface="LHPRJM+STXihei"/>
                <a:cs typeface="LHPRJM+STXihei"/>
              </a:rPr>
              <a:t>最佳供应商奖</a:t>
            </a:r>
          </a:p>
        </p:txBody>
      </p:sp>
      <p:sp>
        <p:nvSpPr>
          <p:cNvPr id="38" name="object 38"/>
          <p:cNvSpPr txBox="1"/>
          <p:nvPr/>
        </p:nvSpPr>
        <p:spPr>
          <a:xfrm>
            <a:off x="4021310" y="3422702"/>
            <a:ext cx="2116133"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LHPRJM+STXihei"/>
                <a:cs typeface="LHPRJM+STXihei"/>
              </a:rPr>
              <a:t>会）任命为金银的公认审查公司；通</a:t>
            </a:r>
          </a:p>
        </p:txBody>
      </p:sp>
      <p:sp>
        <p:nvSpPr>
          <p:cNvPr id="39" name="object 39"/>
          <p:cNvSpPr txBox="1"/>
          <p:nvPr/>
        </p:nvSpPr>
        <p:spPr>
          <a:xfrm>
            <a:off x="8440807" y="3547402"/>
            <a:ext cx="36985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PGM</a:t>
            </a:r>
          </a:p>
        </p:txBody>
      </p:sp>
      <p:sp>
        <p:nvSpPr>
          <p:cNvPr id="40" name="object 40"/>
          <p:cNvSpPr txBox="1"/>
          <p:nvPr/>
        </p:nvSpPr>
        <p:spPr>
          <a:xfrm>
            <a:off x="12189355" y="3544493"/>
            <a:ext cx="1752600" cy="401669"/>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综合性评价（交货期、品质、价格）</a:t>
            </a:r>
          </a:p>
          <a:p>
            <a:pPr marL="164115" marR="0">
              <a:lnSpc>
                <a:spcPts val="750"/>
              </a:lnSpc>
              <a:spcBef>
                <a:spcPts val="537"/>
              </a:spcBef>
              <a:spcAft>
                <a:spcPct val="0"/>
              </a:spcAft>
            </a:pPr>
            <a:r>
              <a:rPr sz="750">
                <a:solidFill>
                  <a:srgbClr val="221E1F"/>
                </a:solidFill>
                <a:latin typeface="LHPRJM+STXihei"/>
                <a:cs typeface="LHPRJM+STXihei"/>
              </a:rPr>
              <a:t>稳定的品质（5年连续获奖）</a:t>
            </a:r>
          </a:p>
        </p:txBody>
      </p:sp>
      <p:sp>
        <p:nvSpPr>
          <p:cNvPr id="41" name="object 41"/>
          <p:cNvSpPr txBox="1"/>
          <p:nvPr/>
        </p:nvSpPr>
        <p:spPr>
          <a:xfrm>
            <a:off x="4021310" y="3625928"/>
            <a:ext cx="2115344"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30">
                <a:solidFill>
                  <a:srgbClr val="221E1F"/>
                </a:solidFill>
                <a:latin typeface="LHPRJM+STXihei"/>
                <a:cs typeface="LHPRJM+STXihei"/>
              </a:rPr>
              <a:t>过LPPM（伦敦铂钯市场协会）任命</a:t>
            </a:r>
          </a:p>
        </p:txBody>
      </p:sp>
      <p:sp>
        <p:nvSpPr>
          <p:cNvPr id="42" name="object 42"/>
          <p:cNvSpPr txBox="1"/>
          <p:nvPr/>
        </p:nvSpPr>
        <p:spPr>
          <a:xfrm>
            <a:off x="8440711" y="3711518"/>
            <a:ext cx="36985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PGM</a:t>
            </a:r>
          </a:p>
        </p:txBody>
      </p:sp>
      <p:sp>
        <p:nvSpPr>
          <p:cNvPr id="43" name="object 43"/>
          <p:cNvSpPr txBox="1"/>
          <p:nvPr/>
        </p:nvSpPr>
        <p:spPr>
          <a:xfrm>
            <a:off x="9138989" y="3711518"/>
            <a:ext cx="904875" cy="399328"/>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富士电机株式会社</a:t>
            </a:r>
          </a:p>
          <a:p>
            <a:pPr marL="148102" marR="0">
              <a:lnSpc>
                <a:spcPts val="750"/>
              </a:lnSpc>
              <a:spcBef>
                <a:spcPts val="519"/>
              </a:spcBef>
              <a:spcAft>
                <a:spcPct val="0"/>
              </a:spcAft>
            </a:pPr>
            <a:r>
              <a:rPr sz="750">
                <a:solidFill>
                  <a:srgbClr val="221E1F"/>
                </a:solidFill>
                <a:latin typeface="LHPRJM+STXihei"/>
                <a:cs typeface="LHPRJM+STXihei"/>
              </a:rPr>
              <a:t>ASE Group</a:t>
            </a:r>
          </a:p>
        </p:txBody>
      </p:sp>
      <p:sp>
        <p:nvSpPr>
          <p:cNvPr id="44" name="object 44"/>
          <p:cNvSpPr txBox="1"/>
          <p:nvPr/>
        </p:nvSpPr>
        <p:spPr>
          <a:xfrm>
            <a:off x="4021310" y="3829153"/>
            <a:ext cx="1445895"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LHPRJM+STXihei"/>
                <a:cs typeface="LHPRJM+STXihei"/>
              </a:rPr>
              <a:t>为铂钯的公认审查公司。</a:t>
            </a:r>
          </a:p>
        </p:txBody>
      </p:sp>
      <p:sp>
        <p:nvSpPr>
          <p:cNvPr id="45" name="object 45"/>
          <p:cNvSpPr txBox="1"/>
          <p:nvPr/>
        </p:nvSpPr>
        <p:spPr>
          <a:xfrm>
            <a:off x="8411459" y="3872721"/>
            <a:ext cx="4286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半导体</a:t>
            </a:r>
          </a:p>
        </p:txBody>
      </p:sp>
      <p:sp>
        <p:nvSpPr>
          <p:cNvPr id="46" name="object 46"/>
          <p:cNvSpPr txBox="1"/>
          <p:nvPr/>
        </p:nvSpPr>
        <p:spPr>
          <a:xfrm>
            <a:off x="12454722" y="3871581"/>
            <a:ext cx="1142257"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对金丝QCD的最高评价</a:t>
            </a:r>
          </a:p>
        </p:txBody>
      </p:sp>
      <p:sp>
        <p:nvSpPr>
          <p:cNvPr id="47" name="object 47"/>
          <p:cNvSpPr txBox="1"/>
          <p:nvPr/>
        </p:nvSpPr>
        <p:spPr>
          <a:xfrm>
            <a:off x="8918951" y="4036837"/>
            <a:ext cx="1409856" cy="3524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Mini - Circuits Technologies</a:t>
            </a:r>
          </a:p>
          <a:p>
            <a:pPr marL="197167" marR="0">
              <a:lnSpc>
                <a:spcPts val="750"/>
              </a:lnSpc>
              <a:spcBef>
                <a:spcPts val="100"/>
              </a:spcBef>
              <a:spcAft>
                <a:spcPct val="0"/>
              </a:spcAft>
            </a:pPr>
            <a:r>
              <a:rPr sz="750">
                <a:solidFill>
                  <a:srgbClr val="221E1F"/>
                </a:solidFill>
                <a:latin typeface="LHPRJM+STXihei"/>
                <a:cs typeface="LHPRJM+STXihei"/>
              </a:rPr>
              <a:t>Malaysia Sdn. Bhd</a:t>
            </a:r>
          </a:p>
        </p:txBody>
      </p:sp>
      <p:sp>
        <p:nvSpPr>
          <p:cNvPr id="48" name="object 48"/>
          <p:cNvSpPr txBox="1"/>
          <p:nvPr/>
        </p:nvSpPr>
        <p:spPr>
          <a:xfrm>
            <a:off x="8411460" y="4093987"/>
            <a:ext cx="4286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半导体</a:t>
            </a:r>
          </a:p>
        </p:txBody>
      </p:sp>
      <p:sp>
        <p:nvSpPr>
          <p:cNvPr id="49" name="object 49"/>
          <p:cNvSpPr txBox="1"/>
          <p:nvPr/>
        </p:nvSpPr>
        <p:spPr>
          <a:xfrm>
            <a:off x="10669170" y="4093987"/>
            <a:ext cx="71437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优秀供应商奖</a:t>
            </a:r>
          </a:p>
        </p:txBody>
      </p:sp>
      <p:sp>
        <p:nvSpPr>
          <p:cNvPr id="50" name="object 50"/>
          <p:cNvSpPr txBox="1"/>
          <p:nvPr/>
        </p:nvSpPr>
        <p:spPr>
          <a:xfrm>
            <a:off x="12617980" y="4092275"/>
            <a:ext cx="80962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卓越的品质性能</a:t>
            </a:r>
          </a:p>
        </p:txBody>
      </p:sp>
      <p:sp>
        <p:nvSpPr>
          <p:cNvPr id="51" name="object 51"/>
          <p:cNvSpPr txBox="1"/>
          <p:nvPr/>
        </p:nvSpPr>
        <p:spPr>
          <a:xfrm>
            <a:off x="8411469" y="4315774"/>
            <a:ext cx="428642" cy="402241"/>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半导体</a:t>
            </a:r>
          </a:p>
          <a:p>
            <a:pPr marL="17" marR="0">
              <a:lnSpc>
                <a:spcPts val="750"/>
              </a:lnSpc>
              <a:spcBef>
                <a:spcPts val="542"/>
              </a:spcBef>
              <a:spcAft>
                <a:spcPct val="0"/>
              </a:spcAft>
            </a:pPr>
            <a:r>
              <a:rPr sz="750">
                <a:solidFill>
                  <a:srgbClr val="221E1F"/>
                </a:solidFill>
                <a:latin typeface="LHPRJM+STXihei"/>
                <a:cs typeface="LHPRJM+STXihei"/>
              </a:rPr>
              <a:t>新事业</a:t>
            </a:r>
          </a:p>
        </p:txBody>
      </p:sp>
      <p:sp>
        <p:nvSpPr>
          <p:cNvPr id="52" name="object 52"/>
          <p:cNvSpPr txBox="1"/>
          <p:nvPr/>
        </p:nvSpPr>
        <p:spPr>
          <a:xfrm>
            <a:off x="9103364" y="4315774"/>
            <a:ext cx="1000125" cy="402240"/>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株式会社日本半导体</a:t>
            </a:r>
          </a:p>
          <a:p>
            <a:pPr marL="142875" marR="0">
              <a:lnSpc>
                <a:spcPts val="750"/>
              </a:lnSpc>
              <a:spcBef>
                <a:spcPts val="542"/>
              </a:spcBef>
              <a:spcAft>
                <a:spcPct val="0"/>
              </a:spcAft>
            </a:pPr>
            <a:r>
              <a:rPr sz="750">
                <a:solidFill>
                  <a:srgbClr val="221E1F"/>
                </a:solidFill>
                <a:latin typeface="LHPRJM+STXihei"/>
                <a:cs typeface="LHPRJM+STXihei"/>
              </a:rPr>
              <a:t>应用物理学会</a:t>
            </a:r>
          </a:p>
        </p:txBody>
      </p:sp>
      <p:sp>
        <p:nvSpPr>
          <p:cNvPr id="53" name="object 53"/>
          <p:cNvSpPr txBox="1"/>
          <p:nvPr/>
        </p:nvSpPr>
        <p:spPr>
          <a:xfrm>
            <a:off x="10743379" y="4315774"/>
            <a:ext cx="56597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VA贡献奖</a:t>
            </a:r>
          </a:p>
        </p:txBody>
      </p:sp>
      <p:sp>
        <p:nvSpPr>
          <p:cNvPr id="54" name="object 54"/>
          <p:cNvSpPr txBox="1"/>
          <p:nvPr/>
        </p:nvSpPr>
        <p:spPr>
          <a:xfrm>
            <a:off x="12270618" y="4312917"/>
            <a:ext cx="1565729" cy="401669"/>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LHPRJM+STXihei"/>
                <a:cs typeface="LHPRJM+STXihei"/>
              </a:rPr>
              <a:t>EEJA电镀液的再生利用加工方案</a:t>
            </a:r>
          </a:p>
          <a:p>
            <a:pPr marL="204501" marR="0">
              <a:lnSpc>
                <a:spcPts val="750"/>
              </a:lnSpc>
              <a:spcBef>
                <a:spcPts val="537"/>
              </a:spcBef>
              <a:spcAft>
                <a:spcPct val="0"/>
              </a:spcAft>
            </a:pPr>
            <a:r>
              <a:rPr sz="750">
                <a:solidFill>
                  <a:srgbClr val="221E1F"/>
                </a:solidFill>
                <a:latin typeface="LHPRJM+STXihei"/>
                <a:cs typeface="LHPRJM+STXihei"/>
              </a:rPr>
              <a:t>学会参加者的投票结果</a:t>
            </a:r>
          </a:p>
        </p:txBody>
      </p:sp>
      <p:sp>
        <p:nvSpPr>
          <p:cNvPr id="55" name="object 55"/>
          <p:cNvSpPr txBox="1"/>
          <p:nvPr/>
        </p:nvSpPr>
        <p:spPr>
          <a:xfrm>
            <a:off x="887077" y="4407790"/>
            <a:ext cx="1327087"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VGWNRI+UDShinGoSCGbe-Reg"/>
                <a:cs typeface="VGWNRI+UDShinGoSCGbe-Reg"/>
              </a:rPr>
              <a:t>●</a:t>
            </a:r>
            <a:r>
              <a:rPr sz="850">
                <a:solidFill>
                  <a:srgbClr val="221E1F"/>
                </a:solidFill>
                <a:latin typeface="VGWNRI+UDShinGoSCGbe-Reg"/>
                <a:cs typeface="VGWNRI+UDShinGoSCGbe-Reg"/>
              </a:rPr>
              <a:t>品质管理系统的结构图</a:t>
            </a:r>
          </a:p>
        </p:txBody>
      </p:sp>
      <p:sp>
        <p:nvSpPr>
          <p:cNvPr id="56" name="object 56"/>
          <p:cNvSpPr txBox="1"/>
          <p:nvPr/>
        </p:nvSpPr>
        <p:spPr>
          <a:xfrm>
            <a:off x="10335171" y="4481529"/>
            <a:ext cx="1425494" cy="236219"/>
          </a:xfrm>
          <a:prstGeom prst="rect">
            <a:avLst/>
          </a:prstGeom>
        </p:spPr>
        <p:txBody>
          <a:bodyPr vert="horz" wrap="square" lIns="0" tIns="0" rIns="0" bIns="0" rtlCol="0">
            <a:spAutoFit/>
          </a:bodyPr>
          <a:lstStyle/>
          <a:p>
            <a:pPr marL="0" marR="0">
              <a:lnSpc>
                <a:spcPts val="734"/>
              </a:lnSpc>
              <a:spcBef>
                <a:spcPct val="0"/>
              </a:spcBef>
              <a:spcAft>
                <a:spcPct val="0"/>
              </a:spcAft>
            </a:pPr>
            <a:r>
              <a:rPr sz="750" spc="-16">
                <a:solidFill>
                  <a:srgbClr val="221E1F"/>
                </a:solidFill>
                <a:latin typeface="LHPRJM+STXihei"/>
                <a:cs typeface="LHPRJM+STXihei"/>
              </a:rPr>
              <a:t>第6届Exhibition</a:t>
            </a:r>
            <a:r>
              <a:rPr sz="750" spc="-10">
                <a:solidFill>
                  <a:srgbClr val="221E1F"/>
                </a:solidFill>
                <a:latin typeface="LHPRJM+STXihei"/>
                <a:cs typeface="LHPRJM+STXihei"/>
              </a:rPr>
              <a:t> </a:t>
            </a:r>
            <a:r>
              <a:rPr sz="750" spc="-22">
                <a:solidFill>
                  <a:srgbClr val="221E1F"/>
                </a:solidFill>
                <a:latin typeface="LHPRJM+STXihei"/>
                <a:cs typeface="LHPRJM+STXihei"/>
              </a:rPr>
              <a:t>Award优秀奖</a:t>
            </a:r>
          </a:p>
        </p:txBody>
      </p:sp>
      <p:sp>
        <p:nvSpPr>
          <p:cNvPr id="57" name="object 57"/>
          <p:cNvSpPr txBox="1"/>
          <p:nvPr/>
        </p:nvSpPr>
        <p:spPr>
          <a:xfrm>
            <a:off x="1560121" y="4665405"/>
            <a:ext cx="8612934" cy="317411"/>
          </a:xfrm>
          <a:prstGeom prst="rect">
            <a:avLst/>
          </a:prstGeom>
        </p:spPr>
        <p:txBody>
          <a:bodyPr vert="horz" wrap="square" lIns="0" tIns="0" rIns="0" bIns="0" rtlCol="0">
            <a:spAutoFit/>
          </a:bodyPr>
          <a:lstStyle/>
          <a:p>
            <a:pPr marL="0" marR="0">
              <a:lnSpc>
                <a:spcPts val="1149"/>
              </a:lnSpc>
              <a:spcBef>
                <a:spcPct val="0"/>
              </a:spcBef>
              <a:spcAft>
                <a:spcPct val="0"/>
              </a:spcAft>
            </a:pPr>
            <a:r>
              <a:rPr sz="900">
                <a:solidFill>
                  <a:srgbClr val="FFFFFF"/>
                </a:solidFill>
                <a:latin typeface="HUFFKE+UDShinGoSCGbe-DeB"/>
                <a:cs typeface="HUFFKE+UDShinGoSCGbe-DeB"/>
              </a:rPr>
              <a:t>顾</a:t>
            </a:r>
          </a:p>
        </p:txBody>
      </p:sp>
      <p:sp>
        <p:nvSpPr>
          <p:cNvPr id="58" name="object 58"/>
          <p:cNvSpPr txBox="1"/>
          <p:nvPr/>
        </p:nvSpPr>
        <p:spPr>
          <a:xfrm>
            <a:off x="1697281" y="4665405"/>
            <a:ext cx="285750" cy="317411"/>
          </a:xfrm>
          <a:prstGeom prst="rect">
            <a:avLst/>
          </a:prstGeom>
        </p:spPr>
        <p:txBody>
          <a:bodyPr vert="horz" wrap="square" lIns="0" tIns="0" rIns="0" bIns="0" rtlCol="0">
            <a:spAutoFit/>
          </a:bodyPr>
          <a:lstStyle/>
          <a:p>
            <a:pPr marL="0" marR="0">
              <a:lnSpc>
                <a:spcPts val="1149"/>
              </a:lnSpc>
              <a:spcBef>
                <a:spcPct val="0"/>
              </a:spcBef>
              <a:spcAft>
                <a:spcPct val="0"/>
              </a:spcAft>
            </a:pPr>
            <a:r>
              <a:rPr sz="900">
                <a:solidFill>
                  <a:srgbClr val="FFFFFF"/>
                </a:solidFill>
                <a:latin typeface="HUFFKE+UDShinGoSCGbe-DeB"/>
                <a:cs typeface="HUFFKE+UDShinGoSCGbe-DeB"/>
              </a:rPr>
              <a:t>客</a:t>
            </a:r>
          </a:p>
        </p:txBody>
      </p:sp>
      <p:sp>
        <p:nvSpPr>
          <p:cNvPr id="59" name="object 59"/>
          <p:cNvSpPr txBox="1"/>
          <p:nvPr/>
        </p:nvSpPr>
        <p:spPr>
          <a:xfrm>
            <a:off x="5729671" y="4665405"/>
            <a:ext cx="831075" cy="317411"/>
          </a:xfrm>
          <a:prstGeom prst="rect">
            <a:avLst/>
          </a:prstGeom>
        </p:spPr>
        <p:txBody>
          <a:bodyPr vert="horz" wrap="square" lIns="0" tIns="0" rIns="0" bIns="0" rtlCol="0">
            <a:spAutoFit/>
          </a:bodyPr>
          <a:lstStyle/>
          <a:p>
            <a:pPr marL="0" marR="0">
              <a:lnSpc>
                <a:spcPts val="1149"/>
              </a:lnSpc>
              <a:spcBef>
                <a:spcPct val="0"/>
              </a:spcBef>
              <a:spcAft>
                <a:spcPct val="0"/>
              </a:spcAft>
            </a:pPr>
            <a:r>
              <a:rPr sz="900" spc="54">
                <a:solidFill>
                  <a:srgbClr val="FFFFFF"/>
                </a:solidFill>
                <a:latin typeface="HUFFKE+UDShinGoSCGbe-DeB"/>
                <a:cs typeface="HUFFKE+UDShinGoSCGbe-DeB"/>
              </a:rPr>
              <a:t>QMS的效果</a:t>
            </a:r>
          </a:p>
        </p:txBody>
      </p:sp>
      <p:sp>
        <p:nvSpPr>
          <p:cNvPr id="60" name="object 60"/>
          <p:cNvSpPr txBox="1"/>
          <p:nvPr/>
        </p:nvSpPr>
        <p:spPr>
          <a:xfrm>
            <a:off x="3620895" y="4724516"/>
            <a:ext cx="749915" cy="466760"/>
          </a:xfrm>
          <a:prstGeom prst="rect">
            <a:avLst/>
          </a:prstGeom>
        </p:spPr>
        <p:txBody>
          <a:bodyPr vert="horz" wrap="square" lIns="0" tIns="0" rIns="0" bIns="0" rtlCol="0">
            <a:spAutoFit/>
          </a:bodyPr>
          <a:lstStyle/>
          <a:p>
            <a:pPr marL="0" marR="0">
              <a:lnSpc>
                <a:spcPts val="1085"/>
              </a:lnSpc>
              <a:spcBef>
                <a:spcPct val="0"/>
              </a:spcBef>
              <a:spcAft>
                <a:spcPct val="0"/>
              </a:spcAft>
            </a:pPr>
            <a:r>
              <a:rPr sz="850">
                <a:solidFill>
                  <a:srgbClr val="049BDB"/>
                </a:solidFill>
                <a:latin typeface="HUFFKE+UDShinGoSCGbe-DeB"/>
                <a:cs typeface="HUFFKE+UDShinGoSCGbe-DeB"/>
              </a:rPr>
              <a:t>Do（执行）</a:t>
            </a:r>
          </a:p>
          <a:p>
            <a:pPr marL="133527" marR="0">
              <a:lnSpc>
                <a:spcPts val="1031"/>
              </a:lnSpc>
              <a:spcBef>
                <a:spcPts val="321"/>
              </a:spcBef>
              <a:spcAft>
                <a:spcPct val="0"/>
              </a:spcAft>
            </a:pPr>
            <a:r>
              <a:rPr sz="800">
                <a:solidFill>
                  <a:srgbClr val="FFFFFF"/>
                </a:solidFill>
                <a:latin typeface="HUFFKE+UDShinGoSCGbe-DeB"/>
                <a:cs typeface="HUFFKE+UDShinGoSCGbe-DeB"/>
              </a:rPr>
              <a:t>支</a:t>
            </a:r>
            <a:r>
              <a:rPr sz="800" spc="10">
                <a:solidFill>
                  <a:srgbClr val="FFFFFF"/>
                </a:solidFill>
                <a:latin typeface="HUFFKE+UDShinGoSCGbe-DeB"/>
                <a:cs typeface="HUFFKE+UDShinGoSCGbe-DeB"/>
              </a:rPr>
              <a:t> </a:t>
            </a:r>
            <a:r>
              <a:rPr sz="800">
                <a:solidFill>
                  <a:srgbClr val="FFFFFF"/>
                </a:solidFill>
                <a:latin typeface="HUFFKE+UDShinGoSCGbe-DeB"/>
                <a:cs typeface="HUFFKE+UDShinGoSCGbe-DeB"/>
              </a:rPr>
              <a:t>援</a:t>
            </a:r>
          </a:p>
        </p:txBody>
      </p:sp>
      <p:sp>
        <p:nvSpPr>
          <p:cNvPr id="61" name="object 61"/>
          <p:cNvSpPr txBox="1"/>
          <p:nvPr/>
        </p:nvSpPr>
        <p:spPr>
          <a:xfrm>
            <a:off x="8473363" y="4985592"/>
            <a:ext cx="12603546"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VGWNRI+UDShinGoSCGbe-Reg"/>
                <a:cs typeface="VGWNRI+UDShinGoSCGbe-Reg"/>
              </a:rPr>
              <a:t>实现可获得客户满</a:t>
            </a:r>
            <a:r>
              <a:rPr sz="1100" spc="-70978">
                <a:solidFill>
                  <a:srgbClr val="049BDB"/>
                </a:solidFill>
                <a:latin typeface="VGWNRI+UDShinGoSCGbe-Reg"/>
                <a:cs typeface="VGWNRI+UDShinGoSCGbe-Reg"/>
              </a:rPr>
              <a:t>意</a:t>
            </a:r>
            <a:r>
              <a:rPr sz="1100">
                <a:solidFill>
                  <a:srgbClr val="049BDB"/>
                </a:solidFill>
                <a:latin typeface="VGWNRI+UDShinGoSCGbe-Reg"/>
                <a:cs typeface="VGWNRI+UDShinGoSCGbe-Reg"/>
              </a:rPr>
              <a:t>的CSR评价</a:t>
            </a:r>
          </a:p>
        </p:txBody>
      </p:sp>
      <p:sp>
        <p:nvSpPr>
          <p:cNvPr id="62" name="object 62"/>
          <p:cNvSpPr txBox="1"/>
          <p:nvPr/>
        </p:nvSpPr>
        <p:spPr>
          <a:xfrm>
            <a:off x="3754423" y="5149217"/>
            <a:ext cx="391655" cy="283359"/>
          </a:xfrm>
          <a:prstGeom prst="rect">
            <a:avLst/>
          </a:prstGeom>
        </p:spPr>
        <p:txBody>
          <a:bodyPr vert="horz" wrap="square" lIns="0" tIns="0" rIns="0" bIns="0" rtlCol="0">
            <a:spAutoFit/>
          </a:bodyPr>
          <a:lstStyle/>
          <a:p>
            <a:pPr marL="0" marR="0">
              <a:lnSpc>
                <a:spcPts val="1031"/>
              </a:lnSpc>
              <a:spcBef>
                <a:spcPct val="0"/>
              </a:spcBef>
              <a:spcAft>
                <a:spcPct val="0"/>
              </a:spcAft>
            </a:pPr>
            <a:r>
              <a:rPr sz="800">
                <a:solidFill>
                  <a:srgbClr val="FFFFFF"/>
                </a:solidFill>
                <a:latin typeface="HUFFKE+UDShinGoSCGbe-DeB"/>
                <a:cs typeface="HUFFKE+UDShinGoSCGbe-DeB"/>
              </a:rPr>
              <a:t>运</a:t>
            </a:r>
            <a:r>
              <a:rPr sz="800" spc="10">
                <a:solidFill>
                  <a:srgbClr val="FFFFFF"/>
                </a:solidFill>
                <a:latin typeface="HUFFKE+UDShinGoSCGbe-DeB"/>
                <a:cs typeface="HUFFKE+UDShinGoSCGbe-DeB"/>
              </a:rPr>
              <a:t> </a:t>
            </a:r>
            <a:r>
              <a:rPr sz="800">
                <a:solidFill>
                  <a:srgbClr val="FFFFFF"/>
                </a:solidFill>
                <a:latin typeface="HUFFKE+UDShinGoSCGbe-DeB"/>
                <a:cs typeface="HUFFKE+UDShinGoSCGbe-DeB"/>
              </a:rPr>
              <a:t>用</a:t>
            </a:r>
          </a:p>
        </p:txBody>
      </p:sp>
      <p:sp>
        <p:nvSpPr>
          <p:cNvPr id="63" name="object 63"/>
          <p:cNvSpPr txBox="1"/>
          <p:nvPr/>
        </p:nvSpPr>
        <p:spPr>
          <a:xfrm>
            <a:off x="8287202" y="5237195"/>
            <a:ext cx="3251427" cy="487177"/>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VGWNRI+UDShinGoSCGbe-Reg"/>
                <a:cs typeface="VGWNRI+UDShinGoSCGbe-Reg"/>
              </a:rPr>
              <a:t>○</a:t>
            </a:r>
            <a:r>
              <a:rPr sz="1000" spc="-40">
                <a:solidFill>
                  <a:srgbClr val="049BDB"/>
                </a:solidFill>
                <a:latin typeface="VGWNRI+UDShinGoSCGbe-Reg"/>
                <a:cs typeface="VGWNRI+UDShinGoSCGbe-Reg"/>
              </a:rPr>
              <a:t> </a:t>
            </a:r>
            <a:r>
              <a:rPr sz="1000" spc="20">
                <a:solidFill>
                  <a:srgbClr val="049BDB"/>
                </a:solidFill>
                <a:latin typeface="VGWNRI+UDShinGoSCGbe-Reg"/>
                <a:cs typeface="VGWNRI+UDShinGoSCGbe-Reg"/>
              </a:rPr>
              <a:t>应对CSR评价</a:t>
            </a:r>
          </a:p>
          <a:p>
            <a:pPr marL="0" marR="0">
              <a:lnSpc>
                <a:spcPts val="900"/>
              </a:lnSpc>
              <a:spcBef>
                <a:spcPts val="203"/>
              </a:spcBef>
              <a:spcAft>
                <a:spcPct val="0"/>
              </a:spcAft>
            </a:pPr>
            <a:r>
              <a:rPr sz="900" spc="29">
                <a:solidFill>
                  <a:srgbClr val="221E1F"/>
                </a:solidFill>
                <a:latin typeface="LHPRJM+STXihei"/>
                <a:cs typeface="LHPRJM+STXihei"/>
              </a:rPr>
              <a:t>ꢀꢀ田中贵金属集团在十分重视包括人权、环境、安全</a:t>
            </a:r>
          </a:p>
        </p:txBody>
      </p:sp>
      <p:sp>
        <p:nvSpPr>
          <p:cNvPr id="64" name="object 64"/>
          <p:cNvSpPr txBox="1"/>
          <p:nvPr/>
        </p:nvSpPr>
        <p:spPr>
          <a:xfrm>
            <a:off x="11401195" y="5237208"/>
            <a:ext cx="3251428" cy="487177"/>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VGWNRI+UDShinGoSCGbe-Reg"/>
                <a:cs typeface="VGWNRI+UDShinGoSCGbe-Reg"/>
              </a:rPr>
              <a:t>○针对负责任矿物采购的措施</a:t>
            </a:r>
          </a:p>
          <a:p>
            <a:pPr marL="0" marR="0">
              <a:lnSpc>
                <a:spcPts val="900"/>
              </a:lnSpc>
              <a:spcBef>
                <a:spcPts val="203"/>
              </a:spcBef>
              <a:spcAft>
                <a:spcPct val="0"/>
              </a:spcAft>
            </a:pPr>
            <a:r>
              <a:rPr sz="900" spc="29">
                <a:solidFill>
                  <a:srgbClr val="221E1F"/>
                </a:solidFill>
                <a:latin typeface="LHPRJM+STXihei"/>
                <a:cs typeface="LHPRJM+STXihei"/>
              </a:rPr>
              <a:t>ꢀꢀ田中贵金属工业株式会社在原材料采购方面对金、</a:t>
            </a:r>
          </a:p>
        </p:txBody>
      </p:sp>
      <p:sp>
        <p:nvSpPr>
          <p:cNvPr id="65" name="object 65"/>
          <p:cNvSpPr txBox="1"/>
          <p:nvPr/>
        </p:nvSpPr>
        <p:spPr>
          <a:xfrm>
            <a:off x="1505713" y="5302190"/>
            <a:ext cx="7396520"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FFFFFF"/>
                </a:solidFill>
                <a:latin typeface="BLIVWO+UDShinGoSCGbe-Med"/>
                <a:cs typeface="BLIVWO+UDShinGoSCGbe-Med"/>
              </a:rPr>
              <a:t>顾客要</a:t>
            </a:r>
          </a:p>
        </p:txBody>
      </p:sp>
      <p:sp>
        <p:nvSpPr>
          <p:cNvPr id="66" name="object 66"/>
          <p:cNvSpPr txBox="1"/>
          <p:nvPr/>
        </p:nvSpPr>
        <p:spPr>
          <a:xfrm>
            <a:off x="1791463" y="5302190"/>
            <a:ext cx="238125"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FFFFFF"/>
                </a:solidFill>
                <a:latin typeface="BLIVWO+UDShinGoSCGbe-Med"/>
                <a:cs typeface="BLIVWO+UDShinGoSCGbe-Med"/>
              </a:rPr>
              <a:t>求</a:t>
            </a:r>
          </a:p>
        </p:txBody>
      </p:sp>
      <p:sp>
        <p:nvSpPr>
          <p:cNvPr id="67" name="object 67"/>
          <p:cNvSpPr txBox="1"/>
          <p:nvPr/>
        </p:nvSpPr>
        <p:spPr>
          <a:xfrm>
            <a:off x="4973145" y="5347918"/>
            <a:ext cx="572135" cy="410649"/>
          </a:xfrm>
          <a:prstGeom prst="rect">
            <a:avLst/>
          </a:prstGeom>
        </p:spPr>
        <p:txBody>
          <a:bodyPr vert="horz" wrap="square" lIns="0" tIns="0" rIns="0" bIns="0" rtlCol="0">
            <a:spAutoFit/>
          </a:bodyPr>
          <a:lstStyle/>
          <a:p>
            <a:pPr marL="35175" marR="0">
              <a:lnSpc>
                <a:spcPts val="1058"/>
              </a:lnSpc>
              <a:spcBef>
                <a:spcPct val="0"/>
              </a:spcBef>
              <a:spcAft>
                <a:spcPct val="0"/>
              </a:spcAft>
            </a:pPr>
            <a:r>
              <a:rPr sz="850" spc="-27">
                <a:solidFill>
                  <a:srgbClr val="049BDB"/>
                </a:solidFill>
                <a:latin typeface="HUFFKE+UDShinGoSCGbe-DeB"/>
                <a:cs typeface="HUFFKE+UDShinGoSCGbe-DeB"/>
              </a:rPr>
              <a:t>Check</a:t>
            </a:r>
          </a:p>
          <a:p>
            <a:pPr marL="0" marR="0">
              <a:lnSpc>
                <a:spcPts val="900"/>
              </a:lnSpc>
              <a:spcBef>
                <a:spcPct val="0"/>
              </a:spcBef>
              <a:spcAft>
                <a:spcPct val="0"/>
              </a:spcAft>
            </a:pPr>
            <a:r>
              <a:rPr sz="850" spc="-42">
                <a:solidFill>
                  <a:srgbClr val="049BDB"/>
                </a:solidFill>
                <a:latin typeface="HUFFKE+UDShinGoSCGbe-DeB"/>
                <a:cs typeface="HUFFKE+UDShinGoSCGbe-DeB"/>
              </a:rPr>
              <a:t>（检查）</a:t>
            </a:r>
          </a:p>
        </p:txBody>
      </p:sp>
      <p:sp>
        <p:nvSpPr>
          <p:cNvPr id="68" name="object 68"/>
          <p:cNvSpPr txBox="1"/>
          <p:nvPr/>
        </p:nvSpPr>
        <p:spPr>
          <a:xfrm>
            <a:off x="5879287" y="5353027"/>
            <a:ext cx="523875"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FFFFFF"/>
                </a:solidFill>
                <a:latin typeface="BLIVWO+UDShinGoSCGbe-Med"/>
                <a:cs typeface="BLIVWO+UDShinGoSCGbe-Med"/>
              </a:rPr>
              <a:t>顾客满意</a:t>
            </a:r>
          </a:p>
        </p:txBody>
      </p:sp>
      <p:sp>
        <p:nvSpPr>
          <p:cNvPr id="69" name="object 69"/>
          <p:cNvSpPr txBox="1"/>
          <p:nvPr/>
        </p:nvSpPr>
        <p:spPr>
          <a:xfrm>
            <a:off x="1600963" y="5410108"/>
            <a:ext cx="333375"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FFFFFF"/>
                </a:solidFill>
                <a:latin typeface="BLIVWO+UDShinGoSCGbe-Med"/>
                <a:cs typeface="BLIVWO+UDShinGoSCGbe-Med"/>
              </a:rPr>
              <a:t>事项</a:t>
            </a:r>
          </a:p>
        </p:txBody>
      </p:sp>
      <p:sp>
        <p:nvSpPr>
          <p:cNvPr id="70" name="object 70"/>
          <p:cNvSpPr txBox="1"/>
          <p:nvPr/>
        </p:nvSpPr>
        <p:spPr>
          <a:xfrm>
            <a:off x="2384436" y="5398987"/>
            <a:ext cx="593725" cy="414096"/>
          </a:xfrm>
          <a:prstGeom prst="rect">
            <a:avLst/>
          </a:prstGeom>
        </p:spPr>
        <p:txBody>
          <a:bodyPr vert="horz" wrap="square" lIns="0" tIns="0" rIns="0" bIns="0" rtlCol="0">
            <a:spAutoFit/>
          </a:bodyPr>
          <a:lstStyle/>
          <a:p>
            <a:pPr marL="53975" marR="0">
              <a:lnSpc>
                <a:spcPts val="1085"/>
              </a:lnSpc>
              <a:spcBef>
                <a:spcPct val="0"/>
              </a:spcBef>
              <a:spcAft>
                <a:spcPct val="0"/>
              </a:spcAft>
            </a:pPr>
            <a:r>
              <a:rPr sz="850">
                <a:solidFill>
                  <a:srgbClr val="049BDB"/>
                </a:solidFill>
                <a:latin typeface="HUFFKE+UDShinGoSCGbe-DeB"/>
                <a:cs typeface="HUFFKE+UDShinGoSCGbe-DeB"/>
              </a:rPr>
              <a:t>Plan</a:t>
            </a:r>
          </a:p>
          <a:p>
            <a:pPr marL="0" marR="0">
              <a:lnSpc>
                <a:spcPts val="900"/>
              </a:lnSpc>
              <a:spcBef>
                <a:spcPct val="0"/>
              </a:spcBef>
              <a:spcAft>
                <a:spcPct val="0"/>
              </a:spcAft>
            </a:pPr>
            <a:r>
              <a:rPr sz="850">
                <a:solidFill>
                  <a:srgbClr val="049BDB"/>
                </a:solidFill>
                <a:latin typeface="HUFFKE+UDShinGoSCGbe-DeB"/>
                <a:cs typeface="HUFFKE+UDShinGoSCGbe-DeB"/>
              </a:rPr>
              <a:t>（计划）</a:t>
            </a:r>
          </a:p>
        </p:txBody>
      </p:sp>
      <p:sp>
        <p:nvSpPr>
          <p:cNvPr id="71" name="object 71"/>
          <p:cNvSpPr txBox="1"/>
          <p:nvPr/>
        </p:nvSpPr>
        <p:spPr>
          <a:xfrm>
            <a:off x="8287202" y="5632323"/>
            <a:ext cx="3251160"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31">
                <a:solidFill>
                  <a:srgbClr val="221E1F"/>
                </a:solidFill>
                <a:latin typeface="LHPRJM+STXihei"/>
                <a:cs typeface="LHPRJM+STXihei"/>
              </a:rPr>
              <a:t>和卫生、伦理道德等在内的CSR基础上开展事业活动，</a:t>
            </a:r>
          </a:p>
          <a:p>
            <a:pPr marL="0" marR="0">
              <a:lnSpc>
                <a:spcPts val="900"/>
              </a:lnSpc>
              <a:spcBef>
                <a:spcPts val="700"/>
              </a:spcBef>
              <a:spcAft>
                <a:spcPct val="0"/>
              </a:spcAft>
            </a:pPr>
            <a:r>
              <a:rPr sz="900" spc="116">
                <a:solidFill>
                  <a:srgbClr val="221E1F"/>
                </a:solidFill>
                <a:latin typeface="LHPRJM+STXihei"/>
                <a:cs typeface="LHPRJM+STXihei"/>
              </a:rPr>
              <a:t>为了应对全球客户企业的要求和社会的期待，按照</a:t>
            </a:r>
          </a:p>
          <a:p>
            <a:pPr marL="0" marR="0">
              <a:lnSpc>
                <a:spcPts val="900"/>
              </a:lnSpc>
              <a:spcBef>
                <a:spcPts val="699"/>
              </a:spcBef>
              <a:spcAft>
                <a:spcPct val="0"/>
              </a:spcAft>
            </a:pPr>
            <a:r>
              <a:rPr sz="900" spc="26">
                <a:solidFill>
                  <a:srgbClr val="221E1F"/>
                </a:solidFill>
                <a:latin typeface="LHPRJM+STXihei"/>
                <a:cs typeface="LHPRJM+STXihei"/>
              </a:rPr>
              <a:t>“RBA行为准则</a:t>
            </a:r>
            <a:r>
              <a:rPr sz="1000" spc="10" baseline="67">
                <a:solidFill>
                  <a:srgbClr val="221E1F"/>
                </a:solidFill>
                <a:latin typeface="LHPRJM+STXihei"/>
                <a:cs typeface="LHPRJM+STXihei"/>
              </a:rPr>
              <a:t>※1</a:t>
            </a:r>
            <a:r>
              <a:rPr sz="900" spc="26">
                <a:solidFill>
                  <a:srgbClr val="221E1F"/>
                </a:solidFill>
                <a:latin typeface="LHPRJM+STXihei"/>
                <a:cs typeface="LHPRJM+STXihei"/>
              </a:rPr>
              <a:t>”制定了“田中贵金属集团行动宪章</a:t>
            </a:r>
          </a:p>
        </p:txBody>
      </p:sp>
      <p:sp>
        <p:nvSpPr>
          <p:cNvPr id="72" name="object 72"/>
          <p:cNvSpPr txBox="1"/>
          <p:nvPr/>
        </p:nvSpPr>
        <p:spPr>
          <a:xfrm>
            <a:off x="11401195" y="5632336"/>
            <a:ext cx="3314516" cy="1708329"/>
          </a:xfrm>
          <a:prstGeom prst="rect">
            <a:avLst/>
          </a:prstGeom>
        </p:spPr>
        <p:txBody>
          <a:bodyPr vert="horz" wrap="square" lIns="0" tIns="0" rIns="0" bIns="0" rtlCol="0">
            <a:spAutoFit/>
          </a:bodyPr>
          <a:lstStyle/>
          <a:p>
            <a:pPr marL="0" marR="0">
              <a:lnSpc>
                <a:spcPts val="900"/>
              </a:lnSpc>
              <a:spcBef>
                <a:spcPct val="0"/>
              </a:spcBef>
              <a:spcAft>
                <a:spcPct val="0"/>
              </a:spcAft>
            </a:pPr>
            <a:r>
              <a:rPr sz="900" spc="-10">
                <a:solidFill>
                  <a:srgbClr val="221E1F"/>
                </a:solidFill>
                <a:latin typeface="LHPRJM+STXihei"/>
                <a:cs typeface="LHPRJM+STXihei"/>
              </a:rPr>
              <a:t>钽、钨、锡等矿物相关交易上进行风险管理，为了避免采</a:t>
            </a:r>
          </a:p>
          <a:p>
            <a:pPr marL="0" marR="0">
              <a:lnSpc>
                <a:spcPts val="900"/>
              </a:lnSpc>
              <a:spcBef>
                <a:spcPts val="700"/>
              </a:spcBef>
              <a:spcAft>
                <a:spcPct val="0"/>
              </a:spcAft>
            </a:pPr>
            <a:r>
              <a:rPr sz="900" spc="-10">
                <a:solidFill>
                  <a:srgbClr val="221E1F"/>
                </a:solidFill>
                <a:latin typeface="LHPRJM+STXihei"/>
                <a:cs typeface="LHPRJM+STXihei"/>
              </a:rPr>
              <a:t>购上与侵犯人权、恐怖行动、洗钱、不正当交易、非人道</a:t>
            </a:r>
          </a:p>
          <a:p>
            <a:pPr marL="0" marR="0">
              <a:lnSpc>
                <a:spcPts val="900"/>
              </a:lnSpc>
              <a:spcBef>
                <a:spcPts val="700"/>
              </a:spcBef>
              <a:spcAft>
                <a:spcPct val="0"/>
              </a:spcAft>
            </a:pPr>
            <a:r>
              <a:rPr sz="900" spc="70">
                <a:solidFill>
                  <a:srgbClr val="221E1F"/>
                </a:solidFill>
                <a:latin typeface="LHPRJM+STXihei"/>
                <a:cs typeface="LHPRJM+STXihei"/>
              </a:rPr>
              <a:t>行为以及武装势力相关，制定了“负责任矿物管理方</a:t>
            </a:r>
          </a:p>
          <a:p>
            <a:pPr marL="0" marR="0">
              <a:lnSpc>
                <a:spcPts val="900"/>
              </a:lnSpc>
              <a:spcBef>
                <a:spcPts val="700"/>
              </a:spcBef>
              <a:spcAft>
                <a:spcPct val="0"/>
              </a:spcAft>
            </a:pPr>
            <a:r>
              <a:rPr sz="900" spc="-10">
                <a:solidFill>
                  <a:srgbClr val="221E1F"/>
                </a:solidFill>
                <a:latin typeface="LHPRJM+STXihei"/>
                <a:cs typeface="LHPRJM+STXihei"/>
              </a:rPr>
              <a:t>针”，努力推进负责任的原材料采购。在黄金交易方面，</a:t>
            </a:r>
          </a:p>
          <a:p>
            <a:pPr marL="0" marR="0">
              <a:lnSpc>
                <a:spcPts val="900"/>
              </a:lnSpc>
              <a:spcBef>
                <a:spcPts val="700"/>
              </a:spcBef>
              <a:spcAft>
                <a:spcPct val="0"/>
              </a:spcAft>
            </a:pPr>
            <a:r>
              <a:rPr sz="900">
                <a:solidFill>
                  <a:srgbClr val="221E1F"/>
                </a:solidFill>
                <a:latin typeface="LHPRJM+STXihei"/>
                <a:cs typeface="LHPRJM+STXihei"/>
              </a:rPr>
              <a:t>按照LBMA《黄金尽责管理指引》要求进行管理，经过第</a:t>
            </a:r>
          </a:p>
          <a:p>
            <a:pPr marL="0" marR="0">
              <a:lnSpc>
                <a:spcPts val="900"/>
              </a:lnSpc>
              <a:spcBef>
                <a:spcPts val="700"/>
              </a:spcBef>
              <a:spcAft>
                <a:spcPct val="0"/>
              </a:spcAft>
            </a:pPr>
            <a:r>
              <a:rPr sz="900" spc="-18">
                <a:solidFill>
                  <a:srgbClr val="221E1F"/>
                </a:solidFill>
                <a:latin typeface="LHPRJM+STXihei"/>
                <a:cs typeface="LHPRJM+STXihei"/>
              </a:rPr>
              <a:t>三方机关的管理系统监查，取得了认证，2014年起每年都</a:t>
            </a:r>
          </a:p>
          <a:p>
            <a:pPr marL="0" marR="0">
              <a:lnSpc>
                <a:spcPts val="900"/>
              </a:lnSpc>
              <a:spcBef>
                <a:spcPts val="700"/>
              </a:spcBef>
              <a:spcAft>
                <a:spcPct val="0"/>
              </a:spcAft>
            </a:pPr>
            <a:r>
              <a:rPr sz="900" spc="-18">
                <a:solidFill>
                  <a:srgbClr val="221E1F"/>
                </a:solidFill>
                <a:latin typeface="LHPRJM+STXihei"/>
                <a:cs typeface="LHPRJM+STXihei"/>
              </a:rPr>
              <a:t>进行更新。在白银交易方面，</a:t>
            </a:r>
            <a:r>
              <a:rPr sz="900" spc="202">
                <a:solidFill>
                  <a:srgbClr val="221E1F"/>
                </a:solidFill>
                <a:latin typeface="LHPRJM+STXihei"/>
                <a:cs typeface="LHPRJM+STXihei"/>
              </a:rPr>
              <a:t> </a:t>
            </a:r>
            <a:r>
              <a:rPr sz="900" spc="-18">
                <a:solidFill>
                  <a:srgbClr val="221E1F"/>
                </a:solidFill>
                <a:latin typeface="LHPRJM+STXihei"/>
                <a:cs typeface="LHPRJM+STXihei"/>
              </a:rPr>
              <a:t>2019年5月接受了第三方机</a:t>
            </a:r>
          </a:p>
          <a:p>
            <a:pPr marL="0" marR="0">
              <a:lnSpc>
                <a:spcPts val="900"/>
              </a:lnSpc>
              <a:spcBef>
                <a:spcPts val="700"/>
              </a:spcBef>
              <a:spcAft>
                <a:spcPct val="0"/>
              </a:spcAft>
            </a:pPr>
            <a:r>
              <a:rPr sz="900" spc="-18">
                <a:solidFill>
                  <a:srgbClr val="221E1F"/>
                </a:solidFill>
                <a:latin typeface="LHPRJM+STXihei"/>
                <a:cs typeface="LHPRJM+STXihei"/>
              </a:rPr>
              <a:t>关的监查，预定取得认证。</a:t>
            </a:r>
          </a:p>
        </p:txBody>
      </p:sp>
      <p:sp>
        <p:nvSpPr>
          <p:cNvPr id="73" name="object 73"/>
          <p:cNvSpPr txBox="1"/>
          <p:nvPr/>
        </p:nvSpPr>
        <p:spPr>
          <a:xfrm>
            <a:off x="2706439" y="5703616"/>
            <a:ext cx="357505" cy="283359"/>
          </a:xfrm>
          <a:prstGeom prst="rect">
            <a:avLst/>
          </a:prstGeom>
        </p:spPr>
        <p:txBody>
          <a:bodyPr vert="horz" wrap="square" lIns="0" tIns="0" rIns="0" bIns="0" rtlCol="0">
            <a:spAutoFit/>
          </a:bodyPr>
          <a:lstStyle/>
          <a:p>
            <a:pPr marL="0" marR="0">
              <a:lnSpc>
                <a:spcPts val="1031"/>
              </a:lnSpc>
              <a:spcBef>
                <a:spcPct val="0"/>
              </a:spcBef>
              <a:spcAft>
                <a:spcPct val="0"/>
              </a:spcAft>
            </a:pPr>
            <a:r>
              <a:rPr sz="800">
                <a:solidFill>
                  <a:srgbClr val="FFFFFF"/>
                </a:solidFill>
                <a:latin typeface="HUFFKE+UDShinGoSCGbe-DeB"/>
                <a:cs typeface="HUFFKE+UDShinGoSCGbe-DeB"/>
              </a:rPr>
              <a:t>计划</a:t>
            </a:r>
          </a:p>
        </p:txBody>
      </p:sp>
      <p:sp>
        <p:nvSpPr>
          <p:cNvPr id="74" name="object 74"/>
          <p:cNvSpPr txBox="1"/>
          <p:nvPr/>
        </p:nvSpPr>
        <p:spPr>
          <a:xfrm>
            <a:off x="3725706" y="5701568"/>
            <a:ext cx="460057" cy="283359"/>
          </a:xfrm>
          <a:prstGeom prst="rect">
            <a:avLst/>
          </a:prstGeom>
        </p:spPr>
        <p:txBody>
          <a:bodyPr vert="horz" wrap="square" lIns="0" tIns="0" rIns="0" bIns="0" rtlCol="0">
            <a:spAutoFit/>
          </a:bodyPr>
          <a:lstStyle/>
          <a:p>
            <a:pPr marL="0" marR="0">
              <a:lnSpc>
                <a:spcPts val="1031"/>
              </a:lnSpc>
              <a:spcBef>
                <a:spcPct val="0"/>
              </a:spcBef>
              <a:spcAft>
                <a:spcPct val="0"/>
              </a:spcAft>
            </a:pPr>
            <a:r>
              <a:rPr sz="800">
                <a:solidFill>
                  <a:srgbClr val="FFFFFF"/>
                </a:solidFill>
                <a:latin typeface="HUFFKE+UDShinGoSCGbe-DeB"/>
                <a:cs typeface="HUFFKE+UDShinGoSCGbe-DeB"/>
              </a:rPr>
              <a:t>领导权</a:t>
            </a:r>
          </a:p>
        </p:txBody>
      </p:sp>
      <p:sp>
        <p:nvSpPr>
          <p:cNvPr id="75" name="object 75"/>
          <p:cNvSpPr txBox="1"/>
          <p:nvPr/>
        </p:nvSpPr>
        <p:spPr>
          <a:xfrm>
            <a:off x="4733948" y="5703663"/>
            <a:ext cx="562610" cy="283359"/>
          </a:xfrm>
          <a:prstGeom prst="rect">
            <a:avLst/>
          </a:prstGeom>
        </p:spPr>
        <p:txBody>
          <a:bodyPr vert="horz" wrap="square" lIns="0" tIns="0" rIns="0" bIns="0" rtlCol="0">
            <a:spAutoFit/>
          </a:bodyPr>
          <a:lstStyle/>
          <a:p>
            <a:pPr marL="0" marR="0">
              <a:lnSpc>
                <a:spcPts val="1031"/>
              </a:lnSpc>
              <a:spcBef>
                <a:spcPct val="0"/>
              </a:spcBef>
              <a:spcAft>
                <a:spcPct val="0"/>
              </a:spcAft>
            </a:pPr>
            <a:r>
              <a:rPr sz="800">
                <a:solidFill>
                  <a:srgbClr val="FFFFFF"/>
                </a:solidFill>
                <a:latin typeface="HUFFKE+UDShinGoSCGbe-DeB"/>
                <a:cs typeface="HUFFKE+UDShinGoSCGbe-DeB"/>
              </a:rPr>
              <a:t>业绩评估</a:t>
            </a:r>
          </a:p>
        </p:txBody>
      </p:sp>
      <p:sp>
        <p:nvSpPr>
          <p:cNvPr id="76" name="object 76"/>
          <p:cNvSpPr txBox="1"/>
          <p:nvPr/>
        </p:nvSpPr>
        <p:spPr>
          <a:xfrm>
            <a:off x="1606599" y="5879190"/>
            <a:ext cx="325755" cy="261236"/>
          </a:xfrm>
          <a:prstGeom prst="rect">
            <a:avLst/>
          </a:prstGeom>
        </p:spPr>
        <p:txBody>
          <a:bodyPr vert="horz" wrap="square" lIns="0" tIns="0" rIns="0" bIns="0" rtlCol="0">
            <a:spAutoFit/>
          </a:bodyPr>
          <a:lstStyle/>
          <a:p>
            <a:pPr marL="0" marR="0">
              <a:lnSpc>
                <a:spcPts val="931"/>
              </a:lnSpc>
              <a:spcBef>
                <a:spcPct val="0"/>
              </a:spcBef>
              <a:spcAft>
                <a:spcPct val="0"/>
              </a:spcAft>
            </a:pPr>
            <a:r>
              <a:rPr sz="750" spc="-58">
                <a:solidFill>
                  <a:srgbClr val="FFFFFF"/>
                </a:solidFill>
                <a:latin typeface="BLIVWO+UDShinGoSCGbe-Med"/>
                <a:cs typeface="BLIVWO+UDShinGoSCGbe-Med"/>
              </a:rPr>
              <a:t>利益</a:t>
            </a:r>
          </a:p>
        </p:txBody>
      </p:sp>
      <p:sp>
        <p:nvSpPr>
          <p:cNvPr id="77" name="object 77"/>
          <p:cNvSpPr txBox="1"/>
          <p:nvPr/>
        </p:nvSpPr>
        <p:spPr>
          <a:xfrm>
            <a:off x="1518817" y="5987108"/>
            <a:ext cx="7100659" cy="261236"/>
          </a:xfrm>
          <a:prstGeom prst="rect">
            <a:avLst/>
          </a:prstGeom>
        </p:spPr>
        <p:txBody>
          <a:bodyPr vert="horz" wrap="square" lIns="0" tIns="0" rIns="0" bIns="0" rtlCol="0">
            <a:spAutoFit/>
          </a:bodyPr>
          <a:lstStyle/>
          <a:p>
            <a:pPr marL="0" marR="0">
              <a:lnSpc>
                <a:spcPts val="931"/>
              </a:lnSpc>
              <a:spcBef>
                <a:spcPct val="0"/>
              </a:spcBef>
              <a:spcAft>
                <a:spcPct val="0"/>
              </a:spcAft>
            </a:pPr>
            <a:r>
              <a:rPr sz="750" spc="-58">
                <a:solidFill>
                  <a:srgbClr val="FFFFFF"/>
                </a:solidFill>
                <a:latin typeface="BLIVWO+UDShinGoSCGbe-Med"/>
                <a:cs typeface="BLIVWO+UDShinGoSCGbe-Med"/>
              </a:rPr>
              <a:t>相关者</a:t>
            </a:r>
          </a:p>
        </p:txBody>
      </p:sp>
      <p:sp>
        <p:nvSpPr>
          <p:cNvPr id="78" name="object 78"/>
          <p:cNvSpPr txBox="1"/>
          <p:nvPr/>
        </p:nvSpPr>
        <p:spPr>
          <a:xfrm>
            <a:off x="1782164" y="5987108"/>
            <a:ext cx="234315" cy="261236"/>
          </a:xfrm>
          <a:prstGeom prst="rect">
            <a:avLst/>
          </a:prstGeom>
        </p:spPr>
        <p:txBody>
          <a:bodyPr vert="horz" wrap="square" lIns="0" tIns="0" rIns="0" bIns="0" rtlCol="0">
            <a:spAutoFit/>
          </a:bodyPr>
          <a:lstStyle/>
          <a:p>
            <a:pPr marL="0" marR="0">
              <a:lnSpc>
                <a:spcPts val="931"/>
              </a:lnSpc>
              <a:spcBef>
                <a:spcPct val="0"/>
              </a:spcBef>
              <a:spcAft>
                <a:spcPct val="0"/>
              </a:spcAft>
            </a:pPr>
            <a:r>
              <a:rPr sz="750">
                <a:solidFill>
                  <a:srgbClr val="FFFFFF"/>
                </a:solidFill>
                <a:latin typeface="BLIVWO+UDShinGoSCGbe-Med"/>
                <a:cs typeface="BLIVWO+UDShinGoSCGbe-Med"/>
              </a:rPr>
              <a:t>的</a:t>
            </a:r>
          </a:p>
        </p:txBody>
      </p:sp>
      <p:sp>
        <p:nvSpPr>
          <p:cNvPr id="79" name="object 79"/>
          <p:cNvSpPr txBox="1"/>
          <p:nvPr/>
        </p:nvSpPr>
        <p:spPr>
          <a:xfrm>
            <a:off x="5958726" y="6007680"/>
            <a:ext cx="365093"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FFFFFF"/>
                </a:solidFill>
                <a:latin typeface="BLIVWO+UDShinGoSCGbe-Med"/>
                <a:cs typeface="BLIVWO+UDShinGoSCGbe-Med"/>
              </a:rPr>
              <a:t>产 品</a:t>
            </a:r>
          </a:p>
        </p:txBody>
      </p:sp>
      <p:sp>
        <p:nvSpPr>
          <p:cNvPr id="80" name="object 80"/>
          <p:cNvSpPr txBox="1"/>
          <p:nvPr/>
        </p:nvSpPr>
        <p:spPr>
          <a:xfrm>
            <a:off x="1474925" y="6095026"/>
            <a:ext cx="600075" cy="261236"/>
          </a:xfrm>
          <a:prstGeom prst="rect">
            <a:avLst/>
          </a:prstGeom>
        </p:spPr>
        <p:txBody>
          <a:bodyPr vert="horz" wrap="square" lIns="0" tIns="0" rIns="0" bIns="0" rtlCol="0">
            <a:spAutoFit/>
          </a:bodyPr>
          <a:lstStyle/>
          <a:p>
            <a:pPr marL="0" marR="0">
              <a:lnSpc>
                <a:spcPts val="931"/>
              </a:lnSpc>
              <a:spcBef>
                <a:spcPct val="0"/>
              </a:spcBef>
              <a:spcAft>
                <a:spcPct val="0"/>
              </a:spcAft>
            </a:pPr>
            <a:r>
              <a:rPr sz="750" spc="-58">
                <a:solidFill>
                  <a:srgbClr val="FFFFFF"/>
                </a:solidFill>
                <a:latin typeface="BLIVWO+UDShinGoSCGbe-Med"/>
                <a:cs typeface="BLIVWO+UDShinGoSCGbe-Med"/>
              </a:rPr>
              <a:t>需求和期待</a:t>
            </a:r>
          </a:p>
        </p:txBody>
      </p:sp>
      <p:sp>
        <p:nvSpPr>
          <p:cNvPr id="81" name="object 81"/>
          <p:cNvSpPr txBox="1"/>
          <p:nvPr/>
        </p:nvSpPr>
        <p:spPr>
          <a:xfrm>
            <a:off x="3754366" y="6241923"/>
            <a:ext cx="11028723" cy="302255"/>
          </a:xfrm>
          <a:prstGeom prst="rect">
            <a:avLst/>
          </a:prstGeom>
        </p:spPr>
        <p:txBody>
          <a:bodyPr vert="horz" wrap="square" lIns="0" tIns="0" rIns="0" bIns="0" rtlCol="0">
            <a:spAutoFit/>
          </a:bodyPr>
          <a:lstStyle/>
          <a:p>
            <a:pPr marL="0" marR="0">
              <a:lnSpc>
                <a:spcPts val="1031"/>
              </a:lnSpc>
              <a:spcBef>
                <a:spcPct val="0"/>
              </a:spcBef>
              <a:spcAft>
                <a:spcPct val="0"/>
              </a:spcAft>
            </a:pPr>
            <a:r>
              <a:rPr sz="800">
                <a:solidFill>
                  <a:srgbClr val="FFFFFF"/>
                </a:solidFill>
                <a:latin typeface="HUFFKE+UDShinGoSCGbe-DeB"/>
                <a:cs typeface="HUFFKE+UDShinGoSCGbe-DeB"/>
              </a:rPr>
              <a:t>改</a:t>
            </a:r>
            <a:r>
              <a:rPr sz="800" spc="10">
                <a:solidFill>
                  <a:srgbClr val="FFFFFF"/>
                </a:solidFill>
                <a:latin typeface="HUFFKE+UDShinGoSCGbe-DeB"/>
                <a:cs typeface="HUFFKE+UDShinGoSCGbe-DeB"/>
              </a:rPr>
              <a:t> </a:t>
            </a:r>
            <a:r>
              <a:rPr sz="800">
                <a:solidFill>
                  <a:srgbClr val="FFFFFF"/>
                </a:solidFill>
                <a:latin typeface="HUFFKE+UDShinGoSCGbe-DeB"/>
                <a:cs typeface="HUFFKE+UDShinGoSCGbe-DeB"/>
              </a:rPr>
              <a:t>善</a:t>
            </a:r>
          </a:p>
          <a:p>
            <a:pPr marL="4532833" marR="0">
              <a:lnSpc>
                <a:spcPts val="900"/>
              </a:lnSpc>
              <a:spcBef>
                <a:spcPct val="0"/>
              </a:spcBef>
              <a:spcAft>
                <a:spcPct val="0"/>
              </a:spcAft>
            </a:pPr>
            <a:r>
              <a:rPr sz="900" spc="18">
                <a:solidFill>
                  <a:srgbClr val="221E1F"/>
                </a:solidFill>
                <a:latin typeface="LHPRJM+STXihei"/>
                <a:cs typeface="LHPRJM+STXihei"/>
              </a:rPr>
              <a:t>及行为规范”，做到严格遵守。2018年度，多个国内工</a:t>
            </a:r>
          </a:p>
        </p:txBody>
      </p:sp>
      <p:sp>
        <p:nvSpPr>
          <p:cNvPr id="82" name="object 82"/>
          <p:cNvSpPr txBox="1"/>
          <p:nvPr/>
        </p:nvSpPr>
        <p:spPr>
          <a:xfrm>
            <a:off x="3590130" y="6430234"/>
            <a:ext cx="783285" cy="299777"/>
          </a:xfrm>
          <a:prstGeom prst="rect">
            <a:avLst/>
          </a:prstGeom>
        </p:spPr>
        <p:txBody>
          <a:bodyPr vert="horz" wrap="square" lIns="0" tIns="0" rIns="0" bIns="0" rtlCol="0">
            <a:spAutoFit/>
          </a:bodyPr>
          <a:lstStyle/>
          <a:p>
            <a:pPr marL="0" marR="0">
              <a:lnSpc>
                <a:spcPts val="1085"/>
              </a:lnSpc>
              <a:spcBef>
                <a:spcPct val="0"/>
              </a:spcBef>
              <a:spcAft>
                <a:spcPct val="0"/>
              </a:spcAft>
            </a:pPr>
            <a:r>
              <a:rPr sz="850">
                <a:solidFill>
                  <a:srgbClr val="049BDB"/>
                </a:solidFill>
                <a:latin typeface="HUFFKE+UDShinGoSCGbe-DeB"/>
                <a:cs typeface="HUFFKE+UDShinGoSCGbe-DeB"/>
              </a:rPr>
              <a:t>Act（行动）</a:t>
            </a:r>
          </a:p>
        </p:txBody>
      </p:sp>
      <p:sp>
        <p:nvSpPr>
          <p:cNvPr id="83" name="object 83"/>
          <p:cNvSpPr txBox="1"/>
          <p:nvPr/>
        </p:nvSpPr>
        <p:spPr>
          <a:xfrm>
            <a:off x="8287199" y="6445149"/>
            <a:ext cx="3251564" cy="895425"/>
          </a:xfrm>
          <a:prstGeom prst="rect">
            <a:avLst/>
          </a:prstGeom>
        </p:spPr>
        <p:txBody>
          <a:bodyPr vert="horz" wrap="square" lIns="0" tIns="0" rIns="0" bIns="0" rtlCol="0">
            <a:spAutoFit/>
          </a:bodyPr>
          <a:lstStyle/>
          <a:p>
            <a:pPr marL="0" marR="0">
              <a:lnSpc>
                <a:spcPts val="900"/>
              </a:lnSpc>
              <a:spcBef>
                <a:spcPct val="0"/>
              </a:spcBef>
              <a:spcAft>
                <a:spcPct val="0"/>
              </a:spcAft>
            </a:pPr>
            <a:r>
              <a:rPr sz="900" spc="31">
                <a:solidFill>
                  <a:srgbClr val="221E1F"/>
                </a:solidFill>
                <a:latin typeface="LHPRJM+STXihei"/>
                <a:cs typeface="LHPRJM+STXihei"/>
              </a:rPr>
              <a:t>厂、海外工厂接受了RBA认定第三方机构的监查、顾客</a:t>
            </a:r>
          </a:p>
          <a:p>
            <a:pPr marL="0" marR="0">
              <a:lnSpc>
                <a:spcPts val="900"/>
              </a:lnSpc>
              <a:spcBef>
                <a:spcPts val="700"/>
              </a:spcBef>
              <a:spcAft>
                <a:spcPct val="0"/>
              </a:spcAft>
            </a:pPr>
            <a:r>
              <a:rPr sz="900">
                <a:solidFill>
                  <a:srgbClr val="221E1F"/>
                </a:solidFill>
                <a:latin typeface="LHPRJM+STXihei"/>
                <a:cs typeface="LHPRJM+STXihei"/>
              </a:rPr>
              <a:t>的监查，实施了修改措施。另外，我们继续向大约200家</a:t>
            </a:r>
          </a:p>
          <a:p>
            <a:pPr marL="0" marR="0">
              <a:lnSpc>
                <a:spcPts val="900"/>
              </a:lnSpc>
              <a:spcBef>
                <a:spcPts val="700"/>
              </a:spcBef>
              <a:spcAft>
                <a:spcPct val="0"/>
              </a:spcAft>
            </a:pPr>
            <a:r>
              <a:rPr sz="900" spc="31">
                <a:solidFill>
                  <a:srgbClr val="221E1F"/>
                </a:solidFill>
                <a:latin typeface="LHPRJM+STXihei"/>
                <a:cs typeface="LHPRJM+STXihei"/>
              </a:rPr>
              <a:t>客户提出了遵守“RBA行为准则”的要求，同时对遵守</a:t>
            </a:r>
          </a:p>
          <a:p>
            <a:pPr marL="0" marR="0">
              <a:lnSpc>
                <a:spcPts val="900"/>
              </a:lnSpc>
              <a:spcBef>
                <a:spcPts val="700"/>
              </a:spcBef>
              <a:spcAft>
                <a:spcPct val="0"/>
              </a:spcAft>
            </a:pPr>
            <a:r>
              <a:rPr sz="900">
                <a:solidFill>
                  <a:srgbClr val="221E1F"/>
                </a:solidFill>
                <a:latin typeface="LHPRJM+STXihei"/>
                <a:cs typeface="LHPRJM+STXihei"/>
              </a:rPr>
              <a:t>状况进行了调查和反馈。</a:t>
            </a:r>
          </a:p>
        </p:txBody>
      </p:sp>
      <p:sp>
        <p:nvSpPr>
          <p:cNvPr id="84" name="object 84"/>
          <p:cNvSpPr txBox="1"/>
          <p:nvPr/>
        </p:nvSpPr>
        <p:spPr>
          <a:xfrm>
            <a:off x="8287174" y="7257898"/>
            <a:ext cx="3250109" cy="692201"/>
          </a:xfrm>
          <a:prstGeom prst="rect">
            <a:avLst/>
          </a:prstGeom>
        </p:spPr>
        <p:txBody>
          <a:bodyPr vert="horz" wrap="square" lIns="0" tIns="0" rIns="0" bIns="0" rtlCol="0">
            <a:spAutoFit/>
          </a:bodyPr>
          <a:lstStyle/>
          <a:p>
            <a:pPr marL="25" marR="0">
              <a:lnSpc>
                <a:spcPts val="900"/>
              </a:lnSpc>
              <a:spcBef>
                <a:spcPct val="0"/>
              </a:spcBef>
              <a:spcAft>
                <a:spcPct val="0"/>
              </a:spcAft>
            </a:pPr>
            <a:r>
              <a:rPr sz="900" spc="39">
                <a:solidFill>
                  <a:srgbClr val="221E1F"/>
                </a:solidFill>
                <a:latin typeface="LHPRJM+STXihei"/>
                <a:cs typeface="LHPRJM+STXihei"/>
              </a:rPr>
              <a:t>ꢀꢀ通过供应链CSR评估机构EcoVadis</a:t>
            </a:r>
            <a:r>
              <a:rPr sz="1000" spc="24" baseline="134">
                <a:solidFill>
                  <a:srgbClr val="221E1F"/>
                </a:solidFill>
                <a:latin typeface="LHPRJM+STXihei"/>
                <a:cs typeface="LHPRJM+STXihei"/>
              </a:rPr>
              <a:t>※2</a:t>
            </a:r>
            <a:r>
              <a:rPr sz="900" spc="40">
                <a:solidFill>
                  <a:srgbClr val="221E1F"/>
                </a:solidFill>
                <a:latin typeface="LHPRJM+STXihei"/>
                <a:cs typeface="LHPRJM+STXihei"/>
              </a:rPr>
              <a:t>对环境、社</a:t>
            </a:r>
          </a:p>
          <a:p>
            <a:pPr marL="0" marR="0">
              <a:lnSpc>
                <a:spcPts val="900"/>
              </a:lnSpc>
              <a:spcBef>
                <a:spcPts val="698"/>
              </a:spcBef>
              <a:spcAft>
                <a:spcPct val="0"/>
              </a:spcAft>
            </a:pPr>
            <a:r>
              <a:rPr sz="900" spc="18">
                <a:solidFill>
                  <a:srgbClr val="221E1F"/>
                </a:solidFill>
                <a:latin typeface="LHPRJM+STXihei"/>
                <a:cs typeface="LHPRJM+STXihei"/>
              </a:rPr>
              <a:t>会、伦理以及供应链进行评定，2018年连续获得了银牌</a:t>
            </a:r>
          </a:p>
          <a:p>
            <a:pPr marL="0" marR="0">
              <a:lnSpc>
                <a:spcPts val="900"/>
              </a:lnSpc>
              <a:spcBef>
                <a:spcPts val="700"/>
              </a:spcBef>
              <a:spcAft>
                <a:spcPct val="0"/>
              </a:spcAft>
            </a:pPr>
            <a:r>
              <a:rPr sz="900">
                <a:solidFill>
                  <a:srgbClr val="221E1F"/>
                </a:solidFill>
                <a:latin typeface="LHPRJM+STXihei"/>
                <a:cs typeface="LHPRJM+STXihei"/>
              </a:rPr>
              <a:t>认证奖章。</a:t>
            </a:r>
          </a:p>
        </p:txBody>
      </p:sp>
      <p:sp>
        <p:nvSpPr>
          <p:cNvPr id="85" name="object 85"/>
          <p:cNvSpPr txBox="1"/>
          <p:nvPr/>
        </p:nvSpPr>
        <p:spPr>
          <a:xfrm>
            <a:off x="12272149" y="8950548"/>
            <a:ext cx="129787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LHPRJM+STXihei"/>
                <a:cs typeface="LHPRJM+STXihei"/>
              </a:rPr>
              <a:t>LBMA黄金尽责管理指引认证</a:t>
            </a:r>
          </a:p>
        </p:txBody>
      </p:sp>
      <p:sp>
        <p:nvSpPr>
          <p:cNvPr id="86" name="object 86"/>
          <p:cNvSpPr txBox="1"/>
          <p:nvPr/>
        </p:nvSpPr>
        <p:spPr>
          <a:xfrm>
            <a:off x="10171429" y="8985560"/>
            <a:ext cx="865985"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14">
                <a:solidFill>
                  <a:srgbClr val="221E1F"/>
                </a:solidFill>
                <a:latin typeface="LHPRJM+STXihei"/>
                <a:cs typeface="LHPRJM+STXihei"/>
              </a:rPr>
              <a:t>EcoVadis认证标志</a:t>
            </a:r>
          </a:p>
        </p:txBody>
      </p:sp>
      <p:sp>
        <p:nvSpPr>
          <p:cNvPr id="87" name="object 87"/>
          <p:cNvSpPr txBox="1"/>
          <p:nvPr/>
        </p:nvSpPr>
        <p:spPr>
          <a:xfrm>
            <a:off x="8289503" y="9166493"/>
            <a:ext cx="3624903" cy="393649"/>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LHPRJM+STXihei"/>
                <a:cs typeface="LHPRJM+STXihei"/>
              </a:rPr>
              <a:t>※1 RBA行为准则: RBA（Responsible Business Alliance负责任企业联盟）制定的行为准则</a:t>
            </a:r>
          </a:p>
          <a:p>
            <a:pPr marL="0" marR="0">
              <a:lnSpc>
                <a:spcPts val="600"/>
              </a:lnSpc>
              <a:spcBef>
                <a:spcPts val="199"/>
              </a:spcBef>
              <a:spcAft>
                <a:spcPct val="0"/>
              </a:spcAft>
            </a:pPr>
            <a:r>
              <a:rPr sz="600">
                <a:solidFill>
                  <a:srgbClr val="221E1F"/>
                </a:solidFill>
                <a:latin typeface="LHPRJM+STXihei"/>
                <a:cs typeface="LHPRJM+STXihei"/>
              </a:rPr>
              <a:t>※2 EcoVadis : 由世界150多个国家、190个业务领域、50,000多个团体注册的CSR评估平台。</a:t>
            </a:r>
          </a:p>
          <a:p>
            <a:pPr marL="127025" marR="0">
              <a:lnSpc>
                <a:spcPts val="600"/>
              </a:lnSpc>
              <a:spcBef>
                <a:spcPts val="199"/>
              </a:spcBef>
              <a:spcAft>
                <a:spcPct val="0"/>
              </a:spcAft>
            </a:pPr>
            <a:r>
              <a:rPr sz="600">
                <a:solidFill>
                  <a:srgbClr val="221E1F"/>
                </a:solidFill>
                <a:latin typeface="LHPRJM+STXihei"/>
                <a:cs typeface="LHPRJM+STXihei"/>
              </a:rPr>
              <a:t>共分4个评级：金牌、银牌、青铜牌、无评估。</a:t>
            </a:r>
          </a:p>
        </p:txBody>
      </p:sp>
      <p:sp>
        <p:nvSpPr>
          <p:cNvPr id="88" name="object 88"/>
          <p:cNvSpPr txBox="1"/>
          <p:nvPr/>
        </p:nvSpPr>
        <p:spPr>
          <a:xfrm>
            <a:off x="11644902" y="9257375"/>
            <a:ext cx="2676683" cy="467029"/>
          </a:xfrm>
          <a:prstGeom prst="rect">
            <a:avLst/>
          </a:prstGeom>
        </p:spPr>
        <p:txBody>
          <a:bodyPr vert="horz" wrap="square" lIns="0" tIns="0" rIns="0" bIns="0" rtlCol="0">
            <a:spAutoFit/>
          </a:bodyPr>
          <a:lstStyle/>
          <a:p>
            <a:pPr marL="535105" marR="0">
              <a:lnSpc>
                <a:spcPts val="1132"/>
              </a:lnSpc>
              <a:spcBef>
                <a:spcPct val="0"/>
              </a:spcBef>
              <a:spcAft>
                <a:spcPct val="0"/>
              </a:spcAft>
            </a:pPr>
            <a:r>
              <a:rPr sz="900">
                <a:solidFill>
                  <a:srgbClr val="049BDB"/>
                </a:solidFill>
                <a:latin typeface="VGWNRI+UDShinGoSCGbe-Reg"/>
                <a:cs typeface="VGWNRI+UDShinGoSCGbe-Reg"/>
              </a:rPr>
              <a:t>“负责任矿物管理方针”</a:t>
            </a:r>
          </a:p>
          <a:p>
            <a:pPr marL="0" marR="0">
              <a:lnSpc>
                <a:spcPts val="1109"/>
              </a:lnSpc>
              <a:spcBef>
                <a:spcPts val="85"/>
              </a:spcBef>
              <a:spcAft>
                <a:spcPct val="0"/>
              </a:spcAft>
            </a:pPr>
            <a:r>
              <a:rPr sz="900" spc="-19">
                <a:solidFill>
                  <a:srgbClr val="049BDB"/>
                </a:solidFill>
                <a:latin typeface="VGWNRI+UDShinGoSCGbe-Reg"/>
                <a:cs typeface="VGWNRI+UDShinGoSCGbe-Reg"/>
              </a:rPr>
              <a:t>http://www.tanaka.co.jp/sourcing_policy/</a:t>
            </a:r>
          </a:p>
        </p:txBody>
      </p:sp>
      <p:sp>
        <p:nvSpPr>
          <p:cNvPr id="89" name="object 89"/>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NJCLTT+UDShinGoPro-Regular"/>
                <a:cs typeface="NJCLTT+UDShinGoPro-Regular"/>
              </a:rPr>
              <a:t>08</a:t>
            </a:r>
          </a:p>
        </p:txBody>
      </p:sp>
      <p:sp>
        <p:nvSpPr>
          <p:cNvPr id="90" name="object 90"/>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NJCLTT+UDShinGoPro-Regular"/>
                <a:cs typeface="NJCLTT+UDShinGoPro-Regular"/>
              </a:rPr>
              <a:t>09</a:t>
            </a:r>
          </a:p>
        </p:txBody>
      </p:sp>
      <p:sp>
        <p:nvSpPr>
          <p:cNvPr id="91" name="object 91"/>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KCDKLS+UDShinGoPro-Light"/>
                <a:cs typeface="KCDKLS+UDShinGoPro-Light"/>
              </a:rPr>
              <a:t>TANAKA CSR REPORT 2019</a:t>
            </a:r>
          </a:p>
        </p:txBody>
      </p:sp>
      <p:sp>
        <p:nvSpPr>
          <p:cNvPr id="92" name="object 92"/>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KCDKLS+UDShinGoPro-Light"/>
                <a:cs typeface="KCDKLS+UDShinGoPro-Light"/>
              </a:rPr>
              <a:t>TANAKA CSR REPORT 2019</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112"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4542381" y="384967"/>
            <a:ext cx="240363"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PRCHON+UDShinGoSCGbe-Reg"/>
                <a:cs typeface="PRCHON+UDShinGoSCGbe-Reg"/>
              </a:rPr>
              <a:t>环境</a:t>
            </a:r>
          </a:p>
        </p:txBody>
      </p:sp>
      <p:sp>
        <p:nvSpPr>
          <p:cNvPr id="4" name="object 4"/>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AAMMBT+UDShinGoSCGbe-DeB"/>
                <a:cs typeface="AAMMBT+UDShinGoSCGbe-DeB"/>
              </a:rPr>
              <a:t>持续建立信赖</a:t>
            </a:r>
          </a:p>
        </p:txBody>
      </p:sp>
      <p:sp>
        <p:nvSpPr>
          <p:cNvPr id="5" name="object 5"/>
          <p:cNvSpPr txBox="1"/>
          <p:nvPr/>
        </p:nvSpPr>
        <p:spPr>
          <a:xfrm>
            <a:off x="894184" y="817726"/>
            <a:ext cx="2857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AAMMBT+UDShinGoSCGbe-DeB"/>
                <a:cs typeface="AAMMBT+UDShinGoSCGbe-DeB"/>
              </a:rPr>
              <a:t>保护地球环境</a:t>
            </a:r>
          </a:p>
        </p:txBody>
      </p:sp>
      <p:sp>
        <p:nvSpPr>
          <p:cNvPr id="6" name="object 6"/>
          <p:cNvSpPr txBox="1"/>
          <p:nvPr/>
        </p:nvSpPr>
        <p:spPr>
          <a:xfrm>
            <a:off x="909426" y="1366144"/>
            <a:ext cx="40060057"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PRCHON+UDShinGoSCGbe-Reg"/>
                <a:cs typeface="PRCHON+UDShinGoSCGbe-Reg"/>
              </a:rPr>
              <a:t>如何让地球永远保持它的美丽，这</a:t>
            </a:r>
            <a:r>
              <a:rPr sz="1200" spc="-77430">
                <a:solidFill>
                  <a:srgbClr val="221E1F"/>
                </a:solidFill>
                <a:latin typeface="PRCHON+UDShinGoSCGbe-Reg"/>
                <a:cs typeface="PRCHON+UDShinGoSCGbe-Reg"/>
              </a:rPr>
              <a:t>是</a:t>
            </a:r>
            <a:r>
              <a:rPr sz="1200">
                <a:solidFill>
                  <a:srgbClr val="221E1F"/>
                </a:solidFill>
                <a:latin typeface="PRCHON+UDShinGoSCGbe-Reg"/>
                <a:cs typeface="PRCHON+UDShinGoSCGbe-Reg"/>
              </a:rPr>
              <a:t>国际社会的共</a:t>
            </a:r>
            <a:r>
              <a:rPr sz="1200" spc="-77430">
                <a:solidFill>
                  <a:srgbClr val="221E1F"/>
                </a:solidFill>
                <a:latin typeface="PRCHON+UDShinGoSCGbe-Reg"/>
                <a:cs typeface="PRCHON+UDShinGoSCGbe-Reg"/>
              </a:rPr>
              <a:t>同</a:t>
            </a:r>
            <a:r>
              <a:rPr sz="1200">
                <a:solidFill>
                  <a:srgbClr val="221E1F"/>
                </a:solidFill>
                <a:latin typeface="PRCHON+UDShinGoSCGbe-Reg"/>
                <a:cs typeface="PRCHON+UDShinGoSCGbe-Reg"/>
              </a:rPr>
              <a:t>课题，也</a:t>
            </a:r>
            <a:r>
              <a:rPr sz="1200" spc="-77430">
                <a:solidFill>
                  <a:srgbClr val="221E1F"/>
                </a:solidFill>
                <a:latin typeface="PRCHON+UDShinGoSCGbe-Reg"/>
                <a:cs typeface="PRCHON+UDShinGoSCGbe-Reg"/>
              </a:rPr>
              <a:t>是</a:t>
            </a:r>
            <a:r>
              <a:rPr sz="1200">
                <a:solidFill>
                  <a:srgbClr val="221E1F"/>
                </a:solidFill>
                <a:latin typeface="PRCHON+UDShinGoSCGbe-Reg"/>
                <a:cs typeface="PRCHON+UDShinGoSCGbe-Reg"/>
              </a:rPr>
              <a:t>一项巨大挑战。</a:t>
            </a:r>
          </a:p>
        </p:txBody>
      </p:sp>
      <p:sp>
        <p:nvSpPr>
          <p:cNvPr id="7" name="object 7"/>
          <p:cNvSpPr txBox="1"/>
          <p:nvPr/>
        </p:nvSpPr>
        <p:spPr>
          <a:xfrm>
            <a:off x="8473337" y="1531191"/>
            <a:ext cx="11997234" cy="380097"/>
          </a:xfrm>
          <a:prstGeom prst="rect">
            <a:avLst/>
          </a:prstGeom>
        </p:spPr>
        <p:txBody>
          <a:bodyPr vert="horz" wrap="square" lIns="0" tIns="0" rIns="0" bIns="0" rtlCol="0">
            <a:spAutoFit/>
          </a:bodyPr>
          <a:lstStyle/>
          <a:p>
            <a:pPr marL="0" marR="0">
              <a:lnSpc>
                <a:spcPts val="1383"/>
              </a:lnSpc>
              <a:spcBef>
                <a:spcPct val="0"/>
              </a:spcBef>
              <a:spcAft>
                <a:spcPct val="0"/>
              </a:spcAft>
            </a:pPr>
            <a:r>
              <a:rPr sz="1100" spc="-17744">
                <a:solidFill>
                  <a:srgbClr val="049BDB"/>
                </a:solidFill>
                <a:latin typeface="PRCHON+UDShinGoSCGbe-Reg"/>
                <a:cs typeface="PRCHON+UDShinGoSCGbe-Reg"/>
              </a:rPr>
              <a:t>削减CO</a:t>
            </a:r>
            <a:r>
              <a:rPr sz="800" spc="16">
                <a:solidFill>
                  <a:srgbClr val="049BDB"/>
                </a:solidFill>
                <a:latin typeface="PRCHON+UDShinGoSCGbe-Reg"/>
                <a:cs typeface="PRCHON+UDShinGoSCGbe-Reg"/>
              </a:rPr>
              <a:t>2</a:t>
            </a:r>
            <a:r>
              <a:rPr sz="1100">
                <a:solidFill>
                  <a:srgbClr val="049BDB"/>
                </a:solidFill>
                <a:latin typeface="PRCHON+UDShinGoSCGbe-Reg"/>
                <a:cs typeface="PRCHON+UDShinGoSCGbe-Reg"/>
              </a:rPr>
              <a:t>排放量的措施</a:t>
            </a:r>
          </a:p>
        </p:txBody>
      </p:sp>
      <p:sp>
        <p:nvSpPr>
          <p:cNvPr id="8" name="object 8"/>
          <p:cNvSpPr txBox="1"/>
          <p:nvPr/>
        </p:nvSpPr>
        <p:spPr>
          <a:xfrm>
            <a:off x="909426" y="1594744"/>
            <a:ext cx="18319052"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PRCHON+UDShinGoSCGbe-Reg"/>
                <a:cs typeface="PRCHON+UDShinGoSCGbe-Reg"/>
              </a:rPr>
              <a:t>田中贵金属集团为了将事业活动中的环境负荷降低到最小程度，正在追求</a:t>
            </a:r>
            <a:r>
              <a:rPr sz="1200" spc="-77430">
                <a:solidFill>
                  <a:srgbClr val="221E1F"/>
                </a:solidFill>
                <a:latin typeface="PRCHON+UDShinGoSCGbe-Reg"/>
                <a:cs typeface="PRCHON+UDShinGoSCGbe-Reg"/>
              </a:rPr>
              <a:t>着</a:t>
            </a:r>
            <a:r>
              <a:rPr sz="1200">
                <a:solidFill>
                  <a:srgbClr val="221E1F"/>
                </a:solidFill>
                <a:latin typeface="PRCHON+UDShinGoSCGbe-Reg"/>
                <a:cs typeface="PRCHON+UDShinGoSCGbe-Reg"/>
              </a:rPr>
              <a:t>所有的可能性。</a:t>
            </a:r>
          </a:p>
        </p:txBody>
      </p:sp>
      <p:sp>
        <p:nvSpPr>
          <p:cNvPr id="9" name="object 9"/>
          <p:cNvSpPr txBox="1"/>
          <p:nvPr/>
        </p:nvSpPr>
        <p:spPr>
          <a:xfrm>
            <a:off x="8287202" y="1796897"/>
            <a:ext cx="3251452" cy="69158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FEDKS+STXihei"/>
                <a:cs typeface="HFEDKS+STXihei"/>
              </a:rPr>
              <a:t>ꢀꢀ为防止全球气候变暖做出贡献，正在努力削减生产</a:t>
            </a:r>
          </a:p>
          <a:p>
            <a:pPr marL="0" marR="0">
              <a:lnSpc>
                <a:spcPts val="900"/>
              </a:lnSpc>
              <a:spcBef>
                <a:spcPts val="700"/>
              </a:spcBef>
              <a:spcAft>
                <a:spcPct val="0"/>
              </a:spcAft>
            </a:pPr>
            <a:r>
              <a:rPr sz="900" spc="30">
                <a:solidFill>
                  <a:srgbClr val="221E1F"/>
                </a:solidFill>
                <a:latin typeface="HFEDKS+STXihei"/>
                <a:cs typeface="HFEDKS+STXihei"/>
              </a:rPr>
              <a:t>活动中的CO</a:t>
            </a:r>
            <a:r>
              <a:rPr sz="650" spc="44">
                <a:solidFill>
                  <a:srgbClr val="221E1F"/>
                </a:solidFill>
                <a:latin typeface="HFEDKS+STXihei"/>
                <a:cs typeface="HFEDKS+STXihei"/>
              </a:rPr>
              <a:t>2</a:t>
            </a:r>
            <a:r>
              <a:rPr sz="900" spc="30">
                <a:solidFill>
                  <a:srgbClr val="221E1F"/>
                </a:solidFill>
                <a:latin typeface="HFEDKS+STXihei"/>
                <a:cs typeface="HFEDKS+STXihei"/>
              </a:rPr>
              <a:t>排放量。2011年3月发生的东日本大地震</a:t>
            </a:r>
          </a:p>
          <a:p>
            <a:pPr marL="21" marR="0">
              <a:lnSpc>
                <a:spcPts val="900"/>
              </a:lnSpc>
              <a:spcBef>
                <a:spcPts val="700"/>
              </a:spcBef>
              <a:spcAft>
                <a:spcPct val="0"/>
              </a:spcAft>
            </a:pPr>
            <a:r>
              <a:rPr sz="900" spc="29">
                <a:solidFill>
                  <a:srgbClr val="221E1F"/>
                </a:solidFill>
                <a:latin typeface="HFEDKS+STXihei"/>
                <a:cs typeface="HFEDKS+STXihei"/>
              </a:rPr>
              <a:t>之后，公司上下倾力开展节能活动，其结果，在过去的</a:t>
            </a:r>
          </a:p>
        </p:txBody>
      </p:sp>
      <p:sp>
        <p:nvSpPr>
          <p:cNvPr id="10" name="object 10"/>
          <p:cNvSpPr txBox="1"/>
          <p:nvPr/>
        </p:nvSpPr>
        <p:spPr>
          <a:xfrm>
            <a:off x="11445373" y="1798910"/>
            <a:ext cx="640244" cy="235661"/>
          </a:xfrm>
          <a:prstGeom prst="rect">
            <a:avLst/>
          </a:prstGeom>
        </p:spPr>
        <p:txBody>
          <a:bodyPr vert="horz" wrap="square" lIns="0" tIns="0" rIns="0" bIns="0" rtlCol="0">
            <a:spAutoFit/>
          </a:bodyPr>
          <a:lstStyle/>
          <a:p>
            <a:pPr marL="0" marR="0">
              <a:lnSpc>
                <a:spcPts val="880"/>
              </a:lnSpc>
              <a:spcBef>
                <a:spcPct val="0"/>
              </a:spcBef>
              <a:spcAft>
                <a:spcPct val="0"/>
              </a:spcAft>
            </a:pPr>
            <a:r>
              <a:rPr sz="400">
                <a:solidFill>
                  <a:srgbClr val="221E1F"/>
                </a:solidFill>
                <a:latin typeface="OOFILR+UDShinGoPr6N-Regular"/>
                <a:cs typeface="OOFILR+UDShinGoPr6N-Regular"/>
              </a:rPr>
              <a:t>●</a:t>
            </a:r>
            <a:r>
              <a:rPr sz="400" spc="-17">
                <a:solidFill>
                  <a:srgbClr val="221E1F"/>
                </a:solidFill>
                <a:latin typeface="Times New Roman"/>
                <a:cs typeface="Times New Roman"/>
              </a:rPr>
              <a:t> </a:t>
            </a:r>
            <a:r>
              <a:rPr sz="700">
                <a:solidFill>
                  <a:srgbClr val="221E1F"/>
                </a:solidFill>
                <a:latin typeface="PRCHON+UDShinGoSCGbe-Reg"/>
                <a:cs typeface="PRCHON+UDShinGoSCGbe-Reg"/>
              </a:rPr>
              <a:t>CO</a:t>
            </a:r>
            <a:r>
              <a:rPr sz="500">
                <a:solidFill>
                  <a:srgbClr val="221E1F"/>
                </a:solidFill>
                <a:latin typeface="PRCHON+UDShinGoSCGbe-Reg"/>
                <a:cs typeface="PRCHON+UDShinGoSCGbe-Reg"/>
              </a:rPr>
              <a:t>2</a:t>
            </a:r>
            <a:r>
              <a:rPr sz="700">
                <a:solidFill>
                  <a:srgbClr val="221E1F"/>
                </a:solidFill>
                <a:latin typeface="PRCHON+UDShinGoSCGbe-Reg"/>
                <a:cs typeface="PRCHON+UDShinGoSCGbe-Reg"/>
              </a:rPr>
              <a:t>排放量</a:t>
            </a:r>
          </a:p>
        </p:txBody>
      </p:sp>
      <p:sp>
        <p:nvSpPr>
          <p:cNvPr id="11" name="object 11"/>
          <p:cNvSpPr txBox="1"/>
          <p:nvPr/>
        </p:nvSpPr>
        <p:spPr>
          <a:xfrm>
            <a:off x="11444870" y="1966270"/>
            <a:ext cx="584286" cy="151978"/>
          </a:xfrm>
          <a:prstGeom prst="rect">
            <a:avLst/>
          </a:prstGeom>
        </p:spPr>
        <p:txBody>
          <a:bodyPr vert="horz" wrap="square" lIns="0" tIns="0" rIns="0" bIns="0" rtlCol="0">
            <a:spAutoFit/>
          </a:bodyPr>
          <a:lstStyle/>
          <a:p>
            <a:pPr marL="0" marR="0">
              <a:lnSpc>
                <a:spcPts val="544"/>
              </a:lnSpc>
              <a:spcBef>
                <a:spcPct val="0"/>
              </a:spcBef>
              <a:spcAft>
                <a:spcPct val="0"/>
              </a:spcAft>
            </a:pPr>
            <a:r>
              <a:rPr sz="450">
                <a:solidFill>
                  <a:srgbClr val="221E1F"/>
                </a:solidFill>
                <a:latin typeface="JRHNMR+MPHYZhongDengXianTiGbe-Medium"/>
                <a:cs typeface="JRHNMR+MPHYZhongDengXianTiGbe-Medium"/>
              </a:rPr>
              <a:t>CO</a:t>
            </a:r>
            <a:r>
              <a:rPr sz="300" spc="11">
                <a:solidFill>
                  <a:srgbClr val="221E1F"/>
                </a:solidFill>
                <a:latin typeface="JRHNMR+MPHYZhongDengXianTiGbe-Medium"/>
                <a:cs typeface="JRHNMR+MPHYZhongDengXianTiGbe-Medium"/>
              </a:rPr>
              <a:t>2</a:t>
            </a:r>
            <a:r>
              <a:rPr sz="450" spc="10">
                <a:solidFill>
                  <a:srgbClr val="221E1F"/>
                </a:solidFill>
                <a:latin typeface="JRHNMR+MPHYZhongDengXianTiGbe-Medium"/>
                <a:cs typeface="JRHNMR+MPHYZhongDengXianTiGbe-Medium"/>
              </a:rPr>
              <a:t>排放量（万吨）</a:t>
            </a:r>
          </a:p>
        </p:txBody>
      </p:sp>
      <p:sp>
        <p:nvSpPr>
          <p:cNvPr id="12" name="object 12"/>
          <p:cNvSpPr txBox="1"/>
          <p:nvPr/>
        </p:nvSpPr>
        <p:spPr>
          <a:xfrm>
            <a:off x="12731849" y="1963275"/>
            <a:ext cx="704088"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0072BC"/>
                </a:solidFill>
                <a:latin typeface="HIFEGU+UDShinGoSCGbe-Med"/>
                <a:cs typeface="HIFEGU+UDShinGoSCGbe-Med"/>
              </a:rPr>
              <a:t>削减约3成</a:t>
            </a:r>
          </a:p>
        </p:txBody>
      </p:sp>
      <p:sp>
        <p:nvSpPr>
          <p:cNvPr id="13" name="object 13"/>
          <p:cNvSpPr txBox="1"/>
          <p:nvPr/>
        </p:nvSpPr>
        <p:spPr>
          <a:xfrm>
            <a:off x="11442173" y="2039996"/>
            <a:ext cx="215259"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6.0</a:t>
            </a:r>
          </a:p>
        </p:txBody>
      </p:sp>
      <p:sp>
        <p:nvSpPr>
          <p:cNvPr id="14" name="object 14"/>
          <p:cNvSpPr txBox="1"/>
          <p:nvPr/>
        </p:nvSpPr>
        <p:spPr>
          <a:xfrm>
            <a:off x="11751041" y="2092260"/>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5.3</a:t>
            </a:r>
          </a:p>
        </p:txBody>
      </p:sp>
      <p:sp>
        <p:nvSpPr>
          <p:cNvPr id="15" name="object 15"/>
          <p:cNvSpPr txBox="1"/>
          <p:nvPr/>
        </p:nvSpPr>
        <p:spPr>
          <a:xfrm>
            <a:off x="12161531" y="2108033"/>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5.2</a:t>
            </a:r>
          </a:p>
        </p:txBody>
      </p:sp>
      <p:sp>
        <p:nvSpPr>
          <p:cNvPr id="16" name="object 16"/>
          <p:cNvSpPr txBox="1"/>
          <p:nvPr/>
        </p:nvSpPr>
        <p:spPr>
          <a:xfrm>
            <a:off x="11949847" y="2123883"/>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5.1</a:t>
            </a:r>
          </a:p>
        </p:txBody>
      </p:sp>
      <p:sp>
        <p:nvSpPr>
          <p:cNvPr id="17" name="object 17"/>
          <p:cNvSpPr txBox="1"/>
          <p:nvPr/>
        </p:nvSpPr>
        <p:spPr>
          <a:xfrm>
            <a:off x="11442173" y="2198174"/>
            <a:ext cx="215258" cy="371418"/>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5.0</a:t>
            </a:r>
          </a:p>
          <a:p>
            <a:pPr marL="0" marR="0">
              <a:lnSpc>
                <a:spcPts val="853"/>
              </a:lnSpc>
              <a:spcBef>
                <a:spcPts val="341"/>
              </a:spcBef>
              <a:spcAft>
                <a:spcPct val="0"/>
              </a:spcAft>
            </a:pPr>
            <a:r>
              <a:rPr sz="550">
                <a:solidFill>
                  <a:srgbClr val="221E1F"/>
                </a:solidFill>
                <a:latin typeface="KPBWRP+UDShinGoPro-Light"/>
                <a:cs typeface="KPBWRP+UDShinGoPro-Light"/>
              </a:rPr>
              <a:t>4.0</a:t>
            </a:r>
          </a:p>
        </p:txBody>
      </p:sp>
      <p:sp>
        <p:nvSpPr>
          <p:cNvPr id="18" name="object 18"/>
          <p:cNvSpPr txBox="1"/>
          <p:nvPr/>
        </p:nvSpPr>
        <p:spPr>
          <a:xfrm>
            <a:off x="12373290" y="2187129"/>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4.7</a:t>
            </a:r>
          </a:p>
        </p:txBody>
      </p:sp>
      <p:sp>
        <p:nvSpPr>
          <p:cNvPr id="19" name="object 19"/>
          <p:cNvSpPr txBox="1"/>
          <p:nvPr/>
        </p:nvSpPr>
        <p:spPr>
          <a:xfrm>
            <a:off x="12584974" y="2282075"/>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4.1</a:t>
            </a:r>
          </a:p>
        </p:txBody>
      </p:sp>
      <p:sp>
        <p:nvSpPr>
          <p:cNvPr id="20" name="object 20"/>
          <p:cNvSpPr txBox="1"/>
          <p:nvPr/>
        </p:nvSpPr>
        <p:spPr>
          <a:xfrm>
            <a:off x="13431980" y="2329542"/>
            <a:ext cx="447114" cy="248991"/>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3.7</a:t>
            </a:r>
            <a:r>
              <a:rPr sz="600" spc="564">
                <a:solidFill>
                  <a:srgbClr val="221E1F"/>
                </a:solidFill>
                <a:latin typeface="Times New Roman"/>
                <a:cs typeface="Times New Roman"/>
              </a:rPr>
              <a:t> </a:t>
            </a:r>
            <a:r>
              <a:rPr sz="600">
                <a:solidFill>
                  <a:srgbClr val="221E1F"/>
                </a:solidFill>
                <a:latin typeface="LVGTML+UDShinGoPro-Regular"/>
                <a:cs typeface="LVGTML+UDShinGoPro-Regular"/>
              </a:rPr>
              <a:t>3.8</a:t>
            </a:r>
          </a:p>
        </p:txBody>
      </p:sp>
      <p:sp>
        <p:nvSpPr>
          <p:cNvPr id="21" name="object 21"/>
          <p:cNvSpPr txBox="1"/>
          <p:nvPr/>
        </p:nvSpPr>
        <p:spPr>
          <a:xfrm>
            <a:off x="13855440" y="2329542"/>
            <a:ext cx="235381"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3.8</a:t>
            </a:r>
          </a:p>
        </p:txBody>
      </p:sp>
      <p:sp>
        <p:nvSpPr>
          <p:cNvPr id="22" name="object 22"/>
          <p:cNvSpPr txBox="1"/>
          <p:nvPr/>
        </p:nvSpPr>
        <p:spPr>
          <a:xfrm>
            <a:off x="12796734" y="2361171"/>
            <a:ext cx="658900" cy="249000"/>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3.6</a:t>
            </a:r>
            <a:r>
              <a:rPr sz="600" spc="564">
                <a:solidFill>
                  <a:srgbClr val="221E1F"/>
                </a:solidFill>
                <a:latin typeface="Times New Roman"/>
                <a:cs typeface="Times New Roman"/>
              </a:rPr>
              <a:t> </a:t>
            </a:r>
            <a:r>
              <a:rPr sz="600">
                <a:solidFill>
                  <a:srgbClr val="221E1F"/>
                </a:solidFill>
                <a:latin typeface="LVGTML+UDShinGoPro-Regular"/>
                <a:cs typeface="LVGTML+UDShinGoPro-Regular"/>
              </a:rPr>
              <a:t>3.5</a:t>
            </a:r>
            <a:r>
              <a:rPr sz="600" spc="564">
                <a:solidFill>
                  <a:srgbClr val="221E1F"/>
                </a:solidFill>
                <a:latin typeface="Times New Roman"/>
                <a:cs typeface="Times New Roman"/>
              </a:rPr>
              <a:t> </a:t>
            </a:r>
            <a:r>
              <a:rPr sz="600">
                <a:solidFill>
                  <a:srgbClr val="221E1F"/>
                </a:solidFill>
                <a:latin typeface="LVGTML+UDShinGoPro-Regular"/>
                <a:cs typeface="LVGTML+UDShinGoPro-Regular"/>
              </a:rPr>
              <a:t>3.6</a:t>
            </a:r>
          </a:p>
        </p:txBody>
      </p:sp>
      <p:sp>
        <p:nvSpPr>
          <p:cNvPr id="23" name="object 23"/>
          <p:cNvSpPr txBox="1"/>
          <p:nvPr/>
        </p:nvSpPr>
        <p:spPr>
          <a:xfrm>
            <a:off x="1907400" y="2408640"/>
            <a:ext cx="11348196" cy="420991"/>
          </a:xfrm>
          <a:prstGeom prst="rect">
            <a:avLst/>
          </a:prstGeom>
        </p:spPr>
        <p:txBody>
          <a:bodyPr vert="horz" wrap="square" lIns="0" tIns="0" rIns="0" bIns="0" rtlCol="0">
            <a:spAutoFit/>
          </a:bodyPr>
          <a:lstStyle/>
          <a:p>
            <a:pPr marL="0" marR="0">
              <a:lnSpc>
                <a:spcPts val="1682"/>
              </a:lnSpc>
              <a:spcBef>
                <a:spcPct val="0"/>
              </a:spcBef>
              <a:spcAft>
                <a:spcPct val="0"/>
              </a:spcAft>
            </a:pPr>
            <a:r>
              <a:rPr sz="1300" spc="26">
                <a:solidFill>
                  <a:srgbClr val="FFFFFF"/>
                </a:solidFill>
                <a:latin typeface="PQESKQ+UDShinGoSCGbe-Bol"/>
                <a:cs typeface="PQESKQ+UDShinGoSCGbe-Bol"/>
              </a:rPr>
              <a:t>GOGO计划2020 ~环境~ꢀ</a:t>
            </a:r>
            <a:r>
              <a:rPr sz="800">
                <a:solidFill>
                  <a:srgbClr val="FFFFFF"/>
                </a:solidFill>
                <a:latin typeface="HIFEGU+UDShinGoSCGbe-Med"/>
                <a:cs typeface="HIFEGU+UDShinGoSCGbe-Med"/>
              </a:rPr>
              <a:t>“成为日本国内环保方面</a:t>
            </a:r>
          </a:p>
        </p:txBody>
      </p:sp>
      <p:sp>
        <p:nvSpPr>
          <p:cNvPr id="24" name="object 24"/>
          <p:cNvSpPr txBox="1"/>
          <p:nvPr/>
        </p:nvSpPr>
        <p:spPr>
          <a:xfrm>
            <a:off x="5219656" y="2474883"/>
            <a:ext cx="762000"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FFFFFF"/>
                </a:solidFill>
                <a:latin typeface="HIFEGU+UDShinGoSCGbe-Med"/>
                <a:cs typeface="HIFEGU+UDShinGoSCGbe-Med"/>
              </a:rPr>
              <a:t>的龙头企业”</a:t>
            </a:r>
          </a:p>
        </p:txBody>
      </p:sp>
      <p:sp>
        <p:nvSpPr>
          <p:cNvPr id="25" name="object 25"/>
          <p:cNvSpPr txBox="1"/>
          <p:nvPr/>
        </p:nvSpPr>
        <p:spPr>
          <a:xfrm>
            <a:off x="8287223" y="2406498"/>
            <a:ext cx="1940062" cy="282999"/>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HFEDKS+STXihei"/>
                <a:cs typeface="HFEDKS+STXihei"/>
              </a:rPr>
              <a:t>10年间CO</a:t>
            </a:r>
            <a:r>
              <a:rPr sz="650" spc="14">
                <a:solidFill>
                  <a:srgbClr val="221E1F"/>
                </a:solidFill>
                <a:latin typeface="HFEDKS+STXihei"/>
                <a:cs typeface="HFEDKS+STXihei"/>
              </a:rPr>
              <a:t>2</a:t>
            </a:r>
            <a:r>
              <a:rPr sz="900">
                <a:solidFill>
                  <a:srgbClr val="221E1F"/>
                </a:solidFill>
                <a:latin typeface="HFEDKS+STXihei"/>
                <a:cs typeface="HFEDKS+STXihei"/>
              </a:rPr>
              <a:t>排放量约削减了3成。</a:t>
            </a:r>
          </a:p>
        </p:txBody>
      </p:sp>
      <p:sp>
        <p:nvSpPr>
          <p:cNvPr id="26" name="object 26"/>
          <p:cNvSpPr txBox="1"/>
          <p:nvPr/>
        </p:nvSpPr>
        <p:spPr>
          <a:xfrm>
            <a:off x="11442173" y="2514546"/>
            <a:ext cx="215258" cy="687790"/>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3.0</a:t>
            </a:r>
          </a:p>
          <a:p>
            <a:pPr marL="0" marR="0">
              <a:lnSpc>
                <a:spcPts val="853"/>
              </a:lnSpc>
              <a:spcBef>
                <a:spcPts val="341"/>
              </a:spcBef>
              <a:spcAft>
                <a:spcPct val="0"/>
              </a:spcAft>
            </a:pPr>
            <a:r>
              <a:rPr sz="550">
                <a:solidFill>
                  <a:srgbClr val="221E1F"/>
                </a:solidFill>
                <a:latin typeface="KPBWRP+UDShinGoPro-Light"/>
                <a:cs typeface="KPBWRP+UDShinGoPro-Light"/>
              </a:rPr>
              <a:t>2.0</a:t>
            </a:r>
          </a:p>
          <a:p>
            <a:pPr marL="0" marR="0">
              <a:lnSpc>
                <a:spcPts val="853"/>
              </a:lnSpc>
              <a:spcBef>
                <a:spcPts val="341"/>
              </a:spcBef>
              <a:spcAft>
                <a:spcPct val="0"/>
              </a:spcAft>
            </a:pPr>
            <a:r>
              <a:rPr sz="550">
                <a:solidFill>
                  <a:srgbClr val="221E1F"/>
                </a:solidFill>
                <a:latin typeface="KPBWRP+UDShinGoPro-Light"/>
                <a:cs typeface="KPBWRP+UDShinGoPro-Light"/>
              </a:rPr>
              <a:t>1.0</a:t>
            </a:r>
          </a:p>
          <a:p>
            <a:pPr marL="0" marR="0">
              <a:lnSpc>
                <a:spcPts val="853"/>
              </a:lnSpc>
              <a:spcBef>
                <a:spcPts val="391"/>
              </a:spcBef>
              <a:spcAft>
                <a:spcPct val="0"/>
              </a:spcAft>
            </a:pPr>
            <a:r>
              <a:rPr sz="550">
                <a:solidFill>
                  <a:srgbClr val="221E1F"/>
                </a:solidFill>
                <a:latin typeface="KPBWRP+UDShinGoPro-Light"/>
                <a:cs typeface="KPBWRP+UDShinGoPro-Light"/>
              </a:rPr>
              <a:t>0.0</a:t>
            </a:r>
          </a:p>
        </p:txBody>
      </p:sp>
      <p:sp>
        <p:nvSpPr>
          <p:cNvPr id="27" name="object 27"/>
          <p:cNvSpPr txBox="1"/>
          <p:nvPr/>
        </p:nvSpPr>
        <p:spPr>
          <a:xfrm>
            <a:off x="8287180" y="2609698"/>
            <a:ext cx="3251427" cy="691653"/>
          </a:xfrm>
          <a:prstGeom prst="rect">
            <a:avLst/>
          </a:prstGeom>
        </p:spPr>
        <p:txBody>
          <a:bodyPr vert="horz" wrap="square" lIns="0" tIns="0" rIns="0" bIns="0" rtlCol="0">
            <a:spAutoFit/>
          </a:bodyPr>
          <a:lstStyle/>
          <a:p>
            <a:pPr marL="68" marR="0">
              <a:lnSpc>
                <a:spcPts val="900"/>
              </a:lnSpc>
              <a:spcBef>
                <a:spcPct val="0"/>
              </a:spcBef>
              <a:spcAft>
                <a:spcPct val="0"/>
              </a:spcAft>
            </a:pPr>
            <a:r>
              <a:rPr sz="900">
                <a:solidFill>
                  <a:srgbClr val="221E1F"/>
                </a:solidFill>
                <a:latin typeface="HFEDKS+STXihei"/>
                <a:cs typeface="HFEDKS+STXihei"/>
              </a:rPr>
              <a:t>ꢀꢀ然而，2018年度的CO</a:t>
            </a:r>
            <a:r>
              <a:rPr sz="650" spc="20">
                <a:solidFill>
                  <a:srgbClr val="221E1F"/>
                </a:solidFill>
                <a:latin typeface="HFEDKS+STXihei"/>
                <a:cs typeface="HFEDKS+STXihei"/>
              </a:rPr>
              <a:t>2</a:t>
            </a:r>
            <a:r>
              <a:rPr sz="900">
                <a:solidFill>
                  <a:srgbClr val="221E1F"/>
                </a:solidFill>
                <a:latin typeface="HFEDKS+STXihei"/>
                <a:cs typeface="HFEDKS+STXihei"/>
              </a:rPr>
              <a:t>排放量却比2017年度增加了</a:t>
            </a:r>
          </a:p>
          <a:p>
            <a:pPr marL="0" marR="0">
              <a:lnSpc>
                <a:spcPts val="900"/>
              </a:lnSpc>
              <a:spcBef>
                <a:spcPts val="700"/>
              </a:spcBef>
              <a:spcAft>
                <a:spcPct val="0"/>
              </a:spcAft>
            </a:pPr>
            <a:r>
              <a:rPr sz="900">
                <a:solidFill>
                  <a:srgbClr val="221E1F"/>
                </a:solidFill>
                <a:latin typeface="HFEDKS+STXihei"/>
                <a:cs typeface="HFEDKS+STXihei"/>
              </a:rPr>
              <a:t>1.4%，达到3.8万吨。因为近年来事业发展旺盛，能源使</a:t>
            </a:r>
          </a:p>
          <a:p>
            <a:pPr marL="0" marR="0">
              <a:lnSpc>
                <a:spcPts val="900"/>
              </a:lnSpc>
              <a:spcBef>
                <a:spcPts val="700"/>
              </a:spcBef>
              <a:spcAft>
                <a:spcPct val="0"/>
              </a:spcAft>
            </a:pPr>
            <a:r>
              <a:rPr sz="900" spc="29">
                <a:solidFill>
                  <a:srgbClr val="221E1F"/>
                </a:solidFill>
                <a:latin typeface="HFEDKS+STXihei"/>
                <a:cs typeface="HFEDKS+STXihei"/>
              </a:rPr>
              <a:t>用量略有增加的倾向。今后还将加强各种设备的高效率</a:t>
            </a:r>
          </a:p>
        </p:txBody>
      </p:sp>
      <p:sp>
        <p:nvSpPr>
          <p:cNvPr id="28" name="object 28"/>
          <p:cNvSpPr txBox="1"/>
          <p:nvPr/>
        </p:nvSpPr>
        <p:spPr>
          <a:xfrm>
            <a:off x="4246704" y="2800971"/>
            <a:ext cx="2738438" cy="446522"/>
          </a:xfrm>
          <a:prstGeom prst="rect">
            <a:avLst/>
          </a:prstGeom>
        </p:spPr>
        <p:txBody>
          <a:bodyPr vert="horz" wrap="square" lIns="0" tIns="0" rIns="0" bIns="0" rtlCol="0">
            <a:spAutoFit/>
          </a:bodyPr>
          <a:lstStyle/>
          <a:p>
            <a:pPr marL="855501" marR="0">
              <a:lnSpc>
                <a:spcPts val="1277"/>
              </a:lnSpc>
              <a:spcBef>
                <a:spcPct val="0"/>
              </a:spcBef>
              <a:spcAft>
                <a:spcPct val="0"/>
              </a:spcAft>
            </a:pPr>
            <a:r>
              <a:rPr sz="1000">
                <a:solidFill>
                  <a:srgbClr val="FFFFFF"/>
                </a:solidFill>
                <a:latin typeface="AAMMBT+UDShinGoSCGbe-DeB"/>
                <a:cs typeface="AAMMBT+UDShinGoSCGbe-DeB"/>
              </a:rPr>
              <a:t>理想企业像</a:t>
            </a:r>
          </a:p>
          <a:p>
            <a:pPr marL="0" marR="0">
              <a:lnSpc>
                <a:spcPts val="943"/>
              </a:lnSpc>
              <a:spcBef>
                <a:spcPct val="0"/>
              </a:spcBef>
              <a:spcAft>
                <a:spcPct val="0"/>
              </a:spcAft>
            </a:pPr>
            <a:r>
              <a:rPr sz="750">
                <a:solidFill>
                  <a:srgbClr val="FFFFFF"/>
                </a:solidFill>
                <a:latin typeface="PRCHON+UDShinGoSCGbe-Reg"/>
                <a:cs typeface="PRCHON+UDShinGoSCGbe-Reg"/>
              </a:rPr>
              <a:t>积极推进可为环境保护、生物多样性做贡献等环保活动，</a:t>
            </a:r>
          </a:p>
        </p:txBody>
      </p:sp>
      <p:sp>
        <p:nvSpPr>
          <p:cNvPr id="29" name="object 29"/>
          <p:cNvSpPr txBox="1"/>
          <p:nvPr/>
        </p:nvSpPr>
        <p:spPr>
          <a:xfrm>
            <a:off x="1615733" y="3015171"/>
            <a:ext cx="1643062" cy="552871"/>
          </a:xfrm>
          <a:prstGeom prst="rect">
            <a:avLst/>
          </a:prstGeom>
        </p:spPr>
        <p:txBody>
          <a:bodyPr vert="horz" wrap="square" lIns="0" tIns="0" rIns="0" bIns="0" rtlCol="0">
            <a:spAutoFit/>
          </a:bodyPr>
          <a:lstStyle/>
          <a:p>
            <a:pPr marL="390128" marR="0">
              <a:lnSpc>
                <a:spcPts val="1277"/>
              </a:lnSpc>
              <a:spcBef>
                <a:spcPct val="0"/>
              </a:spcBef>
              <a:spcAft>
                <a:spcPct val="0"/>
              </a:spcAft>
            </a:pPr>
            <a:r>
              <a:rPr sz="1000">
                <a:solidFill>
                  <a:srgbClr val="FFFFFF"/>
                </a:solidFill>
                <a:latin typeface="AAMMBT+UDShinGoSCGbe-DeB"/>
                <a:cs typeface="AAMMBT+UDShinGoSCGbe-DeB"/>
              </a:rPr>
              <a:t>应有企业像</a:t>
            </a:r>
          </a:p>
          <a:p>
            <a:pPr marL="809625" marR="0">
              <a:lnSpc>
                <a:spcPts val="943"/>
              </a:lnSpc>
              <a:spcBef>
                <a:spcPct val="0"/>
              </a:spcBef>
              <a:spcAft>
                <a:spcPct val="0"/>
              </a:spcAft>
            </a:pPr>
            <a:r>
              <a:rPr sz="750">
                <a:solidFill>
                  <a:srgbClr val="FFFFFF"/>
                </a:solidFill>
                <a:latin typeface="PRCHON+UDShinGoSCGbe-Reg"/>
                <a:cs typeface="PRCHON+UDShinGoSCGbe-Reg"/>
              </a:rPr>
              <a:t>的龙头企业，</a:t>
            </a:r>
          </a:p>
          <a:p>
            <a:pPr marL="0" marR="0">
              <a:lnSpc>
                <a:spcPts val="900"/>
              </a:lnSpc>
              <a:spcBef>
                <a:spcPct val="0"/>
              </a:spcBef>
              <a:spcAft>
                <a:spcPct val="0"/>
              </a:spcAft>
            </a:pPr>
            <a:r>
              <a:rPr sz="750">
                <a:solidFill>
                  <a:srgbClr val="FFFFFF"/>
                </a:solidFill>
                <a:latin typeface="PRCHON+UDShinGoSCGbe-Reg"/>
                <a:cs typeface="PRCHON+UDShinGoSCGbe-Reg"/>
              </a:rPr>
              <a:t>开始拟定具体性活动方案和措施。</a:t>
            </a:r>
          </a:p>
        </p:txBody>
      </p:sp>
      <p:sp>
        <p:nvSpPr>
          <p:cNvPr id="30" name="object 30"/>
          <p:cNvSpPr txBox="1"/>
          <p:nvPr/>
        </p:nvSpPr>
        <p:spPr>
          <a:xfrm>
            <a:off x="11710224" y="3045818"/>
            <a:ext cx="2892767" cy="216354"/>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KPBWRP+UDShinGoPro-Light"/>
                <a:cs typeface="KPBWRP+UDShinGoPro-Light"/>
              </a:rPr>
              <a:t>2008</a:t>
            </a:r>
            <a:r>
              <a:rPr sz="550" spc="101">
                <a:solidFill>
                  <a:srgbClr val="221E1F"/>
                </a:solidFill>
                <a:latin typeface="KPBWRP+UDShinGoPro-Light"/>
                <a:cs typeface="KPBWRP+UDShinGoPro-Light"/>
              </a:rPr>
              <a:t> </a:t>
            </a:r>
            <a:r>
              <a:rPr sz="550" spc="-17">
                <a:solidFill>
                  <a:srgbClr val="221E1F"/>
                </a:solidFill>
                <a:latin typeface="KPBWRP+UDShinGoPro-Light"/>
                <a:cs typeface="KPBWRP+UDShinGoPro-Light"/>
              </a:rPr>
              <a:t>2009</a:t>
            </a:r>
            <a:r>
              <a:rPr sz="550" spc="101">
                <a:solidFill>
                  <a:srgbClr val="221E1F"/>
                </a:solidFill>
                <a:latin typeface="KPBWRP+UDShinGoPro-Light"/>
                <a:cs typeface="KPBWRP+UDShinGoPro-Light"/>
              </a:rPr>
              <a:t> </a:t>
            </a:r>
            <a:r>
              <a:rPr sz="550" spc="-17">
                <a:solidFill>
                  <a:srgbClr val="221E1F"/>
                </a:solidFill>
                <a:latin typeface="KPBWRP+UDShinGoPro-Light"/>
                <a:cs typeface="KPBWRP+UDShinGoPro-Light"/>
              </a:rPr>
              <a:t>2010</a:t>
            </a:r>
            <a:r>
              <a:rPr sz="550" spc="102">
                <a:solidFill>
                  <a:srgbClr val="221E1F"/>
                </a:solidFill>
                <a:latin typeface="KPBWRP+UDShinGoPro-Light"/>
                <a:cs typeface="KPBWRP+UDShinGoPro-Light"/>
              </a:rPr>
              <a:t> </a:t>
            </a:r>
            <a:r>
              <a:rPr sz="550" spc="-17">
                <a:solidFill>
                  <a:srgbClr val="221E1F"/>
                </a:solidFill>
                <a:latin typeface="KPBWRP+UDShinGoPro-Light"/>
                <a:cs typeface="KPBWRP+UDShinGoPro-Light"/>
              </a:rPr>
              <a:t>2011</a:t>
            </a:r>
            <a:r>
              <a:rPr sz="550" spc="101">
                <a:solidFill>
                  <a:srgbClr val="221E1F"/>
                </a:solidFill>
                <a:latin typeface="KPBWRP+UDShinGoPro-Light"/>
                <a:cs typeface="KPBWRP+UDShinGoPro-Light"/>
              </a:rPr>
              <a:t> </a:t>
            </a:r>
            <a:r>
              <a:rPr sz="550" spc="-17">
                <a:solidFill>
                  <a:srgbClr val="221E1F"/>
                </a:solidFill>
                <a:latin typeface="KPBWRP+UDShinGoPro-Light"/>
                <a:cs typeface="KPBWRP+UDShinGoPro-Light"/>
              </a:rPr>
              <a:t>2012</a:t>
            </a:r>
            <a:r>
              <a:rPr sz="550" spc="102">
                <a:solidFill>
                  <a:srgbClr val="221E1F"/>
                </a:solidFill>
                <a:latin typeface="KPBWRP+UDShinGoPro-Light"/>
                <a:cs typeface="KPBWRP+UDShinGoPro-Light"/>
              </a:rPr>
              <a:t> </a:t>
            </a:r>
            <a:r>
              <a:rPr sz="550" spc="-17">
                <a:solidFill>
                  <a:srgbClr val="221E1F"/>
                </a:solidFill>
                <a:latin typeface="KPBWRP+UDShinGoPro-Light"/>
                <a:cs typeface="KPBWRP+UDShinGoPro-Light"/>
              </a:rPr>
              <a:t>2013</a:t>
            </a:r>
            <a:r>
              <a:rPr sz="550" spc="101">
                <a:solidFill>
                  <a:srgbClr val="221E1F"/>
                </a:solidFill>
                <a:latin typeface="KPBWRP+UDShinGoPro-Light"/>
                <a:cs typeface="KPBWRP+UDShinGoPro-Light"/>
              </a:rPr>
              <a:t> </a:t>
            </a:r>
            <a:r>
              <a:rPr sz="550" spc="-17">
                <a:solidFill>
                  <a:srgbClr val="221E1F"/>
                </a:solidFill>
                <a:latin typeface="KPBWRP+UDShinGoPro-Light"/>
                <a:cs typeface="KPBWRP+UDShinGoPro-Light"/>
              </a:rPr>
              <a:t>2014</a:t>
            </a:r>
            <a:r>
              <a:rPr sz="550" spc="101">
                <a:solidFill>
                  <a:srgbClr val="221E1F"/>
                </a:solidFill>
                <a:latin typeface="KPBWRP+UDShinGoPro-Light"/>
                <a:cs typeface="KPBWRP+UDShinGoPro-Light"/>
              </a:rPr>
              <a:t> </a:t>
            </a:r>
            <a:r>
              <a:rPr sz="550" spc="-17">
                <a:solidFill>
                  <a:srgbClr val="221E1F"/>
                </a:solidFill>
                <a:latin typeface="KPBWRP+UDShinGoPro-Light"/>
                <a:cs typeface="KPBWRP+UDShinGoPro-Light"/>
              </a:rPr>
              <a:t>2015</a:t>
            </a:r>
            <a:r>
              <a:rPr sz="550" spc="102">
                <a:solidFill>
                  <a:srgbClr val="221E1F"/>
                </a:solidFill>
                <a:latin typeface="KPBWRP+UDShinGoPro-Light"/>
                <a:cs typeface="KPBWRP+UDShinGoPro-Light"/>
              </a:rPr>
              <a:t> </a:t>
            </a:r>
            <a:r>
              <a:rPr sz="550" spc="-17">
                <a:solidFill>
                  <a:srgbClr val="221E1F"/>
                </a:solidFill>
                <a:latin typeface="KPBWRP+UDShinGoPro-Light"/>
                <a:cs typeface="KPBWRP+UDShinGoPro-Light"/>
              </a:rPr>
              <a:t>2016</a:t>
            </a:r>
            <a:r>
              <a:rPr sz="550" spc="102">
                <a:solidFill>
                  <a:srgbClr val="221E1F"/>
                </a:solidFill>
                <a:latin typeface="KPBWRP+UDShinGoPro-Light"/>
                <a:cs typeface="KPBWRP+UDShinGoPro-Light"/>
              </a:rPr>
              <a:t> </a:t>
            </a:r>
            <a:r>
              <a:rPr sz="550" spc="-17">
                <a:solidFill>
                  <a:srgbClr val="221E1F"/>
                </a:solidFill>
                <a:latin typeface="KPBWRP+UDShinGoPro-Light"/>
                <a:cs typeface="KPBWRP+UDShinGoPro-Light"/>
              </a:rPr>
              <a:t>2017</a:t>
            </a:r>
            <a:r>
              <a:rPr sz="550" spc="102">
                <a:solidFill>
                  <a:srgbClr val="221E1F"/>
                </a:solidFill>
                <a:latin typeface="KPBWRP+UDShinGoPro-Light"/>
                <a:cs typeface="KPBWRP+UDShinGoPro-Light"/>
              </a:rPr>
              <a:t> </a:t>
            </a:r>
            <a:r>
              <a:rPr sz="550" spc="-17">
                <a:solidFill>
                  <a:srgbClr val="221E1F"/>
                </a:solidFill>
                <a:latin typeface="KPBWRP+UDShinGoPro-Light"/>
                <a:cs typeface="KPBWRP+UDShinGoPro-Light"/>
              </a:rPr>
              <a:t>2018</a:t>
            </a:r>
            <a:r>
              <a:rPr sz="550" spc="570">
                <a:solidFill>
                  <a:srgbClr val="221E1F"/>
                </a:solidFill>
                <a:latin typeface="KPBWRP+UDShinGoPro-Light"/>
                <a:cs typeface="KPBWRP+UDShinGoPro-Light"/>
              </a:rPr>
              <a:t> </a:t>
            </a:r>
            <a:r>
              <a:rPr sz="500">
                <a:solidFill>
                  <a:srgbClr val="221E1F"/>
                </a:solidFill>
                <a:latin typeface="JRHNMR+MPHYZhongDengXianTiGbe-Medium"/>
                <a:cs typeface="JRHNMR+MPHYZhongDengXianTiGbe-Medium"/>
              </a:rPr>
              <a:t>年度</a:t>
            </a:r>
          </a:p>
        </p:txBody>
      </p:sp>
      <p:sp>
        <p:nvSpPr>
          <p:cNvPr id="31" name="object 31"/>
          <p:cNvSpPr txBox="1"/>
          <p:nvPr/>
        </p:nvSpPr>
        <p:spPr>
          <a:xfrm>
            <a:off x="4770579" y="3075281"/>
            <a:ext cx="7944207"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PRCHON+UDShinGoSCGbe-Reg"/>
                <a:cs typeface="PRCHON+UDShinGoSCGbe-Reg"/>
              </a:rPr>
              <a:t>努力成为环保方面</a:t>
            </a:r>
          </a:p>
        </p:txBody>
      </p:sp>
      <p:sp>
        <p:nvSpPr>
          <p:cNvPr id="32" name="object 32"/>
          <p:cNvSpPr txBox="1"/>
          <p:nvPr/>
        </p:nvSpPr>
        <p:spPr>
          <a:xfrm>
            <a:off x="5532579" y="3075281"/>
            <a:ext cx="7143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PRCHON+UDShinGoSCGbe-Reg"/>
                <a:cs typeface="PRCHON+UDShinGoSCGbe-Reg"/>
              </a:rPr>
              <a:t>的龙头企业。</a:t>
            </a:r>
          </a:p>
        </p:txBody>
      </p:sp>
      <p:sp>
        <p:nvSpPr>
          <p:cNvPr id="33" name="object 33"/>
          <p:cNvSpPr txBox="1"/>
          <p:nvPr/>
        </p:nvSpPr>
        <p:spPr>
          <a:xfrm>
            <a:off x="1663358" y="3175169"/>
            <a:ext cx="7944207"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PRCHON+UDShinGoSCGbe-Reg"/>
                <a:cs typeface="PRCHON+UDShinGoSCGbe-Reg"/>
              </a:rPr>
              <a:t>为了成为环保方面</a:t>
            </a:r>
          </a:p>
        </p:txBody>
      </p:sp>
      <p:sp>
        <p:nvSpPr>
          <p:cNvPr id="34" name="object 34"/>
          <p:cNvSpPr txBox="1"/>
          <p:nvPr/>
        </p:nvSpPr>
        <p:spPr>
          <a:xfrm>
            <a:off x="8287180" y="3219298"/>
            <a:ext cx="3249892" cy="283921"/>
          </a:xfrm>
          <a:prstGeom prst="rect">
            <a:avLst/>
          </a:prstGeom>
        </p:spPr>
        <p:txBody>
          <a:bodyPr vert="horz" wrap="square" lIns="0" tIns="0" rIns="0" bIns="0" rtlCol="0">
            <a:spAutoFit/>
          </a:bodyPr>
          <a:lstStyle/>
          <a:p>
            <a:pPr marL="0" marR="0">
              <a:lnSpc>
                <a:spcPts val="900"/>
              </a:lnSpc>
              <a:spcBef>
                <a:spcPct val="0"/>
              </a:spcBef>
              <a:spcAft>
                <a:spcPct val="0"/>
              </a:spcAft>
            </a:pPr>
            <a:r>
              <a:rPr sz="900" spc="24">
                <a:solidFill>
                  <a:srgbClr val="221E1F"/>
                </a:solidFill>
                <a:latin typeface="HFEDKS+STXihei"/>
                <a:cs typeface="HFEDKS+STXihei"/>
              </a:rPr>
              <a:t>化和运用改善等节能活动，实现进一步削减CO</a:t>
            </a:r>
            <a:r>
              <a:rPr sz="650" spc="37">
                <a:solidFill>
                  <a:srgbClr val="221E1F"/>
                </a:solidFill>
                <a:latin typeface="HFEDKS+STXihei"/>
                <a:cs typeface="HFEDKS+STXihei"/>
              </a:rPr>
              <a:t>2</a:t>
            </a:r>
            <a:r>
              <a:rPr sz="900" spc="23">
                <a:solidFill>
                  <a:srgbClr val="221E1F"/>
                </a:solidFill>
                <a:latin typeface="HFEDKS+STXihei"/>
                <a:cs typeface="HFEDKS+STXihei"/>
              </a:rPr>
              <a:t>排放量</a:t>
            </a:r>
          </a:p>
        </p:txBody>
      </p:sp>
      <p:sp>
        <p:nvSpPr>
          <p:cNvPr id="35" name="object 35"/>
          <p:cNvSpPr txBox="1"/>
          <p:nvPr/>
        </p:nvSpPr>
        <p:spPr>
          <a:xfrm>
            <a:off x="11444870" y="3228139"/>
            <a:ext cx="3035856" cy="189727"/>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HFEDKS+STXihei"/>
                <a:cs typeface="HFEDKS+STXihei"/>
              </a:rPr>
              <a:t>电力产生的CO</a:t>
            </a:r>
            <a:r>
              <a:rPr sz="600" spc="95">
                <a:solidFill>
                  <a:srgbClr val="221E1F"/>
                </a:solidFill>
                <a:latin typeface="HFEDKS+STXihei"/>
                <a:cs typeface="HFEDKS+STXihei"/>
              </a:rPr>
              <a:t> </a:t>
            </a:r>
            <a:r>
              <a:rPr sz="600">
                <a:solidFill>
                  <a:srgbClr val="221E1F"/>
                </a:solidFill>
                <a:latin typeface="HFEDKS+STXihei"/>
                <a:cs typeface="HFEDKS+STXihei"/>
              </a:rPr>
              <a:t>排放量，将东京电力能源伙伴株式会社2017年度 CO</a:t>
            </a:r>
            <a:r>
              <a:rPr sz="450">
                <a:solidFill>
                  <a:srgbClr val="221E1F"/>
                </a:solidFill>
                <a:latin typeface="HFEDKS+STXihei"/>
                <a:cs typeface="HFEDKS+STXihei"/>
              </a:rPr>
              <a:t>2</a:t>
            </a:r>
            <a:r>
              <a:rPr sz="600">
                <a:solidFill>
                  <a:srgbClr val="221E1F"/>
                </a:solidFill>
                <a:latin typeface="HFEDKS+STXihei"/>
                <a:cs typeface="HFEDKS+STXihei"/>
              </a:rPr>
              <a:t>排放系数</a:t>
            </a:r>
          </a:p>
        </p:txBody>
      </p:sp>
      <p:sp>
        <p:nvSpPr>
          <p:cNvPr id="36" name="object 36"/>
          <p:cNvSpPr txBox="1"/>
          <p:nvPr/>
        </p:nvSpPr>
        <p:spPr>
          <a:xfrm>
            <a:off x="11952753" y="3244522"/>
            <a:ext cx="117386" cy="142875"/>
          </a:xfrm>
          <a:prstGeom prst="rect">
            <a:avLst/>
          </a:prstGeom>
        </p:spPr>
        <p:txBody>
          <a:bodyPr vert="horz" wrap="square" lIns="0" tIns="0" rIns="0" bIns="0" rtlCol="0">
            <a:spAutoFit/>
          </a:bodyPr>
          <a:lstStyle/>
          <a:p>
            <a:pPr marL="0" marR="0">
              <a:lnSpc>
                <a:spcPts val="450"/>
              </a:lnSpc>
              <a:spcBef>
                <a:spcPct val="0"/>
              </a:spcBef>
              <a:spcAft>
                <a:spcPct val="0"/>
              </a:spcAft>
            </a:pPr>
            <a:r>
              <a:rPr sz="450">
                <a:solidFill>
                  <a:srgbClr val="221E1F"/>
                </a:solidFill>
                <a:latin typeface="HFEDKS+STXihei"/>
                <a:cs typeface="HFEDKS+STXihei"/>
              </a:rPr>
              <a:t>2</a:t>
            </a:r>
          </a:p>
        </p:txBody>
      </p:sp>
      <p:sp>
        <p:nvSpPr>
          <p:cNvPr id="37" name="object 37"/>
          <p:cNvSpPr txBox="1"/>
          <p:nvPr/>
        </p:nvSpPr>
        <p:spPr>
          <a:xfrm>
            <a:off x="11444874" y="3323389"/>
            <a:ext cx="2227500" cy="18957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HFEDKS+STXihei"/>
                <a:cs typeface="HFEDKS+STXihei"/>
              </a:rPr>
              <a:t>0.462（kg- CO</a:t>
            </a:r>
            <a:r>
              <a:rPr sz="450">
                <a:solidFill>
                  <a:srgbClr val="221E1F"/>
                </a:solidFill>
                <a:latin typeface="HFEDKS+STXihei"/>
                <a:cs typeface="HFEDKS+STXihei"/>
              </a:rPr>
              <a:t>2</a:t>
            </a:r>
            <a:r>
              <a:rPr sz="600">
                <a:solidFill>
                  <a:srgbClr val="221E1F"/>
                </a:solidFill>
                <a:latin typeface="HFEDKS+STXihei"/>
                <a:cs typeface="HFEDKS+STXihei"/>
              </a:rPr>
              <a:t>／kWh）追溯到过去并用在每个年度中。</a:t>
            </a:r>
          </a:p>
        </p:txBody>
      </p:sp>
      <p:sp>
        <p:nvSpPr>
          <p:cNvPr id="38" name="object 38"/>
          <p:cNvSpPr txBox="1"/>
          <p:nvPr/>
        </p:nvSpPr>
        <p:spPr>
          <a:xfrm>
            <a:off x="8287219" y="3422523"/>
            <a:ext cx="628650"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HFEDKS+STXihei"/>
                <a:cs typeface="HFEDKS+STXihei"/>
              </a:rPr>
              <a:t>之目标。</a:t>
            </a:r>
          </a:p>
        </p:txBody>
      </p:sp>
      <p:sp>
        <p:nvSpPr>
          <p:cNvPr id="39" name="object 39"/>
          <p:cNvSpPr txBox="1"/>
          <p:nvPr/>
        </p:nvSpPr>
        <p:spPr>
          <a:xfrm>
            <a:off x="1661486" y="3577642"/>
            <a:ext cx="671977"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50">
                <a:solidFill>
                  <a:srgbClr val="221E1F"/>
                </a:solidFill>
                <a:latin typeface="PRCHON+UDShinGoSCGbe-Reg"/>
                <a:cs typeface="PRCHON+UDShinGoSCGbe-Reg"/>
              </a:rPr>
              <a:t>2015年度ꢀ</a:t>
            </a:r>
          </a:p>
        </p:txBody>
      </p:sp>
      <p:sp>
        <p:nvSpPr>
          <p:cNvPr id="40" name="object 40"/>
          <p:cNvSpPr txBox="1"/>
          <p:nvPr/>
        </p:nvSpPr>
        <p:spPr>
          <a:xfrm>
            <a:off x="2279851" y="3577642"/>
            <a:ext cx="221361"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a:solidFill>
                  <a:srgbClr val="221E1F"/>
                </a:solidFill>
                <a:latin typeface="PRCHON+UDShinGoSCGbe-Reg"/>
                <a:cs typeface="PRCHON+UDShinGoSCGbe-Reg"/>
              </a:rPr>
              <a:t>～</a:t>
            </a:r>
          </a:p>
        </p:txBody>
      </p:sp>
      <p:sp>
        <p:nvSpPr>
          <p:cNvPr id="41" name="object 41"/>
          <p:cNvSpPr txBox="1"/>
          <p:nvPr/>
        </p:nvSpPr>
        <p:spPr>
          <a:xfrm>
            <a:off x="2447600" y="3577642"/>
            <a:ext cx="671977"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50">
                <a:solidFill>
                  <a:srgbClr val="221E1F"/>
                </a:solidFill>
                <a:latin typeface="PRCHON+UDShinGoSCGbe-Reg"/>
                <a:cs typeface="PRCHON+UDShinGoSCGbe-Reg"/>
              </a:rPr>
              <a:t>ꢀ2017年度</a:t>
            </a:r>
          </a:p>
        </p:txBody>
      </p:sp>
      <p:sp>
        <p:nvSpPr>
          <p:cNvPr id="42" name="object 42"/>
          <p:cNvSpPr txBox="1"/>
          <p:nvPr/>
        </p:nvSpPr>
        <p:spPr>
          <a:xfrm>
            <a:off x="4761762" y="3577642"/>
            <a:ext cx="1523452"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50">
                <a:solidFill>
                  <a:srgbClr val="221E1F"/>
                </a:solidFill>
                <a:latin typeface="PRCHON+UDShinGoSCGbe-Reg"/>
                <a:cs typeface="PRCHON+UDShinGoSCGbe-Reg"/>
              </a:rPr>
              <a:t>2018年度ꢀ</a:t>
            </a:r>
            <a:r>
              <a:rPr sz="700" spc="338">
                <a:solidFill>
                  <a:srgbClr val="221E1F"/>
                </a:solidFill>
                <a:latin typeface="PRCHON+UDShinGoSCGbe-Reg"/>
                <a:cs typeface="PRCHON+UDShinGoSCGbe-Reg"/>
              </a:rPr>
              <a:t> </a:t>
            </a:r>
            <a:r>
              <a:rPr sz="700">
                <a:solidFill>
                  <a:srgbClr val="221E1F"/>
                </a:solidFill>
                <a:latin typeface="PRCHON+UDShinGoSCGbe-Reg"/>
                <a:cs typeface="PRCHON+UDShinGoSCGbe-Reg"/>
              </a:rPr>
              <a:t>～</a:t>
            </a:r>
            <a:r>
              <a:rPr sz="700" spc="388">
                <a:solidFill>
                  <a:srgbClr val="221E1F"/>
                </a:solidFill>
                <a:latin typeface="PRCHON+UDShinGoSCGbe-Reg"/>
                <a:cs typeface="PRCHON+UDShinGoSCGbe-Reg"/>
              </a:rPr>
              <a:t> </a:t>
            </a:r>
            <a:r>
              <a:rPr sz="700" spc="50">
                <a:solidFill>
                  <a:srgbClr val="221E1F"/>
                </a:solidFill>
                <a:latin typeface="PRCHON+UDShinGoSCGbe-Reg"/>
                <a:cs typeface="PRCHON+UDShinGoSCGbe-Reg"/>
              </a:rPr>
              <a:t>ꢀ2020年度</a:t>
            </a:r>
          </a:p>
        </p:txBody>
      </p:sp>
      <p:sp>
        <p:nvSpPr>
          <p:cNvPr id="43" name="object 43"/>
          <p:cNvSpPr txBox="1"/>
          <p:nvPr/>
        </p:nvSpPr>
        <p:spPr>
          <a:xfrm>
            <a:off x="907200" y="3752268"/>
            <a:ext cx="6829615" cy="406908"/>
          </a:xfrm>
          <a:prstGeom prst="rect">
            <a:avLst/>
          </a:prstGeom>
        </p:spPr>
        <p:txBody>
          <a:bodyPr vert="horz" wrap="square" lIns="0" tIns="0" rIns="0" bIns="0" rtlCol="0">
            <a:spAutoFit/>
          </a:bodyPr>
          <a:lstStyle/>
          <a:p>
            <a:pPr marL="0" marR="0">
              <a:lnSpc>
                <a:spcPts val="804"/>
              </a:lnSpc>
              <a:spcBef>
                <a:spcPct val="0"/>
              </a:spcBef>
              <a:spcAft>
                <a:spcPct val="0"/>
              </a:spcAft>
            </a:pPr>
            <a:r>
              <a:rPr sz="800" spc="20">
                <a:solidFill>
                  <a:srgbClr val="221E1F"/>
                </a:solidFill>
                <a:latin typeface="HFEDKS+STXihei"/>
                <a:cs typeface="HFEDKS+STXihei"/>
              </a:rPr>
              <a:t>ꢀꢀ以中期经营计划“GOGO计划2020”为基础，制定了集团整体的环境活动方针，将2020年度的“理想企业像”设为“成为日</a:t>
            </a:r>
          </a:p>
          <a:p>
            <a:pPr marL="0" marR="0">
              <a:lnSpc>
                <a:spcPts val="804"/>
              </a:lnSpc>
              <a:spcBef>
                <a:spcPts val="395"/>
              </a:spcBef>
              <a:spcAft>
                <a:spcPct val="0"/>
              </a:spcAft>
            </a:pPr>
            <a:r>
              <a:rPr sz="800" spc="16">
                <a:solidFill>
                  <a:srgbClr val="221E1F"/>
                </a:solidFill>
                <a:latin typeface="HFEDKS+STXihei"/>
                <a:cs typeface="HFEDKS+STXihei"/>
              </a:rPr>
              <a:t>本国内环保方面的龙头企业”。</a:t>
            </a:r>
          </a:p>
        </p:txBody>
      </p:sp>
      <p:sp>
        <p:nvSpPr>
          <p:cNvPr id="44" name="object 44"/>
          <p:cNvSpPr txBox="1"/>
          <p:nvPr/>
        </p:nvSpPr>
        <p:spPr>
          <a:xfrm>
            <a:off x="8328031" y="4066766"/>
            <a:ext cx="4617954" cy="364870"/>
          </a:xfrm>
          <a:prstGeom prst="rect">
            <a:avLst/>
          </a:prstGeom>
        </p:spPr>
        <p:txBody>
          <a:bodyPr vert="horz" wrap="square" lIns="0" tIns="0" rIns="0" bIns="0" rtlCol="0">
            <a:spAutoFit/>
          </a:bodyPr>
          <a:lstStyle/>
          <a:p>
            <a:pPr marL="0" marR="0">
              <a:lnSpc>
                <a:spcPts val="1364"/>
              </a:lnSpc>
              <a:spcBef>
                <a:spcPct val="0"/>
              </a:spcBef>
              <a:spcAft>
                <a:spcPct val="0"/>
              </a:spcAft>
            </a:pPr>
            <a:r>
              <a:rPr sz="1000">
                <a:solidFill>
                  <a:srgbClr val="FFFFFF"/>
                </a:solidFill>
                <a:latin typeface="SSQWBA+MaruFoPro-Bold"/>
                <a:cs typeface="SSQWBA+MaruFoPro-Bold"/>
              </a:rPr>
              <a:t>TOPICS</a:t>
            </a:r>
            <a:r>
              <a:rPr sz="1000" spc="618">
                <a:solidFill>
                  <a:srgbClr val="FFFFFF"/>
                </a:solidFill>
                <a:latin typeface="SSQWBA+MaruFoPro-Bold"/>
                <a:cs typeface="SSQWBA+MaruFoPro-Bold"/>
              </a:rPr>
              <a:t> </a:t>
            </a:r>
            <a:r>
              <a:rPr sz="1000">
                <a:solidFill>
                  <a:srgbClr val="049BDB"/>
                </a:solidFill>
                <a:latin typeface="PRCHON+UDShinGoSCGbe-Reg"/>
                <a:cs typeface="PRCHON+UDShinGoSCGbe-Reg"/>
              </a:rPr>
              <a:t>富冈工厂获得“2018年度节能大奖”的审查委员会特别奖！</a:t>
            </a:r>
          </a:p>
        </p:txBody>
      </p:sp>
      <p:sp>
        <p:nvSpPr>
          <p:cNvPr id="45" name="object 45"/>
          <p:cNvSpPr txBox="1"/>
          <p:nvPr/>
        </p:nvSpPr>
        <p:spPr>
          <a:xfrm>
            <a:off x="1093359" y="4350592"/>
            <a:ext cx="10477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PRCHON+UDShinGoSCGbe-Reg"/>
                <a:cs typeface="PRCHON+UDShinGoSCGbe-Reg"/>
              </a:rPr>
              <a:t>环境管理体系</a:t>
            </a:r>
          </a:p>
        </p:txBody>
      </p:sp>
      <p:sp>
        <p:nvSpPr>
          <p:cNvPr id="46" name="object 46"/>
          <p:cNvSpPr txBox="1"/>
          <p:nvPr/>
        </p:nvSpPr>
        <p:spPr>
          <a:xfrm>
            <a:off x="4207333" y="4350592"/>
            <a:ext cx="15528130" cy="347436"/>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PRCHON+UDShinGoSCGbe-Reg"/>
                <a:cs typeface="PRCHON+UDShinGoSCGbe-Reg"/>
              </a:rPr>
              <a:t>消</a:t>
            </a:r>
            <a:r>
              <a:rPr sz="1100" spc="-70907">
                <a:solidFill>
                  <a:srgbClr val="049BDB"/>
                </a:solidFill>
                <a:latin typeface="PRCHON+UDShinGoSCGbe-Reg"/>
                <a:cs typeface="PRCHON+UDShinGoSCGbe-Reg"/>
              </a:rPr>
              <a:t>除</a:t>
            </a:r>
            <a:r>
              <a:rPr sz="1100">
                <a:solidFill>
                  <a:srgbClr val="049BDB"/>
                </a:solidFill>
                <a:latin typeface="PRCHON+UDShinGoSCGbe-Reg"/>
                <a:cs typeface="PRCHON+UDShinGoSCGbe-Reg"/>
              </a:rPr>
              <a:t>环境异常活动</a:t>
            </a:r>
            <a:r>
              <a:rPr sz="1100" spc="22959">
                <a:solidFill>
                  <a:srgbClr val="049BDB"/>
                </a:solidFill>
                <a:latin typeface="PRCHON+UDShinGoSCGbe-Reg"/>
                <a:cs typeface="PRCHON+UDShinGoSCGbe-Reg"/>
              </a:rPr>
              <a:t> </a:t>
            </a:r>
            <a:r>
              <a:rPr sz="850" spc="17">
                <a:solidFill>
                  <a:srgbClr val="049BDB"/>
                </a:solidFill>
                <a:latin typeface="HFEDKS+STXihei"/>
                <a:cs typeface="HFEDKS+STXihei"/>
              </a:rPr>
              <a:t>ꢀꢀ制造工厂致力于削减占大量动力比压缩机的动力，评估取得了显著</a:t>
            </a:r>
          </a:p>
        </p:txBody>
      </p:sp>
      <p:sp>
        <p:nvSpPr>
          <p:cNvPr id="47" name="object 47"/>
          <p:cNvSpPr txBox="1"/>
          <p:nvPr/>
        </p:nvSpPr>
        <p:spPr>
          <a:xfrm>
            <a:off x="8287202" y="4535178"/>
            <a:ext cx="598043" cy="270414"/>
          </a:xfrm>
          <a:prstGeom prst="rect">
            <a:avLst/>
          </a:prstGeom>
        </p:spPr>
        <p:txBody>
          <a:bodyPr vert="horz" wrap="square" lIns="0" tIns="0" rIns="0" bIns="0" rtlCol="0">
            <a:spAutoFit/>
          </a:bodyPr>
          <a:lstStyle/>
          <a:p>
            <a:pPr marL="0" marR="0">
              <a:lnSpc>
                <a:spcPts val="854"/>
              </a:lnSpc>
              <a:spcBef>
                <a:spcPct val="0"/>
              </a:spcBef>
              <a:spcAft>
                <a:spcPct val="0"/>
              </a:spcAft>
            </a:pPr>
            <a:r>
              <a:rPr sz="850">
                <a:solidFill>
                  <a:srgbClr val="049BDB"/>
                </a:solidFill>
                <a:latin typeface="HFEDKS+STXihei"/>
                <a:cs typeface="HFEDKS+STXihei"/>
              </a:rPr>
              <a:t>的成果。</a:t>
            </a:r>
          </a:p>
        </p:txBody>
      </p:sp>
      <p:sp>
        <p:nvSpPr>
          <p:cNvPr id="48" name="object 48"/>
          <p:cNvSpPr txBox="1"/>
          <p:nvPr/>
        </p:nvSpPr>
        <p:spPr>
          <a:xfrm>
            <a:off x="907153" y="4616297"/>
            <a:ext cx="3251483" cy="1301496"/>
          </a:xfrm>
          <a:prstGeom prst="rect">
            <a:avLst/>
          </a:prstGeom>
        </p:spPr>
        <p:txBody>
          <a:bodyPr vert="horz" wrap="square" lIns="0" tIns="0" rIns="0" bIns="0" rtlCol="0">
            <a:spAutoFit/>
          </a:bodyPr>
          <a:lstStyle/>
          <a:p>
            <a:pPr marL="53" marR="0">
              <a:lnSpc>
                <a:spcPts val="900"/>
              </a:lnSpc>
              <a:spcBef>
                <a:spcPct val="0"/>
              </a:spcBef>
              <a:spcAft>
                <a:spcPct val="0"/>
              </a:spcAft>
            </a:pPr>
            <a:r>
              <a:rPr sz="900" spc="29">
                <a:solidFill>
                  <a:srgbClr val="221E1F"/>
                </a:solidFill>
                <a:latin typeface="HFEDKS+STXihei"/>
                <a:cs typeface="HFEDKS+STXihei"/>
              </a:rPr>
              <a:t>ꢀꢀ日本国内所有生产据点全部取得了环境管理相关的</a:t>
            </a:r>
          </a:p>
          <a:p>
            <a:pPr marL="53" marR="0">
              <a:lnSpc>
                <a:spcPts val="900"/>
              </a:lnSpc>
              <a:spcBef>
                <a:spcPts val="700"/>
              </a:spcBef>
              <a:spcAft>
                <a:spcPct val="0"/>
              </a:spcAft>
            </a:pPr>
            <a:r>
              <a:rPr sz="900" spc="15">
                <a:solidFill>
                  <a:srgbClr val="221E1F"/>
                </a:solidFill>
                <a:latin typeface="HFEDKS+STXihei"/>
                <a:cs typeface="HFEDKS+STXihei"/>
              </a:rPr>
              <a:t>“ISO14001”认证，依次实施PDCA循环，开展持续性</a:t>
            </a:r>
          </a:p>
          <a:p>
            <a:pPr marL="53" marR="0">
              <a:lnSpc>
                <a:spcPts val="900"/>
              </a:lnSpc>
              <a:spcBef>
                <a:spcPts val="699"/>
              </a:spcBef>
              <a:spcAft>
                <a:spcPct val="0"/>
              </a:spcAft>
            </a:pPr>
            <a:r>
              <a:rPr sz="900" spc="64">
                <a:solidFill>
                  <a:srgbClr val="221E1F"/>
                </a:solidFill>
                <a:latin typeface="HFEDKS+STXihei"/>
                <a:cs typeface="HFEDKS+STXihei"/>
              </a:rPr>
              <a:t>的环保活动。特别是在削减CO</a:t>
            </a:r>
            <a:r>
              <a:rPr sz="650" spc="78">
                <a:solidFill>
                  <a:srgbClr val="221E1F"/>
                </a:solidFill>
                <a:latin typeface="HFEDKS+STXihei"/>
                <a:cs typeface="HFEDKS+STXihei"/>
              </a:rPr>
              <a:t>2</a:t>
            </a:r>
            <a:r>
              <a:rPr sz="900" spc="64">
                <a:solidFill>
                  <a:srgbClr val="221E1F"/>
                </a:solidFill>
                <a:latin typeface="HFEDKS+STXihei"/>
                <a:cs typeface="HFEDKS+STXihei"/>
              </a:rPr>
              <a:t>排放量（防止地球变</a:t>
            </a:r>
          </a:p>
          <a:p>
            <a:pPr marL="0" marR="0">
              <a:lnSpc>
                <a:spcPts val="900"/>
              </a:lnSpc>
              <a:spcBef>
                <a:spcPts val="699"/>
              </a:spcBef>
              <a:spcAft>
                <a:spcPct val="0"/>
              </a:spcAft>
            </a:pPr>
            <a:r>
              <a:rPr sz="900" spc="29">
                <a:solidFill>
                  <a:srgbClr val="221E1F"/>
                </a:solidFill>
                <a:latin typeface="HFEDKS+STXihei"/>
                <a:cs typeface="HFEDKS+STXihei"/>
              </a:rPr>
              <a:t>暖）、减少产业废弃物排放量（形成可循环型社会）、</a:t>
            </a:r>
          </a:p>
          <a:p>
            <a:pPr marL="0" marR="0">
              <a:lnSpc>
                <a:spcPts val="900"/>
              </a:lnSpc>
              <a:spcBef>
                <a:spcPts val="700"/>
              </a:spcBef>
              <a:spcAft>
                <a:spcPct val="0"/>
              </a:spcAft>
            </a:pPr>
            <a:r>
              <a:rPr sz="900" spc="29">
                <a:solidFill>
                  <a:srgbClr val="221E1F"/>
                </a:solidFill>
                <a:latin typeface="HFEDKS+STXihei"/>
                <a:cs typeface="HFEDKS+STXihei"/>
              </a:rPr>
              <a:t>消除环境异常活动（防止汚染）方面，确立了集团整体</a:t>
            </a:r>
          </a:p>
          <a:p>
            <a:pPr marL="0" marR="0">
              <a:lnSpc>
                <a:spcPts val="900"/>
              </a:lnSpc>
              <a:spcBef>
                <a:spcPts val="700"/>
              </a:spcBef>
              <a:spcAft>
                <a:spcPct val="0"/>
              </a:spcAft>
            </a:pPr>
            <a:r>
              <a:rPr sz="900">
                <a:solidFill>
                  <a:srgbClr val="221E1F"/>
                </a:solidFill>
                <a:latin typeface="HFEDKS+STXihei"/>
                <a:cs typeface="HFEDKS+STXihei"/>
              </a:rPr>
              <a:t>目标，目前正在积极推进。</a:t>
            </a:r>
          </a:p>
        </p:txBody>
      </p:sp>
      <p:sp>
        <p:nvSpPr>
          <p:cNvPr id="49" name="object 49"/>
          <p:cNvSpPr txBox="1"/>
          <p:nvPr/>
        </p:nvSpPr>
        <p:spPr>
          <a:xfrm>
            <a:off x="4021199" y="4616297"/>
            <a:ext cx="3251422"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FEDKS+STXihei"/>
                <a:cs typeface="HFEDKS+STXihei"/>
              </a:rPr>
              <a:t>ꢀꢀ为了对空气污染、水质污浊、土壤污染等防患于未</a:t>
            </a:r>
          </a:p>
          <a:p>
            <a:pPr marL="0" marR="0">
              <a:lnSpc>
                <a:spcPts val="900"/>
              </a:lnSpc>
              <a:spcBef>
                <a:spcPts val="700"/>
              </a:spcBef>
              <a:spcAft>
                <a:spcPct val="0"/>
              </a:spcAft>
            </a:pPr>
            <a:r>
              <a:rPr sz="900" spc="29">
                <a:solidFill>
                  <a:srgbClr val="221E1F"/>
                </a:solidFill>
                <a:latin typeface="HFEDKS+STXihei"/>
                <a:cs typeface="HFEDKS+STXihei"/>
              </a:rPr>
              <a:t>然，设定了比法规限制更为严格的公司内部管理标准。</a:t>
            </a:r>
          </a:p>
          <a:p>
            <a:pPr marL="0" marR="0">
              <a:lnSpc>
                <a:spcPts val="900"/>
              </a:lnSpc>
              <a:spcBef>
                <a:spcPts val="700"/>
              </a:spcBef>
              <a:spcAft>
                <a:spcPct val="0"/>
              </a:spcAft>
            </a:pPr>
            <a:r>
              <a:rPr sz="900" spc="29">
                <a:solidFill>
                  <a:srgbClr val="221E1F"/>
                </a:solidFill>
                <a:latin typeface="HFEDKS+STXihei"/>
                <a:cs typeface="HFEDKS+STXihei"/>
              </a:rPr>
              <a:t>特别是在空气及水质等方面，原则上公司内部管理值定</a:t>
            </a:r>
          </a:p>
          <a:p>
            <a:pPr marL="0" marR="0">
              <a:lnSpc>
                <a:spcPts val="900"/>
              </a:lnSpc>
              <a:spcBef>
                <a:spcPts val="700"/>
              </a:spcBef>
              <a:spcAft>
                <a:spcPct val="0"/>
              </a:spcAft>
            </a:pPr>
            <a:r>
              <a:rPr sz="900">
                <a:solidFill>
                  <a:srgbClr val="221E1F"/>
                </a:solidFill>
                <a:latin typeface="HFEDKS+STXihei"/>
                <a:cs typeface="HFEDKS+STXihei"/>
              </a:rPr>
              <a:t>在法规基准值的二分之一。</a:t>
            </a:r>
          </a:p>
        </p:txBody>
      </p:sp>
      <p:sp>
        <p:nvSpPr>
          <p:cNvPr id="50" name="object 50"/>
          <p:cNvSpPr txBox="1"/>
          <p:nvPr/>
        </p:nvSpPr>
        <p:spPr>
          <a:xfrm>
            <a:off x="8287202" y="4712972"/>
            <a:ext cx="3924511" cy="626002"/>
          </a:xfrm>
          <a:prstGeom prst="rect">
            <a:avLst/>
          </a:prstGeom>
        </p:spPr>
        <p:txBody>
          <a:bodyPr vert="horz" wrap="square" lIns="0" tIns="0" rIns="0" bIns="0" rtlCol="0">
            <a:spAutoFit/>
          </a:bodyPr>
          <a:lstStyle/>
          <a:p>
            <a:pPr marL="0" marR="0">
              <a:lnSpc>
                <a:spcPts val="854"/>
              </a:lnSpc>
              <a:spcBef>
                <a:spcPct val="0"/>
              </a:spcBef>
              <a:spcAft>
                <a:spcPct val="0"/>
              </a:spcAft>
            </a:pPr>
            <a:r>
              <a:rPr sz="850" spc="17">
                <a:solidFill>
                  <a:srgbClr val="049BDB"/>
                </a:solidFill>
                <a:latin typeface="HFEDKS+STXihei"/>
                <a:cs typeface="HFEDKS+STXihei"/>
              </a:rPr>
              <a:t>ꢀꢀ“节能大奖”是一种表彰制度，旨在通过表彰优秀节能措施实例、</a:t>
            </a:r>
          </a:p>
          <a:p>
            <a:pPr marL="0" marR="0">
              <a:lnSpc>
                <a:spcPts val="854"/>
              </a:lnSpc>
              <a:spcBef>
                <a:spcPts val="545"/>
              </a:spcBef>
              <a:spcAft>
                <a:spcPct val="0"/>
              </a:spcAft>
            </a:pPr>
            <a:r>
              <a:rPr sz="850" spc="46">
                <a:solidFill>
                  <a:srgbClr val="049BDB"/>
                </a:solidFill>
                <a:latin typeface="HFEDKS+STXihei"/>
                <a:cs typeface="HFEDKS+STXihei"/>
              </a:rPr>
              <a:t>节能性优异的产品等，增强整个日本国内的节能意识、普及节能产品</a:t>
            </a:r>
          </a:p>
          <a:p>
            <a:pPr marL="0" marR="0">
              <a:lnSpc>
                <a:spcPts val="854"/>
              </a:lnSpc>
              <a:spcBef>
                <a:spcPts val="545"/>
              </a:spcBef>
              <a:spcAft>
                <a:spcPct val="0"/>
              </a:spcAft>
            </a:pPr>
            <a:r>
              <a:rPr sz="850">
                <a:solidFill>
                  <a:srgbClr val="049BDB"/>
                </a:solidFill>
                <a:latin typeface="HFEDKS+STXihei"/>
                <a:cs typeface="HFEDKS+STXihei"/>
              </a:rPr>
              <a:t>等，以有助于构建节能型社会。</a:t>
            </a:r>
          </a:p>
        </p:txBody>
      </p:sp>
      <p:sp>
        <p:nvSpPr>
          <p:cNvPr id="51" name="object 51"/>
          <p:cNvSpPr txBox="1"/>
          <p:nvPr/>
        </p:nvSpPr>
        <p:spPr>
          <a:xfrm>
            <a:off x="11806082" y="5298374"/>
            <a:ext cx="544681"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0">
                <a:solidFill>
                  <a:srgbClr val="221E1F"/>
                </a:solidFill>
                <a:latin typeface="HFEDKS+STXihei"/>
                <a:cs typeface="HFEDKS+STXihei"/>
              </a:rPr>
              <a:t>2019年1月</a:t>
            </a:r>
          </a:p>
        </p:txBody>
      </p:sp>
      <p:sp>
        <p:nvSpPr>
          <p:cNvPr id="52" name="object 52"/>
          <p:cNvSpPr txBox="1"/>
          <p:nvPr/>
        </p:nvSpPr>
        <p:spPr>
          <a:xfrm>
            <a:off x="4021199" y="5429200"/>
            <a:ext cx="3251422" cy="130187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FEDKS+STXihei"/>
                <a:cs typeface="HFEDKS+STXihei"/>
              </a:rPr>
              <a:t>ꢀꢀ一旦发生“环境异常（超过公司内部管理值等）”</a:t>
            </a:r>
          </a:p>
          <a:p>
            <a:pPr marL="0" marR="0">
              <a:lnSpc>
                <a:spcPts val="900"/>
              </a:lnSpc>
              <a:spcBef>
                <a:spcPts val="700"/>
              </a:spcBef>
              <a:spcAft>
                <a:spcPct val="0"/>
              </a:spcAft>
            </a:pPr>
            <a:r>
              <a:rPr sz="900" spc="29">
                <a:solidFill>
                  <a:srgbClr val="221E1F"/>
                </a:solidFill>
                <a:latin typeface="HFEDKS+STXihei"/>
                <a:cs typeface="HFEDKS+STXihei"/>
              </a:rPr>
              <a:t>情况时，努力做到迅速应对，同时还要把握其原因，以</a:t>
            </a:r>
          </a:p>
          <a:p>
            <a:pPr marL="0" marR="0">
              <a:lnSpc>
                <a:spcPts val="900"/>
              </a:lnSpc>
              <a:spcBef>
                <a:spcPts val="700"/>
              </a:spcBef>
              <a:spcAft>
                <a:spcPct val="0"/>
              </a:spcAft>
            </a:pPr>
            <a:r>
              <a:rPr sz="900" spc="29">
                <a:solidFill>
                  <a:srgbClr val="221E1F"/>
                </a:solidFill>
                <a:latin typeface="HFEDKS+STXihei"/>
                <a:cs typeface="HFEDKS+STXihei"/>
              </a:rPr>
              <a:t>期防止再次发生。在公司内部通过“环境异常速报”方</a:t>
            </a:r>
          </a:p>
          <a:p>
            <a:pPr marL="0" marR="0">
              <a:lnSpc>
                <a:spcPts val="900"/>
              </a:lnSpc>
              <a:spcBef>
                <a:spcPts val="700"/>
              </a:spcBef>
              <a:spcAft>
                <a:spcPct val="0"/>
              </a:spcAft>
            </a:pPr>
            <a:r>
              <a:rPr sz="900">
                <a:solidFill>
                  <a:srgbClr val="221E1F"/>
                </a:solidFill>
                <a:latin typeface="HFEDKS+STXihei"/>
                <a:cs typeface="HFEDKS+STXihei"/>
              </a:rPr>
              <a:t>式及时发布信息，并按照“通报•申报基准”向有关行政</a:t>
            </a:r>
          </a:p>
          <a:p>
            <a:pPr marL="0" marR="0">
              <a:lnSpc>
                <a:spcPts val="900"/>
              </a:lnSpc>
              <a:spcBef>
                <a:spcPts val="700"/>
              </a:spcBef>
              <a:spcAft>
                <a:spcPct val="0"/>
              </a:spcAft>
            </a:pPr>
            <a:r>
              <a:rPr sz="900" spc="34">
                <a:solidFill>
                  <a:srgbClr val="221E1F"/>
                </a:solidFill>
                <a:latin typeface="HFEDKS+STXihei"/>
                <a:cs typeface="HFEDKS+STXihei"/>
              </a:rPr>
              <a:t>当局进行报告。2018年度出现了4件环境异常问题，及</a:t>
            </a:r>
          </a:p>
          <a:p>
            <a:pPr marL="0" marR="0">
              <a:lnSpc>
                <a:spcPts val="900"/>
              </a:lnSpc>
              <a:spcBef>
                <a:spcPts val="700"/>
              </a:spcBef>
              <a:spcAft>
                <a:spcPct val="0"/>
              </a:spcAft>
            </a:pPr>
            <a:r>
              <a:rPr sz="900">
                <a:solidFill>
                  <a:srgbClr val="221E1F"/>
                </a:solidFill>
                <a:latin typeface="HFEDKS+STXihei"/>
                <a:cs typeface="HFEDKS+STXihei"/>
              </a:rPr>
              <a:t>时进行了应对处理，努力防止再次发生。</a:t>
            </a:r>
          </a:p>
        </p:txBody>
      </p:sp>
      <p:sp>
        <p:nvSpPr>
          <p:cNvPr id="53" name="object 53"/>
          <p:cNvSpPr txBox="1"/>
          <p:nvPr/>
        </p:nvSpPr>
        <p:spPr>
          <a:xfrm>
            <a:off x="11806082" y="5412700"/>
            <a:ext cx="736981"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HFEDKS+STXihei"/>
                <a:cs typeface="HFEDKS+STXihei"/>
              </a:rPr>
              <a:t>表扬仪式的场景</a:t>
            </a:r>
          </a:p>
        </p:txBody>
      </p:sp>
      <p:sp>
        <p:nvSpPr>
          <p:cNvPr id="54" name="object 54"/>
          <p:cNvSpPr txBox="1"/>
          <p:nvPr/>
        </p:nvSpPr>
        <p:spPr>
          <a:xfrm>
            <a:off x="13640457" y="5469650"/>
            <a:ext cx="564515"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HFEDKS+STXihei"/>
                <a:cs typeface="HFEDKS+STXihei"/>
              </a:rPr>
              <a:t>奖状和奖杯</a:t>
            </a:r>
          </a:p>
        </p:txBody>
      </p:sp>
      <p:sp>
        <p:nvSpPr>
          <p:cNvPr id="55" name="object 55"/>
          <p:cNvSpPr txBox="1"/>
          <p:nvPr/>
        </p:nvSpPr>
        <p:spPr>
          <a:xfrm>
            <a:off x="8543230" y="5766060"/>
            <a:ext cx="1138174" cy="363728"/>
          </a:xfrm>
          <a:prstGeom prst="rect">
            <a:avLst/>
          </a:prstGeom>
        </p:spPr>
        <p:txBody>
          <a:bodyPr vert="horz" wrap="square" lIns="0" tIns="0" rIns="0" bIns="0" rtlCol="0">
            <a:spAutoFit/>
          </a:bodyPr>
          <a:lstStyle/>
          <a:p>
            <a:pPr marL="0" marR="0">
              <a:lnSpc>
                <a:spcPts val="1364"/>
              </a:lnSpc>
              <a:spcBef>
                <a:spcPct val="0"/>
              </a:spcBef>
              <a:spcAft>
                <a:spcPct val="0"/>
              </a:spcAft>
            </a:pPr>
            <a:r>
              <a:rPr sz="1000">
                <a:solidFill>
                  <a:srgbClr val="FFFFFF"/>
                </a:solidFill>
                <a:latin typeface="SSQWBA+MaruFoPro-Bold"/>
                <a:cs typeface="SSQWBA+MaruFoPro-Bold"/>
              </a:rPr>
              <a:t>TANAKA</a:t>
            </a:r>
            <a:r>
              <a:rPr sz="1000" spc="82">
                <a:solidFill>
                  <a:srgbClr val="FFFFFF"/>
                </a:solidFill>
                <a:latin typeface="SSQWBA+MaruFoPro-Bold"/>
                <a:cs typeface="SSQWBA+MaruFoPro-Bold"/>
              </a:rPr>
              <a:t> </a:t>
            </a:r>
            <a:r>
              <a:rPr sz="1000">
                <a:solidFill>
                  <a:srgbClr val="FFFFFF"/>
                </a:solidFill>
                <a:latin typeface="SSQWBA+MaruFoPro-Bold"/>
                <a:cs typeface="SSQWBA+MaruFoPro-Bold"/>
              </a:rPr>
              <a:t>NOW</a:t>
            </a:r>
          </a:p>
        </p:txBody>
      </p:sp>
      <p:sp>
        <p:nvSpPr>
          <p:cNvPr id="56" name="object 56"/>
          <p:cNvSpPr txBox="1"/>
          <p:nvPr/>
        </p:nvSpPr>
        <p:spPr>
          <a:xfrm>
            <a:off x="907153" y="5835600"/>
            <a:ext cx="3251427" cy="894814"/>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FEDKS+STXihei"/>
                <a:cs typeface="HFEDKS+STXihei"/>
              </a:rPr>
              <a:t>ꢀꢀ为了扎实且灵活地开展环保活动，由各工厂厂长、</a:t>
            </a:r>
          </a:p>
          <a:p>
            <a:pPr marL="0" marR="0">
              <a:lnSpc>
                <a:spcPts val="900"/>
              </a:lnSpc>
              <a:spcBef>
                <a:spcPts val="700"/>
              </a:spcBef>
              <a:spcAft>
                <a:spcPct val="0"/>
              </a:spcAft>
            </a:pPr>
            <a:r>
              <a:rPr sz="900" spc="29">
                <a:solidFill>
                  <a:srgbClr val="221E1F"/>
                </a:solidFill>
                <a:latin typeface="HFEDKS+STXihei"/>
                <a:cs typeface="HFEDKS+STXihei"/>
              </a:rPr>
              <a:t>事业所所长组成中央环境委员会，并以该委员会为最高</a:t>
            </a:r>
          </a:p>
          <a:p>
            <a:pPr marL="0" marR="0">
              <a:lnSpc>
                <a:spcPts val="900"/>
              </a:lnSpc>
              <a:spcBef>
                <a:spcPts val="698"/>
              </a:spcBef>
              <a:spcAft>
                <a:spcPct val="0"/>
              </a:spcAft>
            </a:pPr>
            <a:r>
              <a:rPr sz="900">
                <a:solidFill>
                  <a:srgbClr val="221E1F"/>
                </a:solidFill>
                <a:latin typeface="HFEDKS+STXihei"/>
                <a:cs typeface="HFEDKS+STXihei"/>
              </a:rPr>
              <a:t>层构建集团组织体制。另外，还定期召开SHE</a:t>
            </a:r>
            <a:r>
              <a:rPr sz="650" spc="34">
                <a:solidFill>
                  <a:srgbClr val="221E1F"/>
                </a:solidFill>
                <a:latin typeface="HFEDKS+STXihei"/>
                <a:cs typeface="HFEDKS+STXihei"/>
              </a:rPr>
              <a:t>※</a:t>
            </a:r>
            <a:r>
              <a:rPr sz="900">
                <a:solidFill>
                  <a:srgbClr val="221E1F"/>
                </a:solidFill>
                <a:latin typeface="HFEDKS+STXihei"/>
                <a:cs typeface="HFEDKS+STXihei"/>
              </a:rPr>
              <a:t>推进室长</a:t>
            </a:r>
          </a:p>
          <a:p>
            <a:pPr marL="4" marR="0">
              <a:lnSpc>
                <a:spcPts val="900"/>
              </a:lnSpc>
              <a:spcBef>
                <a:spcPts val="698"/>
              </a:spcBef>
              <a:spcAft>
                <a:spcPct val="0"/>
              </a:spcAft>
            </a:pPr>
            <a:r>
              <a:rPr sz="900" spc="29">
                <a:solidFill>
                  <a:srgbClr val="221E1F"/>
                </a:solidFill>
                <a:latin typeface="HFEDKS+STXihei"/>
                <a:cs typeface="HFEDKS+STXihei"/>
              </a:rPr>
              <a:t>会议，以及由环境管理人参加的环境专门部会，促进信</a:t>
            </a:r>
          </a:p>
        </p:txBody>
      </p:sp>
      <p:sp>
        <p:nvSpPr>
          <p:cNvPr id="57" name="object 57"/>
          <p:cNvSpPr txBox="1"/>
          <p:nvPr/>
        </p:nvSpPr>
        <p:spPr>
          <a:xfrm>
            <a:off x="8431212" y="6092454"/>
            <a:ext cx="5043165" cy="981049"/>
          </a:xfrm>
          <a:prstGeom prst="rect">
            <a:avLst/>
          </a:prstGeom>
        </p:spPr>
        <p:txBody>
          <a:bodyPr vert="horz" wrap="square" lIns="0" tIns="0" rIns="0" bIns="0" rtlCol="0">
            <a:spAutoFit/>
          </a:bodyPr>
          <a:lstStyle/>
          <a:p>
            <a:pPr marL="0" marR="0">
              <a:lnSpc>
                <a:spcPts val="850"/>
              </a:lnSpc>
              <a:spcBef>
                <a:spcPts val="50"/>
              </a:spcBef>
              <a:spcAft>
                <a:spcPct val="0"/>
              </a:spcAft>
            </a:pPr>
            <a:r>
              <a:rPr sz="850" spc="14">
                <a:solidFill>
                  <a:srgbClr val="049BDB"/>
                </a:solidFill>
                <a:latin typeface="HFEDKS+STXihei"/>
                <a:cs typeface="HFEDKS+STXihei"/>
              </a:rPr>
              <a:t>ꢀꢀ富冈工厂是全公司中能源使用最多的工厂，我们遵循中央环境方针，长年持续地开展节</a:t>
            </a:r>
          </a:p>
          <a:p>
            <a:pPr marL="0" marR="0">
              <a:lnSpc>
                <a:spcPts val="850"/>
              </a:lnSpc>
              <a:spcBef>
                <a:spcPts val="549"/>
              </a:spcBef>
              <a:spcAft>
                <a:spcPct val="0"/>
              </a:spcAft>
            </a:pPr>
            <a:r>
              <a:rPr sz="850" spc="14">
                <a:solidFill>
                  <a:srgbClr val="049BDB"/>
                </a:solidFill>
                <a:latin typeface="HFEDKS+STXihei"/>
                <a:cs typeface="HFEDKS+STXihei"/>
              </a:rPr>
              <a:t>能活动。工厂内的节能委员会努力打造便于交换意见的环境，目的是持续展开活动。这种全</a:t>
            </a:r>
          </a:p>
          <a:p>
            <a:pPr marL="0" marR="0">
              <a:lnSpc>
                <a:spcPts val="850"/>
              </a:lnSpc>
              <a:spcBef>
                <a:spcPts val="599"/>
              </a:spcBef>
              <a:spcAft>
                <a:spcPct val="0"/>
              </a:spcAft>
            </a:pPr>
            <a:r>
              <a:rPr sz="850" spc="30">
                <a:solidFill>
                  <a:srgbClr val="049BDB"/>
                </a:solidFill>
                <a:latin typeface="HFEDKS+STXihei"/>
                <a:cs typeface="HFEDKS+STXihei"/>
              </a:rPr>
              <a:t>员参与的节能改善活动受到广泛好评，在“2018年度节能大奖”中获得了审查委员会特别</a:t>
            </a:r>
          </a:p>
          <a:p>
            <a:pPr marL="0" marR="0">
              <a:lnSpc>
                <a:spcPts val="850"/>
              </a:lnSpc>
              <a:spcBef>
                <a:spcPts val="599"/>
              </a:spcBef>
              <a:spcAft>
                <a:spcPct val="0"/>
              </a:spcAft>
            </a:pPr>
            <a:r>
              <a:rPr sz="850" spc="14">
                <a:solidFill>
                  <a:srgbClr val="049BDB"/>
                </a:solidFill>
                <a:latin typeface="HFEDKS+STXihei"/>
                <a:cs typeface="HFEDKS+STXihei"/>
              </a:rPr>
              <a:t>奖。作为负责人，我非常感谢一直以来给予指导的各位，并且激励我们今后继续努力。我们</a:t>
            </a:r>
          </a:p>
          <a:p>
            <a:pPr marL="0" marR="0">
              <a:lnSpc>
                <a:spcPts val="850"/>
              </a:lnSpc>
              <a:spcBef>
                <a:spcPts val="599"/>
              </a:spcBef>
              <a:spcAft>
                <a:spcPct val="0"/>
              </a:spcAft>
            </a:pPr>
            <a:r>
              <a:rPr sz="850">
                <a:solidFill>
                  <a:srgbClr val="049BDB"/>
                </a:solidFill>
                <a:latin typeface="HFEDKS+STXihei"/>
                <a:cs typeface="HFEDKS+STXihei"/>
              </a:rPr>
              <a:t>将继续展开各种切实有效的活动，积极推进节能措施。</a:t>
            </a:r>
          </a:p>
        </p:txBody>
      </p:sp>
      <p:sp>
        <p:nvSpPr>
          <p:cNvPr id="58" name="object 58"/>
          <p:cNvSpPr txBox="1"/>
          <p:nvPr/>
        </p:nvSpPr>
        <p:spPr>
          <a:xfrm>
            <a:off x="907158" y="6648349"/>
            <a:ext cx="1577340"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HFEDKS+STXihei"/>
                <a:cs typeface="HFEDKS+STXihei"/>
              </a:rPr>
              <a:t>息共享以及积极交换意见。</a:t>
            </a:r>
          </a:p>
        </p:txBody>
      </p:sp>
      <p:sp>
        <p:nvSpPr>
          <p:cNvPr id="59" name="object 59"/>
          <p:cNvSpPr txBox="1"/>
          <p:nvPr/>
        </p:nvSpPr>
        <p:spPr>
          <a:xfrm>
            <a:off x="4132107" y="6735155"/>
            <a:ext cx="905892" cy="245186"/>
          </a:xfrm>
          <a:prstGeom prst="rect">
            <a:avLst/>
          </a:prstGeom>
        </p:spPr>
        <p:txBody>
          <a:bodyPr vert="horz" wrap="square" lIns="0" tIns="0" rIns="0" bIns="0" rtlCol="0">
            <a:spAutoFit/>
          </a:bodyPr>
          <a:lstStyle/>
          <a:p>
            <a:pPr marL="0" marR="0">
              <a:lnSpc>
                <a:spcPts val="880"/>
              </a:lnSpc>
              <a:spcBef>
                <a:spcPct val="0"/>
              </a:spcBef>
              <a:spcAft>
                <a:spcPct val="0"/>
              </a:spcAft>
            </a:pPr>
            <a:r>
              <a:rPr sz="600" baseline="14285">
                <a:solidFill>
                  <a:srgbClr val="221E1F"/>
                </a:solidFill>
                <a:latin typeface="PRCHON+UDShinGoSCGbe-Reg"/>
                <a:cs typeface="PRCHON+UDShinGoSCGbe-Reg"/>
              </a:rPr>
              <a:t>●</a:t>
            </a:r>
            <a:r>
              <a:rPr sz="600" spc="-50" baseline="14285">
                <a:solidFill>
                  <a:srgbClr val="221E1F"/>
                </a:solidFill>
                <a:latin typeface="PRCHON+UDShinGoSCGbe-Reg"/>
                <a:cs typeface="PRCHON+UDShinGoSCGbe-Reg"/>
              </a:rPr>
              <a:t> </a:t>
            </a:r>
            <a:r>
              <a:rPr sz="700">
                <a:solidFill>
                  <a:srgbClr val="221E1F"/>
                </a:solidFill>
                <a:latin typeface="PRCHON+UDShinGoSCGbe-Reg"/>
                <a:cs typeface="PRCHON+UDShinGoSCGbe-Reg"/>
              </a:rPr>
              <a:t>发生环境异常件数</a:t>
            </a:r>
          </a:p>
        </p:txBody>
      </p:sp>
      <p:sp>
        <p:nvSpPr>
          <p:cNvPr id="60" name="object 60"/>
          <p:cNvSpPr txBox="1"/>
          <p:nvPr/>
        </p:nvSpPr>
        <p:spPr>
          <a:xfrm>
            <a:off x="2320447" y="6842117"/>
            <a:ext cx="1681919" cy="206375"/>
          </a:xfrm>
          <a:prstGeom prst="rect">
            <a:avLst/>
          </a:prstGeom>
        </p:spPr>
        <p:txBody>
          <a:bodyPr vert="horz" wrap="square" lIns="0" tIns="0" rIns="0" bIns="0" rtlCol="0">
            <a:spAutoFit/>
          </a:bodyPr>
          <a:lstStyle/>
          <a:p>
            <a:pPr marL="0" marR="0">
              <a:lnSpc>
                <a:spcPts val="649"/>
              </a:lnSpc>
              <a:spcBef>
                <a:spcPct val="0"/>
              </a:spcBef>
              <a:spcAft>
                <a:spcPct val="0"/>
              </a:spcAft>
            </a:pPr>
            <a:r>
              <a:rPr sz="650">
                <a:solidFill>
                  <a:srgbClr val="221E1F"/>
                </a:solidFill>
                <a:latin typeface="HFEDKS+STXihei"/>
                <a:cs typeface="HFEDKS+STXihei"/>
              </a:rPr>
              <a:t>※SHE为“安全、卫生、环境”的略称。</a:t>
            </a:r>
          </a:p>
        </p:txBody>
      </p:sp>
      <p:sp>
        <p:nvSpPr>
          <p:cNvPr id="61" name="object 61"/>
          <p:cNvSpPr txBox="1"/>
          <p:nvPr/>
        </p:nvSpPr>
        <p:spPr>
          <a:xfrm>
            <a:off x="4096872" y="6924025"/>
            <a:ext cx="366953" cy="174180"/>
          </a:xfrm>
          <a:prstGeom prst="rect">
            <a:avLst/>
          </a:prstGeom>
        </p:spPr>
        <p:txBody>
          <a:bodyPr vert="horz" wrap="square" lIns="0" tIns="0" rIns="0" bIns="0" rtlCol="0">
            <a:spAutoFit/>
          </a:bodyPr>
          <a:lstStyle/>
          <a:p>
            <a:pPr marL="0" marR="0">
              <a:lnSpc>
                <a:spcPts val="591"/>
              </a:lnSpc>
              <a:spcBef>
                <a:spcPct val="0"/>
              </a:spcBef>
              <a:spcAft>
                <a:spcPct val="0"/>
              </a:spcAft>
            </a:pPr>
            <a:r>
              <a:rPr sz="500">
                <a:solidFill>
                  <a:srgbClr val="221E1F"/>
                </a:solidFill>
                <a:latin typeface="JRHNMR+MPHYZhongDengXianTiGbe-Medium"/>
                <a:cs typeface="JRHNMR+MPHYZhongDengXianTiGbe-Medium"/>
              </a:rPr>
              <a:t>（次）</a:t>
            </a:r>
            <a:r>
              <a:rPr sz="550">
                <a:solidFill>
                  <a:srgbClr val="221E1F"/>
                </a:solidFill>
                <a:latin typeface="HFEDKS+STXihei"/>
                <a:cs typeface="HFEDKS+STXihei"/>
              </a:rPr>
              <a:t>10</a:t>
            </a:r>
          </a:p>
        </p:txBody>
      </p:sp>
      <p:sp>
        <p:nvSpPr>
          <p:cNvPr id="62" name="object 62"/>
          <p:cNvSpPr txBox="1"/>
          <p:nvPr/>
        </p:nvSpPr>
        <p:spPr>
          <a:xfrm>
            <a:off x="6466669" y="6938799"/>
            <a:ext cx="266700" cy="204444"/>
          </a:xfrm>
          <a:prstGeom prst="rect">
            <a:avLst/>
          </a:prstGeom>
        </p:spPr>
        <p:txBody>
          <a:bodyPr vert="horz" wrap="square" lIns="0" tIns="0" rIns="0" bIns="0" rtlCol="0">
            <a:spAutoFit/>
          </a:bodyPr>
          <a:lstStyle/>
          <a:p>
            <a:pPr marL="0" marR="0">
              <a:lnSpc>
                <a:spcPts val="709"/>
              </a:lnSpc>
              <a:spcBef>
                <a:spcPct val="0"/>
              </a:spcBef>
              <a:spcAft>
                <a:spcPct val="0"/>
              </a:spcAft>
            </a:pPr>
            <a:r>
              <a:rPr sz="600">
                <a:solidFill>
                  <a:srgbClr val="221E1F"/>
                </a:solidFill>
                <a:latin typeface="JRHNMR+MPHYZhongDengXianTiGbe-Medium"/>
                <a:cs typeface="JRHNMR+MPHYZhongDengXianTiGbe-Medium"/>
              </a:rPr>
              <a:t>其它</a:t>
            </a:r>
          </a:p>
        </p:txBody>
      </p:sp>
      <p:sp>
        <p:nvSpPr>
          <p:cNvPr id="63" name="object 63"/>
          <p:cNvSpPr txBox="1"/>
          <p:nvPr/>
        </p:nvSpPr>
        <p:spPr>
          <a:xfrm>
            <a:off x="5856274" y="6945522"/>
            <a:ext cx="266700" cy="204444"/>
          </a:xfrm>
          <a:prstGeom prst="rect">
            <a:avLst/>
          </a:prstGeom>
        </p:spPr>
        <p:txBody>
          <a:bodyPr vert="horz" wrap="square" lIns="0" tIns="0" rIns="0" bIns="0" rtlCol="0">
            <a:spAutoFit/>
          </a:bodyPr>
          <a:lstStyle/>
          <a:p>
            <a:pPr marL="0" marR="0">
              <a:lnSpc>
                <a:spcPts val="709"/>
              </a:lnSpc>
              <a:spcBef>
                <a:spcPct val="0"/>
              </a:spcBef>
              <a:spcAft>
                <a:spcPct val="0"/>
              </a:spcAft>
            </a:pPr>
            <a:r>
              <a:rPr sz="600">
                <a:solidFill>
                  <a:srgbClr val="221E1F"/>
                </a:solidFill>
                <a:latin typeface="JRHNMR+MPHYZhongDengXianTiGbe-Medium"/>
                <a:cs typeface="JRHNMR+MPHYZhongDengXianTiGbe-Medium"/>
              </a:rPr>
              <a:t>空气</a:t>
            </a:r>
          </a:p>
        </p:txBody>
      </p:sp>
      <p:sp>
        <p:nvSpPr>
          <p:cNvPr id="64" name="object 64"/>
          <p:cNvSpPr txBox="1"/>
          <p:nvPr/>
        </p:nvSpPr>
        <p:spPr>
          <a:xfrm>
            <a:off x="6161472" y="6945522"/>
            <a:ext cx="266700" cy="204444"/>
          </a:xfrm>
          <a:prstGeom prst="rect">
            <a:avLst/>
          </a:prstGeom>
        </p:spPr>
        <p:txBody>
          <a:bodyPr vert="horz" wrap="square" lIns="0" tIns="0" rIns="0" bIns="0" rtlCol="0">
            <a:spAutoFit/>
          </a:bodyPr>
          <a:lstStyle/>
          <a:p>
            <a:pPr marL="0" marR="0">
              <a:lnSpc>
                <a:spcPts val="709"/>
              </a:lnSpc>
              <a:spcBef>
                <a:spcPct val="0"/>
              </a:spcBef>
              <a:spcAft>
                <a:spcPct val="0"/>
              </a:spcAft>
            </a:pPr>
            <a:r>
              <a:rPr sz="600">
                <a:solidFill>
                  <a:srgbClr val="221E1F"/>
                </a:solidFill>
                <a:latin typeface="JRHNMR+MPHYZhongDengXianTiGbe-Medium"/>
                <a:cs typeface="JRHNMR+MPHYZhongDengXianTiGbe-Medium"/>
              </a:rPr>
              <a:t>水质</a:t>
            </a:r>
          </a:p>
        </p:txBody>
      </p:sp>
      <p:sp>
        <p:nvSpPr>
          <p:cNvPr id="65" name="object 65"/>
          <p:cNvSpPr txBox="1"/>
          <p:nvPr/>
        </p:nvSpPr>
        <p:spPr>
          <a:xfrm>
            <a:off x="916923" y="7036916"/>
            <a:ext cx="728092" cy="245186"/>
          </a:xfrm>
          <a:prstGeom prst="rect">
            <a:avLst/>
          </a:prstGeom>
        </p:spPr>
        <p:txBody>
          <a:bodyPr vert="horz" wrap="square" lIns="0" tIns="0" rIns="0" bIns="0" rtlCol="0">
            <a:spAutoFit/>
          </a:bodyPr>
          <a:lstStyle/>
          <a:p>
            <a:pPr marL="0" marR="0">
              <a:lnSpc>
                <a:spcPts val="880"/>
              </a:lnSpc>
              <a:spcBef>
                <a:spcPct val="0"/>
              </a:spcBef>
              <a:spcAft>
                <a:spcPct val="0"/>
              </a:spcAft>
            </a:pPr>
            <a:r>
              <a:rPr sz="600" baseline="14285">
                <a:solidFill>
                  <a:srgbClr val="221E1F"/>
                </a:solidFill>
                <a:latin typeface="PRCHON+UDShinGoSCGbe-Reg"/>
                <a:cs typeface="PRCHON+UDShinGoSCGbe-Reg"/>
              </a:rPr>
              <a:t>●</a:t>
            </a:r>
            <a:r>
              <a:rPr sz="600" spc="-50" baseline="14285">
                <a:solidFill>
                  <a:srgbClr val="221E1F"/>
                </a:solidFill>
                <a:latin typeface="PRCHON+UDShinGoSCGbe-Reg"/>
                <a:cs typeface="PRCHON+UDShinGoSCGbe-Reg"/>
              </a:rPr>
              <a:t> </a:t>
            </a:r>
            <a:r>
              <a:rPr sz="700">
                <a:solidFill>
                  <a:srgbClr val="221E1F"/>
                </a:solidFill>
                <a:latin typeface="PRCHON+UDShinGoSCGbe-Reg"/>
                <a:cs typeface="PRCHON+UDShinGoSCGbe-Reg"/>
              </a:rPr>
              <a:t>环保推进体制</a:t>
            </a:r>
          </a:p>
        </p:txBody>
      </p:sp>
      <p:sp>
        <p:nvSpPr>
          <p:cNvPr id="66" name="object 66"/>
          <p:cNvSpPr txBox="1"/>
          <p:nvPr/>
        </p:nvSpPr>
        <p:spPr>
          <a:xfrm>
            <a:off x="4302666" y="7123855"/>
            <a:ext cx="143471" cy="370903"/>
          </a:xfrm>
          <a:prstGeom prst="rect">
            <a:avLst/>
          </a:prstGeom>
        </p:spPr>
        <p:txBody>
          <a:bodyPr vert="horz" wrap="square" lIns="0" tIns="0" rIns="0" bIns="0" rtlCol="0">
            <a:spAutoFit/>
          </a:bodyPr>
          <a:lstStyle/>
          <a:p>
            <a:pPr marL="0" marR="0">
              <a:lnSpc>
                <a:spcPts val="550"/>
              </a:lnSpc>
              <a:spcBef>
                <a:spcPct val="0"/>
              </a:spcBef>
              <a:spcAft>
                <a:spcPct val="0"/>
              </a:spcAft>
            </a:pPr>
            <a:r>
              <a:rPr sz="550">
                <a:solidFill>
                  <a:srgbClr val="221E1F"/>
                </a:solidFill>
                <a:latin typeface="HFEDKS+STXihei"/>
                <a:cs typeface="HFEDKS+STXihei"/>
              </a:rPr>
              <a:t>8</a:t>
            </a:r>
          </a:p>
          <a:p>
            <a:pPr marL="0" marR="0">
              <a:lnSpc>
                <a:spcPts val="550"/>
              </a:lnSpc>
              <a:spcBef>
                <a:spcPts val="995"/>
              </a:spcBef>
              <a:spcAft>
                <a:spcPct val="0"/>
              </a:spcAft>
            </a:pPr>
            <a:r>
              <a:rPr sz="550">
                <a:solidFill>
                  <a:srgbClr val="221E1F"/>
                </a:solidFill>
                <a:latin typeface="HFEDKS+STXihei"/>
                <a:cs typeface="HFEDKS+STXihei"/>
              </a:rPr>
              <a:t>6</a:t>
            </a:r>
          </a:p>
        </p:txBody>
      </p:sp>
      <p:sp>
        <p:nvSpPr>
          <p:cNvPr id="67" name="object 67"/>
          <p:cNvSpPr txBox="1"/>
          <p:nvPr/>
        </p:nvSpPr>
        <p:spPr>
          <a:xfrm>
            <a:off x="11516680" y="7227040"/>
            <a:ext cx="2911121" cy="241203"/>
          </a:xfrm>
          <a:prstGeom prst="rect">
            <a:avLst/>
          </a:prstGeom>
        </p:spPr>
        <p:txBody>
          <a:bodyPr vert="horz" wrap="square" lIns="0" tIns="0" rIns="0" bIns="0" rtlCol="0">
            <a:spAutoFit/>
          </a:bodyPr>
          <a:lstStyle/>
          <a:p>
            <a:pPr marL="0" marR="0">
              <a:lnSpc>
                <a:spcPts val="1258"/>
              </a:lnSpc>
              <a:spcBef>
                <a:spcPct val="0"/>
              </a:spcBef>
              <a:spcAft>
                <a:spcPct val="0"/>
              </a:spcAft>
            </a:pPr>
            <a:r>
              <a:rPr sz="600">
                <a:solidFill>
                  <a:srgbClr val="FFFFFF"/>
                </a:solidFill>
                <a:latin typeface="PRCHON+UDShinGoSCGbe-Reg"/>
                <a:cs typeface="PRCHON+UDShinGoSCGbe-Reg"/>
              </a:rPr>
              <a:t>田中贵金属工业株式会社 富冈工厂 生产技术部门 负责人ꢀ</a:t>
            </a:r>
            <a:r>
              <a:rPr sz="1500" baseline="-25325">
                <a:solidFill>
                  <a:srgbClr val="FFFFFF"/>
                </a:solidFill>
                <a:latin typeface="PRCHON+UDShinGoSCGbe-Reg"/>
                <a:cs typeface="PRCHON+UDShinGoSCGbe-Reg"/>
              </a:rPr>
              <a:t>木村 真一</a:t>
            </a:r>
          </a:p>
        </p:txBody>
      </p:sp>
      <p:sp>
        <p:nvSpPr>
          <p:cNvPr id="68" name="object 68"/>
          <p:cNvSpPr txBox="1"/>
          <p:nvPr/>
        </p:nvSpPr>
        <p:spPr>
          <a:xfrm>
            <a:off x="1799654" y="7310654"/>
            <a:ext cx="1189358"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spc="26">
                <a:solidFill>
                  <a:srgbClr val="049BDB"/>
                </a:solidFill>
                <a:latin typeface="HIFEGU+UDShinGoSCGbe-Med"/>
                <a:cs typeface="HIFEGU+UDShinGoSCGbe-Med"/>
              </a:rPr>
              <a:t>TANAKA控股株式会社</a:t>
            </a:r>
          </a:p>
        </p:txBody>
      </p:sp>
      <p:sp>
        <p:nvSpPr>
          <p:cNvPr id="69" name="object 69"/>
          <p:cNvSpPr txBox="1"/>
          <p:nvPr/>
        </p:nvSpPr>
        <p:spPr>
          <a:xfrm>
            <a:off x="1776223" y="7424954"/>
            <a:ext cx="8192528"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spc="26">
                <a:solidFill>
                  <a:srgbClr val="049BDB"/>
                </a:solidFill>
                <a:latin typeface="HIFEGU+UDShinGoSCGbe-Med"/>
                <a:cs typeface="HIFEGU+UDShinGoSCGbe-Med"/>
              </a:rPr>
              <a:t>代表取缔役社长执行董</a:t>
            </a:r>
          </a:p>
        </p:txBody>
      </p:sp>
      <p:sp>
        <p:nvSpPr>
          <p:cNvPr id="70" name="object 70"/>
          <p:cNvSpPr txBox="1"/>
          <p:nvPr/>
        </p:nvSpPr>
        <p:spPr>
          <a:xfrm>
            <a:off x="2762060" y="7424954"/>
            <a:ext cx="238125" cy="263652"/>
          </a:xfrm>
          <a:prstGeom prst="rect">
            <a:avLst/>
          </a:prstGeom>
        </p:spPr>
        <p:txBody>
          <a:bodyPr vert="horz" wrap="square" lIns="0" tIns="0" rIns="0" bIns="0" rtlCol="0">
            <a:spAutoFit/>
          </a:bodyPr>
          <a:lstStyle/>
          <a:p>
            <a:pPr marL="0" marR="0">
              <a:lnSpc>
                <a:spcPts val="951"/>
              </a:lnSpc>
              <a:spcBef>
                <a:spcPct val="0"/>
              </a:spcBef>
              <a:spcAft>
                <a:spcPct val="0"/>
              </a:spcAft>
            </a:pPr>
            <a:r>
              <a:rPr sz="750">
                <a:solidFill>
                  <a:srgbClr val="049BDB"/>
                </a:solidFill>
                <a:latin typeface="HIFEGU+UDShinGoSCGbe-Med"/>
                <a:cs typeface="HIFEGU+UDShinGoSCGbe-Med"/>
              </a:rPr>
              <a:t>事</a:t>
            </a:r>
          </a:p>
        </p:txBody>
      </p:sp>
      <p:sp>
        <p:nvSpPr>
          <p:cNvPr id="71" name="object 71"/>
          <p:cNvSpPr txBox="1"/>
          <p:nvPr/>
        </p:nvSpPr>
        <p:spPr>
          <a:xfrm>
            <a:off x="5107676" y="7417454"/>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2</a:t>
            </a:r>
          </a:p>
        </p:txBody>
      </p:sp>
      <p:sp>
        <p:nvSpPr>
          <p:cNvPr id="72" name="object 72"/>
          <p:cNvSpPr txBox="1"/>
          <p:nvPr/>
        </p:nvSpPr>
        <p:spPr>
          <a:xfrm>
            <a:off x="4302664" y="7516412"/>
            <a:ext cx="143473" cy="567162"/>
          </a:xfrm>
          <a:prstGeom prst="rect">
            <a:avLst/>
          </a:prstGeom>
        </p:spPr>
        <p:txBody>
          <a:bodyPr vert="horz" wrap="square" lIns="0" tIns="0" rIns="0" bIns="0" rtlCol="0">
            <a:spAutoFit/>
          </a:bodyPr>
          <a:lstStyle/>
          <a:p>
            <a:pPr marL="1" marR="0">
              <a:lnSpc>
                <a:spcPts val="550"/>
              </a:lnSpc>
              <a:spcBef>
                <a:spcPct val="0"/>
              </a:spcBef>
              <a:spcAft>
                <a:spcPct val="0"/>
              </a:spcAft>
            </a:pPr>
            <a:r>
              <a:rPr sz="550">
                <a:solidFill>
                  <a:srgbClr val="221E1F"/>
                </a:solidFill>
                <a:latin typeface="HFEDKS+STXihei"/>
                <a:cs typeface="HFEDKS+STXihei"/>
              </a:rPr>
              <a:t>4</a:t>
            </a:r>
          </a:p>
          <a:p>
            <a:pPr marL="1" marR="0">
              <a:lnSpc>
                <a:spcPts val="550"/>
              </a:lnSpc>
              <a:spcBef>
                <a:spcPts val="995"/>
              </a:spcBef>
              <a:spcAft>
                <a:spcPct val="0"/>
              </a:spcAft>
            </a:pPr>
            <a:r>
              <a:rPr sz="550">
                <a:solidFill>
                  <a:srgbClr val="221E1F"/>
                </a:solidFill>
                <a:latin typeface="HFEDKS+STXihei"/>
                <a:cs typeface="HFEDKS+STXihei"/>
              </a:rPr>
              <a:t>2</a:t>
            </a:r>
          </a:p>
          <a:p>
            <a:pPr marL="0" marR="0">
              <a:lnSpc>
                <a:spcPts val="550"/>
              </a:lnSpc>
              <a:spcBef>
                <a:spcPts val="945"/>
              </a:spcBef>
              <a:spcAft>
                <a:spcPct val="0"/>
              </a:spcAft>
            </a:pPr>
            <a:r>
              <a:rPr sz="550">
                <a:solidFill>
                  <a:srgbClr val="221E1F"/>
                </a:solidFill>
                <a:latin typeface="HFEDKS+STXihei"/>
                <a:cs typeface="HFEDKS+STXihei"/>
              </a:rPr>
              <a:t>0</a:t>
            </a:r>
          </a:p>
        </p:txBody>
      </p:sp>
      <p:sp>
        <p:nvSpPr>
          <p:cNvPr id="73" name="object 73"/>
          <p:cNvSpPr txBox="1"/>
          <p:nvPr/>
        </p:nvSpPr>
        <p:spPr>
          <a:xfrm>
            <a:off x="4694801" y="7569594"/>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3</a:t>
            </a:r>
          </a:p>
        </p:txBody>
      </p:sp>
      <p:sp>
        <p:nvSpPr>
          <p:cNvPr id="74" name="object 74"/>
          <p:cNvSpPr txBox="1"/>
          <p:nvPr/>
        </p:nvSpPr>
        <p:spPr>
          <a:xfrm>
            <a:off x="6346285" y="7564124"/>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1</a:t>
            </a:r>
          </a:p>
        </p:txBody>
      </p:sp>
      <p:sp>
        <p:nvSpPr>
          <p:cNvPr id="75" name="object 75"/>
          <p:cNvSpPr txBox="1"/>
          <p:nvPr/>
        </p:nvSpPr>
        <p:spPr>
          <a:xfrm>
            <a:off x="1983010" y="7601652"/>
            <a:ext cx="1036918" cy="467300"/>
          </a:xfrm>
          <a:prstGeom prst="rect">
            <a:avLst/>
          </a:prstGeom>
        </p:spPr>
        <p:txBody>
          <a:bodyPr vert="horz" wrap="square" lIns="0" tIns="0" rIns="0" bIns="0" rtlCol="0">
            <a:spAutoFit/>
          </a:bodyPr>
          <a:lstStyle/>
          <a:p>
            <a:pPr marL="424841" marR="0">
              <a:lnSpc>
                <a:spcPts val="943"/>
              </a:lnSpc>
              <a:spcBef>
                <a:spcPct val="0"/>
              </a:spcBef>
              <a:spcAft>
                <a:spcPct val="0"/>
              </a:spcAft>
            </a:pPr>
            <a:r>
              <a:rPr sz="750">
                <a:solidFill>
                  <a:srgbClr val="302D2E"/>
                </a:solidFill>
                <a:latin typeface="PRCHON+UDShinGoSCGbe-Reg"/>
                <a:cs typeface="PRCHON+UDShinGoSCGbe-Reg"/>
              </a:rPr>
              <a:t>CSR推进部</a:t>
            </a:r>
          </a:p>
          <a:p>
            <a:pPr marL="0" marR="0">
              <a:lnSpc>
                <a:spcPts val="943"/>
              </a:lnSpc>
              <a:spcBef>
                <a:spcPts val="717"/>
              </a:spcBef>
              <a:spcAft>
                <a:spcPct val="0"/>
              </a:spcAft>
            </a:pPr>
            <a:r>
              <a:rPr sz="750">
                <a:solidFill>
                  <a:srgbClr val="302D2E"/>
                </a:solidFill>
                <a:latin typeface="PRCHON+UDShinGoSCGbe-Reg"/>
                <a:cs typeface="PRCHON+UDShinGoSCGbe-Reg"/>
              </a:rPr>
              <a:t>中央环境委员会</a:t>
            </a:r>
          </a:p>
        </p:txBody>
      </p:sp>
      <p:sp>
        <p:nvSpPr>
          <p:cNvPr id="76" name="object 76"/>
          <p:cNvSpPr txBox="1"/>
          <p:nvPr/>
        </p:nvSpPr>
        <p:spPr>
          <a:xfrm>
            <a:off x="8473337" y="7627192"/>
            <a:ext cx="2088515"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PRCHON+UDShinGoSCGbe-Reg"/>
                <a:cs typeface="PRCHON+UDShinGoSCGbe-Reg"/>
              </a:rPr>
              <a:t>减少产业废弃物排放量的措施</a:t>
            </a:r>
          </a:p>
        </p:txBody>
      </p:sp>
      <p:sp>
        <p:nvSpPr>
          <p:cNvPr id="77" name="object 77"/>
          <p:cNvSpPr txBox="1"/>
          <p:nvPr/>
        </p:nvSpPr>
        <p:spPr>
          <a:xfrm>
            <a:off x="5107676" y="7712648"/>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4</a:t>
            </a:r>
          </a:p>
        </p:txBody>
      </p:sp>
      <p:sp>
        <p:nvSpPr>
          <p:cNvPr id="78" name="object 78"/>
          <p:cNvSpPr txBox="1"/>
          <p:nvPr/>
        </p:nvSpPr>
        <p:spPr>
          <a:xfrm>
            <a:off x="5933412" y="7760391"/>
            <a:ext cx="130429" cy="259426"/>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1</a:t>
            </a:r>
          </a:p>
          <a:p>
            <a:pPr marL="0" marR="0">
              <a:lnSpc>
                <a:spcPts val="520"/>
              </a:lnSpc>
              <a:spcBef>
                <a:spcPts val="252"/>
              </a:spcBef>
              <a:spcAft>
                <a:spcPct val="0"/>
              </a:spcAft>
            </a:pPr>
            <a:r>
              <a:rPr sz="500">
                <a:solidFill>
                  <a:srgbClr val="FFFFFF"/>
                </a:solidFill>
                <a:latin typeface="HFEDKS+STXihei"/>
                <a:cs typeface="HFEDKS+STXihei"/>
              </a:rPr>
              <a:t>1</a:t>
            </a:r>
          </a:p>
        </p:txBody>
      </p:sp>
      <p:sp>
        <p:nvSpPr>
          <p:cNvPr id="79" name="object 79"/>
          <p:cNvSpPr txBox="1"/>
          <p:nvPr/>
        </p:nvSpPr>
        <p:spPr>
          <a:xfrm>
            <a:off x="6346285" y="7760394"/>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3</a:t>
            </a:r>
          </a:p>
        </p:txBody>
      </p:sp>
      <p:sp>
        <p:nvSpPr>
          <p:cNvPr id="80" name="object 80"/>
          <p:cNvSpPr txBox="1"/>
          <p:nvPr/>
        </p:nvSpPr>
        <p:spPr>
          <a:xfrm>
            <a:off x="4694801" y="7816047"/>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2</a:t>
            </a:r>
          </a:p>
        </p:txBody>
      </p:sp>
      <p:sp>
        <p:nvSpPr>
          <p:cNvPr id="81" name="object 81"/>
          <p:cNvSpPr txBox="1"/>
          <p:nvPr/>
        </p:nvSpPr>
        <p:spPr>
          <a:xfrm>
            <a:off x="5520561" y="7864633"/>
            <a:ext cx="130429" cy="161324"/>
          </a:xfrm>
          <a:prstGeom prst="rect">
            <a:avLst/>
          </a:prstGeom>
        </p:spPr>
        <p:txBody>
          <a:bodyPr vert="horz" wrap="square" lIns="0" tIns="0" rIns="0" bIns="0" rtlCol="0">
            <a:spAutoFit/>
          </a:bodyPr>
          <a:lstStyle/>
          <a:p>
            <a:pPr marL="0" marR="0">
              <a:lnSpc>
                <a:spcPts val="520"/>
              </a:lnSpc>
              <a:spcBef>
                <a:spcPct val="0"/>
              </a:spcBef>
              <a:spcAft>
                <a:spcPct val="0"/>
              </a:spcAft>
            </a:pPr>
            <a:r>
              <a:rPr sz="500">
                <a:solidFill>
                  <a:srgbClr val="FFFFFF"/>
                </a:solidFill>
                <a:latin typeface="HFEDKS+STXihei"/>
                <a:cs typeface="HFEDKS+STXihei"/>
              </a:rPr>
              <a:t>1</a:t>
            </a:r>
          </a:p>
        </p:txBody>
      </p:sp>
      <p:sp>
        <p:nvSpPr>
          <p:cNvPr id="82" name="object 82"/>
          <p:cNvSpPr txBox="1"/>
          <p:nvPr/>
        </p:nvSpPr>
        <p:spPr>
          <a:xfrm>
            <a:off x="11482052" y="7877000"/>
            <a:ext cx="129540" cy="159463"/>
          </a:xfrm>
          <a:prstGeom prst="rect">
            <a:avLst/>
          </a:prstGeom>
        </p:spPr>
        <p:txBody>
          <a:bodyPr vert="horz" wrap="square" lIns="0" tIns="0" rIns="0" bIns="0" rtlCol="0">
            <a:spAutoFit/>
          </a:bodyPr>
          <a:lstStyle/>
          <a:p>
            <a:pPr marL="0" marR="0">
              <a:lnSpc>
                <a:spcPts val="655"/>
              </a:lnSpc>
              <a:spcBef>
                <a:spcPct val="0"/>
              </a:spcBef>
              <a:spcAft>
                <a:spcPct val="0"/>
              </a:spcAft>
            </a:pPr>
            <a:r>
              <a:rPr sz="400">
                <a:solidFill>
                  <a:srgbClr val="221E1F"/>
                </a:solidFill>
                <a:latin typeface="OOFILR+UDShinGoPr6N-Regular"/>
                <a:cs typeface="OOFILR+UDShinGoPr6N-Regular"/>
              </a:rPr>
              <a:t>●</a:t>
            </a:r>
          </a:p>
        </p:txBody>
      </p:sp>
      <p:sp>
        <p:nvSpPr>
          <p:cNvPr id="83" name="object 83"/>
          <p:cNvSpPr txBox="1"/>
          <p:nvPr/>
        </p:nvSpPr>
        <p:spPr>
          <a:xfrm>
            <a:off x="11543395" y="7865020"/>
            <a:ext cx="8445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PRCHON+UDShinGoSCGbe-Reg"/>
                <a:cs typeface="PRCHON+UDShinGoSCGbe-Reg"/>
              </a:rPr>
              <a:t>产业废弃物排放量</a:t>
            </a:r>
          </a:p>
        </p:txBody>
      </p:sp>
      <p:sp>
        <p:nvSpPr>
          <p:cNvPr id="84" name="object 84"/>
          <p:cNvSpPr txBox="1"/>
          <p:nvPr/>
        </p:nvSpPr>
        <p:spPr>
          <a:xfrm>
            <a:off x="8287202" y="7892898"/>
            <a:ext cx="3251556" cy="1301877"/>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HFEDKS+STXihei"/>
                <a:cs typeface="HFEDKS+STXihei"/>
              </a:rPr>
              <a:t>ꢀ</a:t>
            </a:r>
            <a:r>
              <a:rPr sz="900" spc="427">
                <a:solidFill>
                  <a:srgbClr val="221E1F"/>
                </a:solidFill>
                <a:latin typeface="HFEDKS+STXihei"/>
                <a:cs typeface="HFEDKS+STXihei"/>
              </a:rPr>
              <a:t> </a:t>
            </a:r>
            <a:r>
              <a:rPr sz="900">
                <a:solidFill>
                  <a:srgbClr val="221E1F"/>
                </a:solidFill>
                <a:latin typeface="HFEDKS+STXihei"/>
                <a:cs typeface="HFEDKS+STXihei"/>
              </a:rPr>
              <a:t>在熔解和精炼贵金属，以及从贵金属废液回收贵金属</a:t>
            </a:r>
          </a:p>
          <a:p>
            <a:pPr marL="0" marR="0">
              <a:lnSpc>
                <a:spcPts val="900"/>
              </a:lnSpc>
              <a:spcBef>
                <a:spcPts val="700"/>
              </a:spcBef>
              <a:spcAft>
                <a:spcPct val="0"/>
              </a:spcAft>
            </a:pPr>
            <a:r>
              <a:rPr sz="900" spc="29">
                <a:solidFill>
                  <a:srgbClr val="221E1F"/>
                </a:solidFill>
                <a:latin typeface="HFEDKS+STXihei"/>
                <a:cs typeface="HFEDKS+STXihei"/>
              </a:rPr>
              <a:t>的作业过程中，会产生很多废酸和废碱。对此我们采取</a:t>
            </a:r>
          </a:p>
          <a:p>
            <a:pPr marL="0" marR="0">
              <a:lnSpc>
                <a:spcPts val="900"/>
              </a:lnSpc>
              <a:spcBef>
                <a:spcPts val="700"/>
              </a:spcBef>
              <a:spcAft>
                <a:spcPct val="0"/>
              </a:spcAft>
            </a:pPr>
            <a:r>
              <a:rPr sz="900" spc="22">
                <a:solidFill>
                  <a:srgbClr val="221E1F"/>
                </a:solidFill>
                <a:latin typeface="HFEDKS+STXihei"/>
                <a:cs typeface="HFEDKS+STXihei"/>
              </a:rPr>
              <a:t>彻底分类措施，积极推进3R（减量化、再使用、再生利</a:t>
            </a:r>
          </a:p>
          <a:p>
            <a:pPr marL="0" marR="0">
              <a:lnSpc>
                <a:spcPts val="900"/>
              </a:lnSpc>
              <a:spcBef>
                <a:spcPts val="700"/>
              </a:spcBef>
              <a:spcAft>
                <a:spcPct val="0"/>
              </a:spcAft>
            </a:pPr>
            <a:r>
              <a:rPr sz="900">
                <a:solidFill>
                  <a:srgbClr val="221E1F"/>
                </a:solidFill>
                <a:latin typeface="HFEDKS+STXihei"/>
                <a:cs typeface="HFEDKS+STXihei"/>
              </a:rPr>
              <a:t>用）活动，其结果，过去的6年间产业废弃物排放量约削</a:t>
            </a:r>
          </a:p>
          <a:p>
            <a:pPr marL="0" marR="0">
              <a:lnSpc>
                <a:spcPts val="900"/>
              </a:lnSpc>
              <a:spcBef>
                <a:spcPts val="700"/>
              </a:spcBef>
              <a:spcAft>
                <a:spcPct val="0"/>
              </a:spcAft>
            </a:pPr>
            <a:r>
              <a:rPr sz="900" spc="34">
                <a:solidFill>
                  <a:srgbClr val="221E1F"/>
                </a:solidFill>
                <a:latin typeface="HFEDKS+STXihei"/>
                <a:cs typeface="HFEDKS+STXihei"/>
              </a:rPr>
              <a:t>减了7成。但另一方面，因2018年度事业发展旺盛的影</a:t>
            </a:r>
          </a:p>
          <a:p>
            <a:pPr marL="0" marR="0">
              <a:lnSpc>
                <a:spcPts val="900"/>
              </a:lnSpc>
              <a:spcBef>
                <a:spcPts val="700"/>
              </a:spcBef>
              <a:spcAft>
                <a:spcPct val="0"/>
              </a:spcAft>
            </a:pPr>
            <a:r>
              <a:rPr sz="900">
                <a:solidFill>
                  <a:srgbClr val="221E1F"/>
                </a:solidFill>
                <a:latin typeface="HFEDKS+STXihei"/>
                <a:cs typeface="HFEDKS+STXihei"/>
              </a:rPr>
              <a:t>响，废弃物排放量比上一年度增加了12％。</a:t>
            </a:r>
          </a:p>
        </p:txBody>
      </p:sp>
      <p:sp>
        <p:nvSpPr>
          <p:cNvPr id="85" name="object 85"/>
          <p:cNvSpPr txBox="1"/>
          <p:nvPr/>
        </p:nvSpPr>
        <p:spPr>
          <a:xfrm>
            <a:off x="4645986" y="7965914"/>
            <a:ext cx="251823" cy="172878"/>
          </a:xfrm>
          <a:prstGeom prst="rect">
            <a:avLst/>
          </a:prstGeom>
        </p:spPr>
        <p:txBody>
          <a:bodyPr vert="horz" wrap="square" lIns="0" tIns="0" rIns="0" bIns="0" rtlCol="0">
            <a:spAutoFit/>
          </a:bodyPr>
          <a:lstStyle/>
          <a:p>
            <a:pPr marL="0" marR="0">
              <a:lnSpc>
                <a:spcPts val="536"/>
              </a:lnSpc>
              <a:spcBef>
                <a:spcPct val="0"/>
              </a:spcBef>
              <a:spcAft>
                <a:spcPct val="0"/>
              </a:spcAft>
            </a:pPr>
            <a:r>
              <a:rPr sz="550" spc="-56">
                <a:solidFill>
                  <a:srgbClr val="221E1F"/>
                </a:solidFill>
                <a:latin typeface="HFEDKS+STXihei"/>
                <a:cs typeface="HFEDKS+STXihei"/>
              </a:rPr>
              <a:t>2014</a:t>
            </a:r>
          </a:p>
        </p:txBody>
      </p:sp>
      <p:sp>
        <p:nvSpPr>
          <p:cNvPr id="86" name="object 86"/>
          <p:cNvSpPr txBox="1"/>
          <p:nvPr/>
        </p:nvSpPr>
        <p:spPr>
          <a:xfrm>
            <a:off x="5058860" y="7965914"/>
            <a:ext cx="251823" cy="172878"/>
          </a:xfrm>
          <a:prstGeom prst="rect">
            <a:avLst/>
          </a:prstGeom>
        </p:spPr>
        <p:txBody>
          <a:bodyPr vert="horz" wrap="square" lIns="0" tIns="0" rIns="0" bIns="0" rtlCol="0">
            <a:spAutoFit/>
          </a:bodyPr>
          <a:lstStyle/>
          <a:p>
            <a:pPr marL="0" marR="0">
              <a:lnSpc>
                <a:spcPts val="536"/>
              </a:lnSpc>
              <a:spcBef>
                <a:spcPct val="0"/>
              </a:spcBef>
              <a:spcAft>
                <a:spcPct val="0"/>
              </a:spcAft>
            </a:pPr>
            <a:r>
              <a:rPr sz="550" spc="-56">
                <a:solidFill>
                  <a:srgbClr val="221E1F"/>
                </a:solidFill>
                <a:latin typeface="HFEDKS+STXihei"/>
                <a:cs typeface="HFEDKS+STXihei"/>
              </a:rPr>
              <a:t>2015</a:t>
            </a:r>
          </a:p>
        </p:txBody>
      </p:sp>
      <p:sp>
        <p:nvSpPr>
          <p:cNvPr id="87" name="object 87"/>
          <p:cNvSpPr txBox="1"/>
          <p:nvPr/>
        </p:nvSpPr>
        <p:spPr>
          <a:xfrm>
            <a:off x="5471746" y="7965914"/>
            <a:ext cx="251823" cy="172878"/>
          </a:xfrm>
          <a:prstGeom prst="rect">
            <a:avLst/>
          </a:prstGeom>
        </p:spPr>
        <p:txBody>
          <a:bodyPr vert="horz" wrap="square" lIns="0" tIns="0" rIns="0" bIns="0" rtlCol="0">
            <a:spAutoFit/>
          </a:bodyPr>
          <a:lstStyle/>
          <a:p>
            <a:pPr marL="0" marR="0">
              <a:lnSpc>
                <a:spcPts val="536"/>
              </a:lnSpc>
              <a:spcBef>
                <a:spcPct val="0"/>
              </a:spcBef>
              <a:spcAft>
                <a:spcPct val="0"/>
              </a:spcAft>
            </a:pPr>
            <a:r>
              <a:rPr sz="550" spc="-56">
                <a:solidFill>
                  <a:srgbClr val="221E1F"/>
                </a:solidFill>
                <a:latin typeface="HFEDKS+STXihei"/>
                <a:cs typeface="HFEDKS+STXihei"/>
              </a:rPr>
              <a:t>2016</a:t>
            </a:r>
          </a:p>
        </p:txBody>
      </p:sp>
      <p:sp>
        <p:nvSpPr>
          <p:cNvPr id="88" name="object 88"/>
          <p:cNvSpPr txBox="1"/>
          <p:nvPr/>
        </p:nvSpPr>
        <p:spPr>
          <a:xfrm>
            <a:off x="5884794" y="7965914"/>
            <a:ext cx="251823" cy="172878"/>
          </a:xfrm>
          <a:prstGeom prst="rect">
            <a:avLst/>
          </a:prstGeom>
        </p:spPr>
        <p:txBody>
          <a:bodyPr vert="horz" wrap="square" lIns="0" tIns="0" rIns="0" bIns="0" rtlCol="0">
            <a:spAutoFit/>
          </a:bodyPr>
          <a:lstStyle/>
          <a:p>
            <a:pPr marL="0" marR="0">
              <a:lnSpc>
                <a:spcPts val="536"/>
              </a:lnSpc>
              <a:spcBef>
                <a:spcPct val="0"/>
              </a:spcBef>
              <a:spcAft>
                <a:spcPct val="0"/>
              </a:spcAft>
            </a:pPr>
            <a:r>
              <a:rPr sz="550" spc="-56">
                <a:solidFill>
                  <a:srgbClr val="221E1F"/>
                </a:solidFill>
                <a:latin typeface="HFEDKS+STXihei"/>
                <a:cs typeface="HFEDKS+STXihei"/>
              </a:rPr>
              <a:t>2017</a:t>
            </a:r>
          </a:p>
        </p:txBody>
      </p:sp>
      <p:sp>
        <p:nvSpPr>
          <p:cNvPr id="89" name="object 89"/>
          <p:cNvSpPr txBox="1"/>
          <p:nvPr/>
        </p:nvSpPr>
        <p:spPr>
          <a:xfrm>
            <a:off x="6297668" y="7965914"/>
            <a:ext cx="251823" cy="172878"/>
          </a:xfrm>
          <a:prstGeom prst="rect">
            <a:avLst/>
          </a:prstGeom>
        </p:spPr>
        <p:txBody>
          <a:bodyPr vert="horz" wrap="square" lIns="0" tIns="0" rIns="0" bIns="0" rtlCol="0">
            <a:spAutoFit/>
          </a:bodyPr>
          <a:lstStyle/>
          <a:p>
            <a:pPr marL="0" marR="0">
              <a:lnSpc>
                <a:spcPts val="536"/>
              </a:lnSpc>
              <a:spcBef>
                <a:spcPct val="0"/>
              </a:spcBef>
              <a:spcAft>
                <a:spcPct val="0"/>
              </a:spcAft>
            </a:pPr>
            <a:r>
              <a:rPr sz="550" spc="-56">
                <a:solidFill>
                  <a:srgbClr val="221E1F"/>
                </a:solidFill>
                <a:latin typeface="HFEDKS+STXihei"/>
                <a:cs typeface="HFEDKS+STXihei"/>
              </a:rPr>
              <a:t>2018</a:t>
            </a:r>
          </a:p>
        </p:txBody>
      </p:sp>
      <p:sp>
        <p:nvSpPr>
          <p:cNvPr id="90" name="object 90"/>
          <p:cNvSpPr txBox="1"/>
          <p:nvPr/>
        </p:nvSpPr>
        <p:spPr>
          <a:xfrm>
            <a:off x="6613965" y="7964247"/>
            <a:ext cx="222250" cy="170370"/>
          </a:xfrm>
          <a:prstGeom prst="rect">
            <a:avLst/>
          </a:prstGeom>
        </p:spPr>
        <p:txBody>
          <a:bodyPr vert="horz" wrap="square" lIns="0" tIns="0" rIns="0" bIns="0" rtlCol="0">
            <a:spAutoFit/>
          </a:bodyPr>
          <a:lstStyle/>
          <a:p>
            <a:pPr marL="0" marR="0">
              <a:lnSpc>
                <a:spcPts val="591"/>
              </a:lnSpc>
              <a:spcBef>
                <a:spcPct val="0"/>
              </a:spcBef>
              <a:spcAft>
                <a:spcPct val="0"/>
              </a:spcAft>
            </a:pPr>
            <a:r>
              <a:rPr sz="500">
                <a:solidFill>
                  <a:srgbClr val="221E1F"/>
                </a:solidFill>
                <a:latin typeface="JRHNMR+MPHYZhongDengXianTiGbe-Medium"/>
                <a:cs typeface="JRHNMR+MPHYZhongDengXianTiGbe-Medium"/>
              </a:rPr>
              <a:t>年度</a:t>
            </a:r>
          </a:p>
        </p:txBody>
      </p:sp>
      <p:sp>
        <p:nvSpPr>
          <p:cNvPr id="91" name="object 91"/>
          <p:cNvSpPr txBox="1"/>
          <p:nvPr/>
        </p:nvSpPr>
        <p:spPr>
          <a:xfrm>
            <a:off x="1939819" y="7994459"/>
            <a:ext cx="896016" cy="45092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302D2E"/>
                </a:solidFill>
                <a:latin typeface="PRCHON+UDShinGoSCGbe-Reg"/>
                <a:cs typeface="PRCHON+UDShinGoSCGbe-Reg"/>
              </a:rPr>
              <a:t>SHE推進室长会议</a:t>
            </a:r>
          </a:p>
          <a:p>
            <a:pPr marL="90816" marR="0">
              <a:lnSpc>
                <a:spcPts val="943"/>
              </a:lnSpc>
              <a:spcBef>
                <a:spcPts val="588"/>
              </a:spcBef>
              <a:spcAft>
                <a:spcPct val="0"/>
              </a:spcAft>
            </a:pPr>
            <a:r>
              <a:rPr sz="750">
                <a:solidFill>
                  <a:srgbClr val="302D2E"/>
                </a:solidFill>
                <a:latin typeface="PRCHON+UDShinGoSCGbe-Reg"/>
                <a:cs typeface="PRCHON+UDShinGoSCGbe-Reg"/>
              </a:rPr>
              <a:t>环境专门部会</a:t>
            </a:r>
          </a:p>
        </p:txBody>
      </p:sp>
      <p:sp>
        <p:nvSpPr>
          <p:cNvPr id="92" name="object 92"/>
          <p:cNvSpPr txBox="1"/>
          <p:nvPr/>
        </p:nvSpPr>
        <p:spPr>
          <a:xfrm>
            <a:off x="11499422" y="8021815"/>
            <a:ext cx="356268" cy="154835"/>
          </a:xfrm>
          <a:prstGeom prst="rect">
            <a:avLst/>
          </a:prstGeom>
        </p:spPr>
        <p:txBody>
          <a:bodyPr vert="horz" wrap="square" lIns="0" tIns="0" rIns="0" bIns="0" rtlCol="0">
            <a:spAutoFit/>
          </a:bodyPr>
          <a:lstStyle/>
          <a:p>
            <a:pPr marL="0" marR="0">
              <a:lnSpc>
                <a:spcPts val="544"/>
              </a:lnSpc>
              <a:spcBef>
                <a:spcPct val="0"/>
              </a:spcBef>
              <a:spcAft>
                <a:spcPct val="0"/>
              </a:spcAft>
            </a:pPr>
            <a:r>
              <a:rPr sz="450">
                <a:solidFill>
                  <a:srgbClr val="221E1F"/>
                </a:solidFill>
                <a:latin typeface="JRHNMR+MPHYZhongDengXianTiGbe-Medium"/>
                <a:cs typeface="JRHNMR+MPHYZhongDengXianTiGbe-Medium"/>
              </a:rPr>
              <a:t>（吨/年）</a:t>
            </a:r>
          </a:p>
        </p:txBody>
      </p:sp>
      <p:sp>
        <p:nvSpPr>
          <p:cNvPr id="93" name="object 93"/>
          <p:cNvSpPr txBox="1"/>
          <p:nvPr/>
        </p:nvSpPr>
        <p:spPr>
          <a:xfrm>
            <a:off x="11471368" y="8085691"/>
            <a:ext cx="354064"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12,000</a:t>
            </a:r>
          </a:p>
        </p:txBody>
      </p:sp>
      <p:sp>
        <p:nvSpPr>
          <p:cNvPr id="94" name="object 94"/>
          <p:cNvSpPr txBox="1"/>
          <p:nvPr/>
        </p:nvSpPr>
        <p:spPr>
          <a:xfrm>
            <a:off x="11883268" y="8117127"/>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11,296</a:t>
            </a:r>
          </a:p>
        </p:txBody>
      </p:sp>
      <p:sp>
        <p:nvSpPr>
          <p:cNvPr id="95" name="object 95"/>
          <p:cNvSpPr txBox="1"/>
          <p:nvPr/>
        </p:nvSpPr>
        <p:spPr>
          <a:xfrm>
            <a:off x="11471368" y="8254450"/>
            <a:ext cx="354064" cy="381934"/>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10,000</a:t>
            </a:r>
          </a:p>
          <a:p>
            <a:pPr marL="46266" marR="0">
              <a:lnSpc>
                <a:spcPts val="853"/>
              </a:lnSpc>
              <a:spcBef>
                <a:spcPts val="424"/>
              </a:spcBef>
              <a:spcAft>
                <a:spcPct val="0"/>
              </a:spcAft>
            </a:pPr>
            <a:r>
              <a:rPr sz="550">
                <a:solidFill>
                  <a:srgbClr val="221E1F"/>
                </a:solidFill>
                <a:latin typeface="KPBWRP+UDShinGoPro-Light"/>
                <a:cs typeface="KPBWRP+UDShinGoPro-Light"/>
              </a:rPr>
              <a:t>8,000</a:t>
            </a:r>
          </a:p>
        </p:txBody>
      </p:sp>
      <p:sp>
        <p:nvSpPr>
          <p:cNvPr id="96" name="object 96"/>
          <p:cNvSpPr txBox="1"/>
          <p:nvPr/>
        </p:nvSpPr>
        <p:spPr>
          <a:xfrm>
            <a:off x="12631930" y="8318186"/>
            <a:ext cx="704088" cy="316382"/>
          </a:xfrm>
          <a:prstGeom prst="rect">
            <a:avLst/>
          </a:prstGeom>
        </p:spPr>
        <p:txBody>
          <a:bodyPr vert="horz" wrap="square" lIns="0" tIns="0" rIns="0" bIns="0" rtlCol="0">
            <a:spAutoFit/>
          </a:bodyPr>
          <a:lstStyle/>
          <a:p>
            <a:pPr marL="0" marR="0">
              <a:lnSpc>
                <a:spcPts val="1141"/>
              </a:lnSpc>
              <a:spcBef>
                <a:spcPct val="0"/>
              </a:spcBef>
              <a:spcAft>
                <a:spcPct val="0"/>
              </a:spcAft>
            </a:pPr>
            <a:r>
              <a:rPr sz="900">
                <a:solidFill>
                  <a:srgbClr val="0072BC"/>
                </a:solidFill>
                <a:latin typeface="HIFEGU+UDShinGoSCGbe-Med"/>
                <a:cs typeface="HIFEGU+UDShinGoSCGbe-Med"/>
              </a:rPr>
              <a:t>减少约7成</a:t>
            </a:r>
          </a:p>
        </p:txBody>
      </p:sp>
      <p:sp>
        <p:nvSpPr>
          <p:cNvPr id="97" name="object 97"/>
          <p:cNvSpPr txBox="1"/>
          <p:nvPr/>
        </p:nvSpPr>
        <p:spPr>
          <a:xfrm>
            <a:off x="1744885" y="8370883"/>
            <a:ext cx="1314450"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302D2E"/>
                </a:solidFill>
                <a:latin typeface="PRCHON+UDShinGoSCGbe-Reg"/>
                <a:cs typeface="PRCHON+UDShinGoSCGbe-Reg"/>
              </a:rPr>
              <a:t>各工厂、事业所环境委员会</a:t>
            </a:r>
          </a:p>
        </p:txBody>
      </p:sp>
      <p:sp>
        <p:nvSpPr>
          <p:cNvPr id="98" name="object 98"/>
          <p:cNvSpPr txBox="1"/>
          <p:nvPr/>
        </p:nvSpPr>
        <p:spPr>
          <a:xfrm>
            <a:off x="12206722" y="8498647"/>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6,507</a:t>
            </a:r>
          </a:p>
        </p:txBody>
      </p:sp>
      <p:sp>
        <p:nvSpPr>
          <p:cNvPr id="99" name="object 99"/>
          <p:cNvSpPr txBox="1"/>
          <p:nvPr/>
        </p:nvSpPr>
        <p:spPr>
          <a:xfrm>
            <a:off x="11517635" y="8591869"/>
            <a:ext cx="307796" cy="71936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KPBWRP+UDShinGoPro-Light"/>
                <a:cs typeface="KPBWRP+UDShinGoPro-Light"/>
              </a:rPr>
              <a:t>6,000</a:t>
            </a:r>
          </a:p>
          <a:p>
            <a:pPr marL="0" marR="0">
              <a:lnSpc>
                <a:spcPts val="853"/>
              </a:lnSpc>
              <a:spcBef>
                <a:spcPts val="424"/>
              </a:spcBef>
              <a:spcAft>
                <a:spcPct val="0"/>
              </a:spcAft>
            </a:pPr>
            <a:r>
              <a:rPr sz="550">
                <a:solidFill>
                  <a:srgbClr val="221E1F"/>
                </a:solidFill>
                <a:latin typeface="KPBWRP+UDShinGoPro-Light"/>
                <a:cs typeface="KPBWRP+UDShinGoPro-Light"/>
              </a:rPr>
              <a:t>4,000</a:t>
            </a:r>
          </a:p>
          <a:p>
            <a:pPr marL="0" marR="0">
              <a:lnSpc>
                <a:spcPts val="853"/>
              </a:lnSpc>
              <a:spcBef>
                <a:spcPts val="424"/>
              </a:spcBef>
              <a:spcAft>
                <a:spcPct val="0"/>
              </a:spcAft>
            </a:pPr>
            <a:r>
              <a:rPr sz="550">
                <a:solidFill>
                  <a:srgbClr val="221E1F"/>
                </a:solidFill>
                <a:latin typeface="KPBWRP+UDShinGoPro-Light"/>
                <a:cs typeface="KPBWRP+UDShinGoPro-Light"/>
              </a:rPr>
              <a:t>2,000</a:t>
            </a:r>
          </a:p>
          <a:p>
            <a:pPr marL="156753" marR="0">
              <a:lnSpc>
                <a:spcPts val="853"/>
              </a:lnSpc>
              <a:spcBef>
                <a:spcPts val="424"/>
              </a:spcBef>
              <a:spcAft>
                <a:spcPct val="0"/>
              </a:spcAft>
            </a:pPr>
            <a:r>
              <a:rPr sz="550">
                <a:solidFill>
                  <a:srgbClr val="221E1F"/>
                </a:solidFill>
                <a:latin typeface="KPBWRP+UDShinGoPro-Light"/>
                <a:cs typeface="KPBWRP+UDShinGoPro-Light"/>
              </a:rPr>
              <a:t>0</a:t>
            </a:r>
          </a:p>
        </p:txBody>
      </p:sp>
      <p:sp>
        <p:nvSpPr>
          <p:cNvPr id="100" name="object 100"/>
          <p:cNvSpPr txBox="1"/>
          <p:nvPr/>
        </p:nvSpPr>
        <p:spPr>
          <a:xfrm>
            <a:off x="12505024" y="8575307"/>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5,598</a:t>
            </a:r>
          </a:p>
        </p:txBody>
      </p:sp>
      <p:sp>
        <p:nvSpPr>
          <p:cNvPr id="101" name="object 101"/>
          <p:cNvSpPr txBox="1"/>
          <p:nvPr/>
        </p:nvSpPr>
        <p:spPr>
          <a:xfrm>
            <a:off x="12803355" y="8681508"/>
            <a:ext cx="335965"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4,339</a:t>
            </a:r>
          </a:p>
        </p:txBody>
      </p:sp>
      <p:sp>
        <p:nvSpPr>
          <p:cNvPr id="102" name="object 102"/>
          <p:cNvSpPr txBox="1"/>
          <p:nvPr/>
        </p:nvSpPr>
        <p:spPr>
          <a:xfrm>
            <a:off x="13698289" y="8696192"/>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4,165</a:t>
            </a:r>
          </a:p>
        </p:txBody>
      </p:sp>
      <p:sp>
        <p:nvSpPr>
          <p:cNvPr id="103" name="object 103"/>
          <p:cNvSpPr txBox="1"/>
          <p:nvPr/>
        </p:nvSpPr>
        <p:spPr>
          <a:xfrm>
            <a:off x="13101656" y="8707739"/>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4,028</a:t>
            </a:r>
          </a:p>
        </p:txBody>
      </p:sp>
      <p:sp>
        <p:nvSpPr>
          <p:cNvPr id="104" name="object 104"/>
          <p:cNvSpPr txBox="1"/>
          <p:nvPr/>
        </p:nvSpPr>
        <p:spPr>
          <a:xfrm>
            <a:off x="13399976" y="8734243"/>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LVGTML+UDShinGoPro-Regular"/>
                <a:cs typeface="LVGTML+UDShinGoPro-Regular"/>
              </a:rPr>
              <a:t>3,714</a:t>
            </a:r>
          </a:p>
        </p:txBody>
      </p:sp>
      <p:sp>
        <p:nvSpPr>
          <p:cNvPr id="105" name="object 105"/>
          <p:cNvSpPr txBox="1"/>
          <p:nvPr/>
        </p:nvSpPr>
        <p:spPr>
          <a:xfrm>
            <a:off x="8287202" y="9112250"/>
            <a:ext cx="3251427"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FEDKS+STXihei"/>
                <a:cs typeface="HFEDKS+STXihei"/>
              </a:rPr>
              <a:t>ꢀꢀ今后还将进一步推进更加有效的对策，抑制随事业</a:t>
            </a:r>
          </a:p>
          <a:p>
            <a:pPr marL="0" marR="0">
              <a:lnSpc>
                <a:spcPts val="900"/>
              </a:lnSpc>
              <a:spcBef>
                <a:spcPts val="700"/>
              </a:spcBef>
              <a:spcAft>
                <a:spcPct val="0"/>
              </a:spcAft>
            </a:pPr>
            <a:r>
              <a:rPr sz="900">
                <a:solidFill>
                  <a:srgbClr val="221E1F"/>
                </a:solidFill>
                <a:latin typeface="HFEDKS+STXihei"/>
                <a:cs typeface="HFEDKS+STXihei"/>
              </a:rPr>
              <a:t>扩大而产生的废弃物增加。</a:t>
            </a:r>
          </a:p>
        </p:txBody>
      </p:sp>
      <p:sp>
        <p:nvSpPr>
          <p:cNvPr id="106" name="object 106"/>
          <p:cNvSpPr txBox="1"/>
          <p:nvPr/>
        </p:nvSpPr>
        <p:spPr>
          <a:xfrm>
            <a:off x="11902126" y="9152753"/>
            <a:ext cx="2328249" cy="270878"/>
          </a:xfrm>
          <a:prstGeom prst="rect">
            <a:avLst/>
          </a:prstGeom>
        </p:spPr>
        <p:txBody>
          <a:bodyPr vert="horz" wrap="square" lIns="0" tIns="0" rIns="0" bIns="0" rtlCol="0">
            <a:spAutoFit/>
          </a:bodyPr>
          <a:lstStyle/>
          <a:p>
            <a:pPr marL="0" marR="0">
              <a:lnSpc>
                <a:spcPts val="1082"/>
              </a:lnSpc>
              <a:spcBef>
                <a:spcPct val="0"/>
              </a:spcBef>
              <a:spcAft>
                <a:spcPct val="0"/>
              </a:spcAft>
            </a:pPr>
            <a:r>
              <a:rPr sz="700">
                <a:solidFill>
                  <a:srgbClr val="221E1F"/>
                </a:solidFill>
                <a:latin typeface="KPBWRP+UDShinGoPro-Light"/>
                <a:cs typeface="KPBWRP+UDShinGoPro-Light"/>
              </a:rPr>
              <a:t>2012</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2013</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2014</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2015</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2016</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2017</a:t>
            </a:r>
            <a:r>
              <a:rPr sz="700" spc="268">
                <a:solidFill>
                  <a:srgbClr val="221E1F"/>
                </a:solidFill>
                <a:latin typeface="KPBWRP+UDShinGoPro-Light"/>
                <a:cs typeface="KPBWRP+UDShinGoPro-Light"/>
              </a:rPr>
              <a:t> </a:t>
            </a:r>
            <a:r>
              <a:rPr sz="700">
                <a:solidFill>
                  <a:srgbClr val="221E1F"/>
                </a:solidFill>
                <a:latin typeface="KPBWRP+UDShinGoPro-Light"/>
                <a:cs typeface="KPBWRP+UDShinGoPro-Light"/>
              </a:rPr>
              <a:t>2018</a:t>
            </a:r>
          </a:p>
        </p:txBody>
      </p:sp>
      <p:sp>
        <p:nvSpPr>
          <p:cNvPr id="107" name="object 107"/>
          <p:cNvSpPr txBox="1"/>
          <p:nvPr/>
        </p:nvSpPr>
        <p:spPr>
          <a:xfrm>
            <a:off x="13992213" y="9175833"/>
            <a:ext cx="222250" cy="170370"/>
          </a:xfrm>
          <a:prstGeom prst="rect">
            <a:avLst/>
          </a:prstGeom>
        </p:spPr>
        <p:txBody>
          <a:bodyPr vert="horz" wrap="square" lIns="0" tIns="0" rIns="0" bIns="0" rtlCol="0">
            <a:spAutoFit/>
          </a:bodyPr>
          <a:lstStyle/>
          <a:p>
            <a:pPr marL="0" marR="0">
              <a:lnSpc>
                <a:spcPts val="591"/>
              </a:lnSpc>
              <a:spcBef>
                <a:spcPct val="0"/>
              </a:spcBef>
              <a:spcAft>
                <a:spcPct val="0"/>
              </a:spcAft>
            </a:pPr>
            <a:r>
              <a:rPr sz="500">
                <a:solidFill>
                  <a:srgbClr val="221E1F"/>
                </a:solidFill>
                <a:latin typeface="JRHNMR+MPHYZhongDengXianTiGbe-Medium"/>
                <a:cs typeface="JRHNMR+MPHYZhongDengXianTiGbe-Medium"/>
              </a:rPr>
              <a:t>年度</a:t>
            </a:r>
          </a:p>
        </p:txBody>
      </p:sp>
      <p:sp>
        <p:nvSpPr>
          <p:cNvPr id="108" name="object 108"/>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FFFFFF"/>
                </a:solidFill>
                <a:latin typeface="LVGTML+UDShinGoPro-Regular"/>
                <a:cs typeface="LVGTML+UDShinGoPro-Regular"/>
              </a:rPr>
              <a:t>10</a:t>
            </a:r>
          </a:p>
        </p:txBody>
      </p:sp>
      <p:sp>
        <p:nvSpPr>
          <p:cNvPr id="109" name="object 109"/>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FFFFFF"/>
                </a:solidFill>
                <a:latin typeface="LVGTML+UDShinGoPro-Regular"/>
                <a:cs typeface="LVGTML+UDShinGoPro-Regular"/>
              </a:rPr>
              <a:t>11</a:t>
            </a:r>
          </a:p>
        </p:txBody>
      </p:sp>
      <p:sp>
        <p:nvSpPr>
          <p:cNvPr id="110" name="object 110"/>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KPBWRP+UDShinGoPro-Light"/>
                <a:cs typeface="KPBWRP+UDShinGoPro-Light"/>
              </a:rPr>
              <a:t>TANAKA CSR REPORT 2019</a:t>
            </a:r>
          </a:p>
        </p:txBody>
      </p:sp>
      <p:sp>
        <p:nvSpPr>
          <p:cNvPr id="111" name="object 111"/>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FFFFFF"/>
                </a:solidFill>
                <a:latin typeface="KPBWRP+UDShinGoPro-Light"/>
                <a:cs typeface="KPBWRP+UDShinGoPro-Light"/>
              </a:rPr>
              <a:t>TANAKA CSR REPORT 2019</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144"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4542381" y="384967"/>
            <a:ext cx="240363"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LDPOVF+UDShinGoSCGbe-Reg"/>
                <a:cs typeface="LDPOVF+UDShinGoSCGbe-Reg"/>
              </a:rPr>
              <a:t>环境</a:t>
            </a:r>
          </a:p>
        </p:txBody>
      </p:sp>
      <p:sp>
        <p:nvSpPr>
          <p:cNvPr id="4" name="object 4"/>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KIPWKN+UDShinGoSCGbe-DeB"/>
                <a:cs typeface="KIPWKN+UDShinGoSCGbe-DeB"/>
              </a:rPr>
              <a:t>持续建立信赖</a:t>
            </a:r>
          </a:p>
        </p:txBody>
      </p:sp>
      <p:sp>
        <p:nvSpPr>
          <p:cNvPr id="5" name="object 5"/>
          <p:cNvSpPr txBox="1"/>
          <p:nvPr/>
        </p:nvSpPr>
        <p:spPr>
          <a:xfrm>
            <a:off x="894184" y="817726"/>
            <a:ext cx="2857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KIPWKN+UDShinGoSCGbe-DeB"/>
                <a:cs typeface="KIPWKN+UDShinGoSCGbe-DeB"/>
              </a:rPr>
              <a:t>保护地球环境</a:t>
            </a:r>
          </a:p>
        </p:txBody>
      </p:sp>
      <p:sp>
        <p:nvSpPr>
          <p:cNvPr id="6" name="object 6"/>
          <p:cNvSpPr txBox="1"/>
          <p:nvPr/>
        </p:nvSpPr>
        <p:spPr>
          <a:xfrm>
            <a:off x="8348650" y="1111497"/>
            <a:ext cx="7518976"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LDPOVF+UDShinGoSCGbe-Reg"/>
                <a:cs typeface="LDPOVF+UDShinGoSCGbe-Reg"/>
              </a:rPr>
              <a:t>资</a:t>
            </a:r>
            <a:r>
              <a:rPr sz="700" spc="-45168">
                <a:solidFill>
                  <a:srgbClr val="221E1F"/>
                </a:solidFill>
                <a:latin typeface="LDPOVF+UDShinGoSCGbe-Reg"/>
                <a:cs typeface="LDPOVF+UDShinGoSCGbe-Reg"/>
              </a:rPr>
              <a:t>源</a:t>
            </a:r>
            <a:r>
              <a:rPr sz="700">
                <a:solidFill>
                  <a:srgbClr val="221E1F"/>
                </a:solidFill>
                <a:latin typeface="LDPOVF+UDShinGoSCGbe-Reg"/>
                <a:cs typeface="LDPOVF+UDShinGoSCGbe-Reg"/>
              </a:rPr>
              <a:t>生产率</a:t>
            </a:r>
            <a:r>
              <a:rPr sz="700" spc="20384">
                <a:solidFill>
                  <a:srgbClr val="221E1F"/>
                </a:solidFill>
                <a:latin typeface="LDPOVF+UDShinGoSCGbe-Reg"/>
                <a:cs typeface="LDPOVF+UDShinGoSCGbe-Reg"/>
              </a:rPr>
              <a:t> </a:t>
            </a:r>
            <a:r>
              <a:rPr sz="600" baseline="14285">
                <a:solidFill>
                  <a:srgbClr val="221E1F"/>
                </a:solidFill>
                <a:latin typeface="LDPOVF+UDShinGoSCGbe-Reg"/>
                <a:cs typeface="LDPOVF+UDShinGoSCGbe-Reg"/>
              </a:rPr>
              <a:t>●</a:t>
            </a:r>
            <a:r>
              <a:rPr sz="600" spc="-50" baseline="14285">
                <a:solidFill>
                  <a:srgbClr val="221E1F"/>
                </a:solidFill>
                <a:latin typeface="LDPOVF+UDShinGoSCGbe-Reg"/>
                <a:cs typeface="LDPOVF+UDShinGoSCGbe-Reg"/>
              </a:rPr>
              <a:t> </a:t>
            </a:r>
            <a:r>
              <a:rPr sz="700">
                <a:solidFill>
                  <a:srgbClr val="221E1F"/>
                </a:solidFill>
                <a:latin typeface="LDPOVF+UDShinGoSCGbe-Reg"/>
                <a:cs typeface="LDPOVF+UDShinGoSCGbe-Reg"/>
              </a:rPr>
              <a:t>循</a:t>
            </a:r>
            <a:r>
              <a:rPr sz="700" spc="452">
                <a:solidFill>
                  <a:srgbClr val="221E1F"/>
                </a:solidFill>
                <a:latin typeface="LDPOVF+UDShinGoSCGbe-Reg"/>
                <a:cs typeface="LDPOVF+UDShinGoSCGbe-Reg"/>
              </a:rPr>
              <a:t> </a:t>
            </a:r>
            <a:r>
              <a:rPr sz="700">
                <a:solidFill>
                  <a:srgbClr val="221E1F"/>
                </a:solidFill>
                <a:latin typeface="LDPOVF+UDShinGoSCGbe-Reg"/>
                <a:cs typeface="LDPOVF+UDShinGoSCGbe-Reg"/>
              </a:rPr>
              <a:t>环利用率</a:t>
            </a:r>
          </a:p>
        </p:txBody>
      </p:sp>
      <p:sp>
        <p:nvSpPr>
          <p:cNvPr id="7" name="object 7"/>
          <p:cNvSpPr txBox="1"/>
          <p:nvPr/>
        </p:nvSpPr>
        <p:spPr>
          <a:xfrm>
            <a:off x="8287309" y="1134037"/>
            <a:ext cx="129540" cy="143301"/>
          </a:xfrm>
          <a:prstGeom prst="rect">
            <a:avLst/>
          </a:prstGeom>
        </p:spPr>
        <p:txBody>
          <a:bodyPr vert="horz" wrap="square" lIns="0" tIns="0" rIns="0" bIns="0" rtlCol="0">
            <a:spAutoFit/>
          </a:bodyPr>
          <a:lstStyle/>
          <a:p>
            <a:pPr marL="0" marR="0">
              <a:lnSpc>
                <a:spcPts val="528"/>
              </a:lnSpc>
              <a:spcBef>
                <a:spcPct val="0"/>
              </a:spcBef>
              <a:spcAft>
                <a:spcPct val="0"/>
              </a:spcAft>
            </a:pPr>
            <a:r>
              <a:rPr sz="400">
                <a:solidFill>
                  <a:srgbClr val="221E1F"/>
                </a:solidFill>
                <a:latin typeface="LDPOVF+UDShinGoSCGbe-Reg"/>
                <a:cs typeface="LDPOVF+UDShinGoSCGbe-Reg"/>
              </a:rPr>
              <a:t>●</a:t>
            </a:r>
          </a:p>
        </p:txBody>
      </p:sp>
      <p:sp>
        <p:nvSpPr>
          <p:cNvPr id="8" name="object 8"/>
          <p:cNvSpPr txBox="1"/>
          <p:nvPr/>
        </p:nvSpPr>
        <p:spPr>
          <a:xfrm>
            <a:off x="8405775" y="1295357"/>
            <a:ext cx="4953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资源生产率</a:t>
            </a:r>
          </a:p>
        </p:txBody>
      </p:sp>
      <p:sp>
        <p:nvSpPr>
          <p:cNvPr id="9" name="object 9"/>
          <p:cNvSpPr txBox="1"/>
          <p:nvPr/>
        </p:nvSpPr>
        <p:spPr>
          <a:xfrm>
            <a:off x="8974989" y="1295357"/>
            <a:ext cx="647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外部采购生金量</a:t>
            </a:r>
          </a:p>
        </p:txBody>
      </p:sp>
      <p:sp>
        <p:nvSpPr>
          <p:cNvPr id="10" name="object 10"/>
          <p:cNvSpPr txBox="1"/>
          <p:nvPr/>
        </p:nvSpPr>
        <p:spPr>
          <a:xfrm>
            <a:off x="11529975" y="1295357"/>
            <a:ext cx="4953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循環利用率</a:t>
            </a:r>
          </a:p>
        </p:txBody>
      </p:sp>
      <p:sp>
        <p:nvSpPr>
          <p:cNvPr id="11" name="object 11"/>
          <p:cNvSpPr txBox="1"/>
          <p:nvPr/>
        </p:nvSpPr>
        <p:spPr>
          <a:xfrm>
            <a:off x="12096598" y="1295357"/>
            <a:ext cx="647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公司内再生利用</a:t>
            </a:r>
          </a:p>
        </p:txBody>
      </p:sp>
      <p:sp>
        <p:nvSpPr>
          <p:cNvPr id="12" name="object 12"/>
          <p:cNvSpPr txBox="1"/>
          <p:nvPr/>
        </p:nvSpPr>
        <p:spPr>
          <a:xfrm>
            <a:off x="12790140" y="1295357"/>
            <a:ext cx="4953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回收、精炼</a:t>
            </a:r>
          </a:p>
        </p:txBody>
      </p:sp>
      <p:sp>
        <p:nvSpPr>
          <p:cNvPr id="13" name="object 13"/>
          <p:cNvSpPr txBox="1"/>
          <p:nvPr/>
        </p:nvSpPr>
        <p:spPr>
          <a:xfrm>
            <a:off x="13315144" y="1295357"/>
            <a:ext cx="4191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GUJDIK+STXihei"/>
                <a:cs typeface="GUJDIK+STXihei"/>
              </a:rPr>
              <a:t>外部采购</a:t>
            </a:r>
          </a:p>
        </p:txBody>
      </p:sp>
      <p:sp>
        <p:nvSpPr>
          <p:cNvPr id="14" name="object 14"/>
          <p:cNvSpPr txBox="1"/>
          <p:nvPr/>
        </p:nvSpPr>
        <p:spPr>
          <a:xfrm>
            <a:off x="8286806" y="1451056"/>
            <a:ext cx="761787" cy="144145"/>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GUJDIK+STXihei"/>
                <a:cs typeface="GUJDIK+STXihei"/>
              </a:rPr>
              <a:t>资源生产率（万日元／t）</a:t>
            </a:r>
          </a:p>
        </p:txBody>
      </p:sp>
      <p:sp>
        <p:nvSpPr>
          <p:cNvPr id="15" name="object 15"/>
          <p:cNvSpPr txBox="1"/>
          <p:nvPr/>
        </p:nvSpPr>
        <p:spPr>
          <a:xfrm>
            <a:off x="10420947" y="1451056"/>
            <a:ext cx="631309" cy="144145"/>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GUJDIK+STXihei"/>
                <a:cs typeface="GUJDIK+STXihei"/>
              </a:rPr>
              <a:t>外部采购生金量（t）</a:t>
            </a:r>
          </a:p>
        </p:txBody>
      </p:sp>
      <p:sp>
        <p:nvSpPr>
          <p:cNvPr id="16" name="object 16"/>
          <p:cNvSpPr txBox="1"/>
          <p:nvPr/>
        </p:nvSpPr>
        <p:spPr>
          <a:xfrm>
            <a:off x="11411006" y="1451056"/>
            <a:ext cx="553085" cy="144145"/>
          </a:xfrm>
          <a:prstGeom prst="rect">
            <a:avLst/>
          </a:prstGeom>
        </p:spPr>
        <p:txBody>
          <a:bodyPr vert="horz" wrap="square" lIns="0" tIns="0" rIns="0" bIns="0" rtlCol="0">
            <a:spAutoFit/>
          </a:bodyPr>
          <a:lstStyle/>
          <a:p>
            <a:pPr marL="0" marR="0">
              <a:lnSpc>
                <a:spcPts val="460"/>
              </a:lnSpc>
              <a:spcBef>
                <a:spcPct val="0"/>
              </a:spcBef>
              <a:spcAft>
                <a:spcPct val="0"/>
              </a:spcAft>
            </a:pPr>
            <a:r>
              <a:rPr sz="450" spc="10">
                <a:solidFill>
                  <a:srgbClr val="221E1F"/>
                </a:solidFill>
                <a:latin typeface="GUJDIK+STXihei"/>
                <a:cs typeface="GUJDIK+STXihei"/>
              </a:rPr>
              <a:t>循环利用率（％）</a:t>
            </a:r>
          </a:p>
        </p:txBody>
      </p:sp>
      <p:sp>
        <p:nvSpPr>
          <p:cNvPr id="17" name="object 17"/>
          <p:cNvSpPr txBox="1"/>
          <p:nvPr/>
        </p:nvSpPr>
        <p:spPr>
          <a:xfrm>
            <a:off x="13733960" y="1451056"/>
            <a:ext cx="514469" cy="144145"/>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GUJDIK+STXihei"/>
                <a:cs typeface="GUJDIK+STXihei"/>
              </a:rPr>
              <a:t>生金投入量（t）</a:t>
            </a:r>
          </a:p>
        </p:txBody>
      </p:sp>
      <p:sp>
        <p:nvSpPr>
          <p:cNvPr id="18" name="object 18"/>
          <p:cNvSpPr txBox="1"/>
          <p:nvPr/>
        </p:nvSpPr>
        <p:spPr>
          <a:xfrm>
            <a:off x="8275476" y="1519581"/>
            <a:ext cx="354064"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18,000</a:t>
            </a:r>
          </a:p>
        </p:txBody>
      </p:sp>
      <p:sp>
        <p:nvSpPr>
          <p:cNvPr id="19" name="object 19"/>
          <p:cNvSpPr txBox="1"/>
          <p:nvPr/>
        </p:nvSpPr>
        <p:spPr>
          <a:xfrm>
            <a:off x="10053333" y="1519444"/>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16,809</a:t>
            </a:r>
          </a:p>
        </p:txBody>
      </p:sp>
      <p:sp>
        <p:nvSpPr>
          <p:cNvPr id="20" name="object 20"/>
          <p:cNvSpPr txBox="1"/>
          <p:nvPr/>
        </p:nvSpPr>
        <p:spPr>
          <a:xfrm>
            <a:off x="10825801" y="1519581"/>
            <a:ext cx="243580"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700</a:t>
            </a:r>
          </a:p>
        </p:txBody>
      </p:sp>
      <p:sp>
        <p:nvSpPr>
          <p:cNvPr id="21" name="object 21"/>
          <p:cNvSpPr txBox="1"/>
          <p:nvPr/>
        </p:nvSpPr>
        <p:spPr>
          <a:xfrm>
            <a:off x="11445943" y="1519581"/>
            <a:ext cx="307796"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100.0</a:t>
            </a:r>
          </a:p>
        </p:txBody>
      </p:sp>
      <p:sp>
        <p:nvSpPr>
          <p:cNvPr id="22" name="object 22"/>
          <p:cNvSpPr txBox="1"/>
          <p:nvPr/>
        </p:nvSpPr>
        <p:spPr>
          <a:xfrm>
            <a:off x="13950001" y="1519581"/>
            <a:ext cx="307796"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3,000</a:t>
            </a:r>
          </a:p>
        </p:txBody>
      </p:sp>
      <p:sp>
        <p:nvSpPr>
          <p:cNvPr id="23" name="object 23"/>
          <p:cNvSpPr txBox="1"/>
          <p:nvPr/>
        </p:nvSpPr>
        <p:spPr>
          <a:xfrm>
            <a:off x="8275476" y="1649780"/>
            <a:ext cx="354064"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16,000</a:t>
            </a:r>
          </a:p>
        </p:txBody>
      </p:sp>
      <p:sp>
        <p:nvSpPr>
          <p:cNvPr id="24" name="object 24"/>
          <p:cNvSpPr txBox="1"/>
          <p:nvPr/>
        </p:nvSpPr>
        <p:spPr>
          <a:xfrm>
            <a:off x="11492216" y="1636758"/>
            <a:ext cx="261527" cy="1267822"/>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90.0</a:t>
            </a:r>
          </a:p>
          <a:p>
            <a:pPr marL="0" marR="0">
              <a:lnSpc>
                <a:spcPts val="853"/>
              </a:lnSpc>
              <a:spcBef>
                <a:spcPts val="18"/>
              </a:spcBef>
              <a:spcAft>
                <a:spcPct val="0"/>
              </a:spcAft>
            </a:pPr>
            <a:r>
              <a:rPr sz="550">
                <a:solidFill>
                  <a:srgbClr val="221E1F"/>
                </a:solidFill>
                <a:latin typeface="UBQWRS+UDShinGoPro-Light"/>
                <a:cs typeface="UBQWRS+UDShinGoPro-Light"/>
              </a:rPr>
              <a:t>80.0</a:t>
            </a:r>
          </a:p>
          <a:p>
            <a:pPr marL="0" marR="0">
              <a:lnSpc>
                <a:spcPts val="853"/>
              </a:lnSpc>
              <a:spcBef>
                <a:spcPts val="18"/>
              </a:spcBef>
              <a:spcAft>
                <a:spcPct val="0"/>
              </a:spcAft>
            </a:pPr>
            <a:r>
              <a:rPr sz="550">
                <a:solidFill>
                  <a:srgbClr val="221E1F"/>
                </a:solidFill>
                <a:latin typeface="UBQWRS+UDShinGoPro-Light"/>
                <a:cs typeface="UBQWRS+UDShinGoPro-Light"/>
              </a:rPr>
              <a:t>70.0</a:t>
            </a:r>
          </a:p>
          <a:p>
            <a:pPr marL="0" marR="0">
              <a:lnSpc>
                <a:spcPts val="853"/>
              </a:lnSpc>
              <a:spcBef>
                <a:spcPts val="18"/>
              </a:spcBef>
              <a:spcAft>
                <a:spcPct val="0"/>
              </a:spcAft>
            </a:pPr>
            <a:r>
              <a:rPr sz="550">
                <a:solidFill>
                  <a:srgbClr val="221E1F"/>
                </a:solidFill>
                <a:latin typeface="UBQWRS+UDShinGoPro-Light"/>
                <a:cs typeface="UBQWRS+UDShinGoPro-Light"/>
              </a:rPr>
              <a:t>60.0</a:t>
            </a:r>
          </a:p>
          <a:p>
            <a:pPr marL="0" marR="0">
              <a:lnSpc>
                <a:spcPts val="853"/>
              </a:lnSpc>
              <a:spcBef>
                <a:spcPts val="18"/>
              </a:spcBef>
              <a:spcAft>
                <a:spcPct val="0"/>
              </a:spcAft>
            </a:pPr>
            <a:r>
              <a:rPr sz="550">
                <a:solidFill>
                  <a:srgbClr val="221E1F"/>
                </a:solidFill>
                <a:latin typeface="UBQWRS+UDShinGoPro-Light"/>
                <a:cs typeface="UBQWRS+UDShinGoPro-Light"/>
              </a:rPr>
              <a:t>50.0</a:t>
            </a:r>
          </a:p>
          <a:p>
            <a:pPr marL="0" marR="0">
              <a:lnSpc>
                <a:spcPts val="853"/>
              </a:lnSpc>
              <a:spcBef>
                <a:spcPts val="68"/>
              </a:spcBef>
              <a:spcAft>
                <a:spcPct val="0"/>
              </a:spcAft>
            </a:pPr>
            <a:r>
              <a:rPr sz="550">
                <a:solidFill>
                  <a:srgbClr val="221E1F"/>
                </a:solidFill>
                <a:latin typeface="UBQWRS+UDShinGoPro-Light"/>
                <a:cs typeface="UBQWRS+UDShinGoPro-Light"/>
              </a:rPr>
              <a:t>40.0</a:t>
            </a:r>
          </a:p>
          <a:p>
            <a:pPr marL="0" marR="0">
              <a:lnSpc>
                <a:spcPts val="853"/>
              </a:lnSpc>
              <a:spcBef>
                <a:spcPts val="18"/>
              </a:spcBef>
              <a:spcAft>
                <a:spcPct val="0"/>
              </a:spcAft>
            </a:pPr>
            <a:r>
              <a:rPr sz="550">
                <a:solidFill>
                  <a:srgbClr val="221E1F"/>
                </a:solidFill>
                <a:latin typeface="UBQWRS+UDShinGoPro-Light"/>
                <a:cs typeface="UBQWRS+UDShinGoPro-Light"/>
              </a:rPr>
              <a:t>30.0</a:t>
            </a:r>
          </a:p>
          <a:p>
            <a:pPr marL="0" marR="0">
              <a:lnSpc>
                <a:spcPts val="853"/>
              </a:lnSpc>
              <a:spcBef>
                <a:spcPts val="18"/>
              </a:spcBef>
              <a:spcAft>
                <a:spcPct val="0"/>
              </a:spcAft>
            </a:pPr>
            <a:r>
              <a:rPr sz="550">
                <a:solidFill>
                  <a:srgbClr val="221E1F"/>
                </a:solidFill>
                <a:latin typeface="UBQWRS+UDShinGoPro-Light"/>
                <a:cs typeface="UBQWRS+UDShinGoPro-Light"/>
              </a:rPr>
              <a:t>20.0</a:t>
            </a:r>
          </a:p>
          <a:p>
            <a:pPr marL="0" marR="0">
              <a:lnSpc>
                <a:spcPts val="853"/>
              </a:lnSpc>
              <a:spcBef>
                <a:spcPts val="18"/>
              </a:spcBef>
              <a:spcAft>
                <a:spcPct val="0"/>
              </a:spcAft>
            </a:pPr>
            <a:r>
              <a:rPr sz="550">
                <a:solidFill>
                  <a:srgbClr val="221E1F"/>
                </a:solidFill>
                <a:latin typeface="UBQWRS+UDShinGoPro-Light"/>
                <a:cs typeface="UBQWRS+UDShinGoPro-Light"/>
              </a:rPr>
              <a:t>10.0</a:t>
            </a:r>
          </a:p>
          <a:p>
            <a:pPr marL="46267" marR="0">
              <a:lnSpc>
                <a:spcPts val="853"/>
              </a:lnSpc>
              <a:spcBef>
                <a:spcPts val="68"/>
              </a:spcBef>
              <a:spcAft>
                <a:spcPct val="0"/>
              </a:spcAft>
            </a:pPr>
            <a:r>
              <a:rPr sz="550">
                <a:solidFill>
                  <a:srgbClr val="221E1F"/>
                </a:solidFill>
                <a:latin typeface="UBQWRS+UDShinGoPro-Light"/>
                <a:cs typeface="UBQWRS+UDShinGoPro-Light"/>
              </a:rPr>
              <a:t>0.0</a:t>
            </a:r>
          </a:p>
        </p:txBody>
      </p:sp>
      <p:sp>
        <p:nvSpPr>
          <p:cNvPr id="25" name="object 25"/>
          <p:cNvSpPr txBox="1"/>
          <p:nvPr/>
        </p:nvSpPr>
        <p:spPr>
          <a:xfrm>
            <a:off x="11809003" y="1647107"/>
            <a:ext cx="853211" cy="249554"/>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82.4</a:t>
            </a:r>
            <a:r>
              <a:rPr sz="600" spc="735">
                <a:solidFill>
                  <a:srgbClr val="221E1F"/>
                </a:solidFill>
                <a:latin typeface="Times New Roman"/>
                <a:cs typeface="Times New Roman"/>
              </a:rPr>
              <a:t> </a:t>
            </a:r>
            <a:r>
              <a:rPr sz="600">
                <a:solidFill>
                  <a:srgbClr val="221E1F"/>
                </a:solidFill>
                <a:latin typeface="ULVSFJ+UDShinGoPro-Regular"/>
                <a:cs typeface="ULVSFJ+UDShinGoPro-Regular"/>
              </a:rPr>
              <a:t>81.1</a:t>
            </a:r>
            <a:r>
              <a:rPr sz="600" spc="735">
                <a:solidFill>
                  <a:srgbClr val="221E1F"/>
                </a:solidFill>
                <a:latin typeface="Times New Roman"/>
                <a:cs typeface="Times New Roman"/>
              </a:rPr>
              <a:t> </a:t>
            </a:r>
            <a:r>
              <a:rPr sz="600">
                <a:solidFill>
                  <a:srgbClr val="221E1F"/>
                </a:solidFill>
                <a:latin typeface="ULVSFJ+UDShinGoPro-Regular"/>
                <a:cs typeface="ULVSFJ+UDShinGoPro-Regular"/>
              </a:rPr>
              <a:t>82.5</a:t>
            </a:r>
          </a:p>
        </p:txBody>
      </p:sp>
      <p:sp>
        <p:nvSpPr>
          <p:cNvPr id="26" name="object 26"/>
          <p:cNvSpPr txBox="1"/>
          <p:nvPr/>
        </p:nvSpPr>
        <p:spPr>
          <a:xfrm>
            <a:off x="13228000" y="1645887"/>
            <a:ext cx="569443" cy="237896"/>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82.6</a:t>
            </a:r>
            <a:r>
              <a:rPr sz="600" spc="735">
                <a:solidFill>
                  <a:srgbClr val="221E1F"/>
                </a:solidFill>
                <a:latin typeface="Times New Roman"/>
                <a:cs typeface="Times New Roman"/>
              </a:rPr>
              <a:t> </a:t>
            </a:r>
            <a:r>
              <a:rPr sz="600">
                <a:solidFill>
                  <a:srgbClr val="221E1F"/>
                </a:solidFill>
                <a:latin typeface="ULVSFJ+UDShinGoPro-Regular"/>
                <a:cs typeface="ULVSFJ+UDShinGoPro-Regular"/>
              </a:rPr>
              <a:t>82.2</a:t>
            </a:r>
          </a:p>
        </p:txBody>
      </p:sp>
      <p:sp>
        <p:nvSpPr>
          <p:cNvPr id="27" name="object 27"/>
          <p:cNvSpPr txBox="1"/>
          <p:nvPr/>
        </p:nvSpPr>
        <p:spPr>
          <a:xfrm>
            <a:off x="10337102" y="168075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16,673</a:t>
            </a:r>
          </a:p>
        </p:txBody>
      </p:sp>
      <p:sp>
        <p:nvSpPr>
          <p:cNvPr id="28" name="object 28"/>
          <p:cNvSpPr txBox="1"/>
          <p:nvPr/>
        </p:nvSpPr>
        <p:spPr>
          <a:xfrm>
            <a:off x="10825801" y="1686975"/>
            <a:ext cx="243580" cy="121760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600</a:t>
            </a:r>
          </a:p>
          <a:p>
            <a:pPr marL="0" marR="0">
              <a:lnSpc>
                <a:spcPts val="853"/>
              </a:lnSpc>
              <a:spcBef>
                <a:spcPts val="414"/>
              </a:spcBef>
              <a:spcAft>
                <a:spcPct val="0"/>
              </a:spcAft>
            </a:pPr>
            <a:r>
              <a:rPr sz="550">
                <a:solidFill>
                  <a:srgbClr val="221E1F"/>
                </a:solidFill>
                <a:latin typeface="UBQWRS+UDShinGoPro-Light"/>
                <a:cs typeface="UBQWRS+UDShinGoPro-Light"/>
              </a:rPr>
              <a:t>500</a:t>
            </a:r>
          </a:p>
          <a:p>
            <a:pPr marL="0" marR="0">
              <a:lnSpc>
                <a:spcPts val="853"/>
              </a:lnSpc>
              <a:spcBef>
                <a:spcPts val="414"/>
              </a:spcBef>
              <a:spcAft>
                <a:spcPct val="0"/>
              </a:spcAft>
            </a:pPr>
            <a:r>
              <a:rPr sz="550">
                <a:solidFill>
                  <a:srgbClr val="221E1F"/>
                </a:solidFill>
                <a:latin typeface="UBQWRS+UDShinGoPro-Light"/>
                <a:cs typeface="UBQWRS+UDShinGoPro-Light"/>
              </a:rPr>
              <a:t>400</a:t>
            </a:r>
          </a:p>
          <a:p>
            <a:pPr marL="0" marR="0">
              <a:lnSpc>
                <a:spcPts val="853"/>
              </a:lnSpc>
              <a:spcBef>
                <a:spcPts val="414"/>
              </a:spcBef>
              <a:spcAft>
                <a:spcPct val="0"/>
              </a:spcAft>
            </a:pPr>
            <a:r>
              <a:rPr sz="550">
                <a:solidFill>
                  <a:srgbClr val="221E1F"/>
                </a:solidFill>
                <a:latin typeface="UBQWRS+UDShinGoPro-Light"/>
                <a:cs typeface="UBQWRS+UDShinGoPro-Light"/>
              </a:rPr>
              <a:t>300</a:t>
            </a:r>
          </a:p>
          <a:p>
            <a:pPr marL="0" marR="0">
              <a:lnSpc>
                <a:spcPts val="853"/>
              </a:lnSpc>
              <a:spcBef>
                <a:spcPts val="414"/>
              </a:spcBef>
              <a:spcAft>
                <a:spcPct val="0"/>
              </a:spcAft>
            </a:pPr>
            <a:r>
              <a:rPr sz="550">
                <a:solidFill>
                  <a:srgbClr val="221E1F"/>
                </a:solidFill>
                <a:latin typeface="UBQWRS+UDShinGoPro-Light"/>
                <a:cs typeface="UBQWRS+UDShinGoPro-Light"/>
              </a:rPr>
              <a:t>200</a:t>
            </a:r>
          </a:p>
          <a:p>
            <a:pPr marL="0" marR="0">
              <a:lnSpc>
                <a:spcPts val="853"/>
              </a:lnSpc>
              <a:spcBef>
                <a:spcPts val="414"/>
              </a:spcBef>
              <a:spcAft>
                <a:spcPct val="0"/>
              </a:spcAft>
            </a:pPr>
            <a:r>
              <a:rPr sz="550">
                <a:solidFill>
                  <a:srgbClr val="221E1F"/>
                </a:solidFill>
                <a:latin typeface="UBQWRS+UDShinGoPro-Light"/>
                <a:cs typeface="UBQWRS+UDShinGoPro-Light"/>
              </a:rPr>
              <a:t>100</a:t>
            </a:r>
          </a:p>
          <a:p>
            <a:pPr marL="0" marR="0">
              <a:lnSpc>
                <a:spcPts val="853"/>
              </a:lnSpc>
              <a:spcBef>
                <a:spcPts val="464"/>
              </a:spcBef>
              <a:spcAft>
                <a:spcPct val="0"/>
              </a:spcAft>
            </a:pPr>
            <a:r>
              <a:rPr sz="550">
                <a:solidFill>
                  <a:srgbClr val="221E1F"/>
                </a:solidFill>
                <a:latin typeface="UBQWRS+UDShinGoPro-Light"/>
                <a:cs typeface="UBQWRS+UDShinGoPro-Light"/>
              </a:rPr>
              <a:t>0</a:t>
            </a:r>
          </a:p>
        </p:txBody>
      </p:sp>
      <p:sp>
        <p:nvSpPr>
          <p:cNvPr id="29" name="object 29"/>
          <p:cNvSpPr txBox="1"/>
          <p:nvPr/>
        </p:nvSpPr>
        <p:spPr>
          <a:xfrm>
            <a:off x="12945298" y="1688102"/>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79.0</a:t>
            </a:r>
          </a:p>
        </p:txBody>
      </p:sp>
      <p:sp>
        <p:nvSpPr>
          <p:cNvPr id="30" name="object 30"/>
          <p:cNvSpPr txBox="1"/>
          <p:nvPr/>
        </p:nvSpPr>
        <p:spPr>
          <a:xfrm>
            <a:off x="12662596" y="1699837"/>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78.0</a:t>
            </a:r>
          </a:p>
        </p:txBody>
      </p:sp>
      <p:sp>
        <p:nvSpPr>
          <p:cNvPr id="31" name="object 31"/>
          <p:cNvSpPr txBox="1"/>
          <p:nvPr/>
        </p:nvSpPr>
        <p:spPr>
          <a:xfrm>
            <a:off x="13950001" y="1714881"/>
            <a:ext cx="307796" cy="994411"/>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2,500</a:t>
            </a:r>
          </a:p>
          <a:p>
            <a:pPr marL="0" marR="0">
              <a:lnSpc>
                <a:spcPts val="853"/>
              </a:lnSpc>
              <a:spcBef>
                <a:spcPts val="633"/>
              </a:spcBef>
              <a:spcAft>
                <a:spcPct val="0"/>
              </a:spcAft>
            </a:pPr>
            <a:r>
              <a:rPr sz="550">
                <a:solidFill>
                  <a:srgbClr val="221E1F"/>
                </a:solidFill>
                <a:latin typeface="UBQWRS+UDShinGoPro-Light"/>
                <a:cs typeface="UBQWRS+UDShinGoPro-Light"/>
              </a:rPr>
              <a:t>2,000</a:t>
            </a:r>
          </a:p>
          <a:p>
            <a:pPr marL="0" marR="0">
              <a:lnSpc>
                <a:spcPts val="853"/>
              </a:lnSpc>
              <a:spcBef>
                <a:spcPts val="633"/>
              </a:spcBef>
              <a:spcAft>
                <a:spcPct val="0"/>
              </a:spcAft>
            </a:pPr>
            <a:r>
              <a:rPr sz="550">
                <a:solidFill>
                  <a:srgbClr val="221E1F"/>
                </a:solidFill>
                <a:latin typeface="UBQWRS+UDShinGoPro-Light"/>
                <a:cs typeface="UBQWRS+UDShinGoPro-Light"/>
              </a:rPr>
              <a:t>1,500</a:t>
            </a:r>
          </a:p>
          <a:p>
            <a:pPr marL="0" marR="0">
              <a:lnSpc>
                <a:spcPts val="853"/>
              </a:lnSpc>
              <a:spcBef>
                <a:spcPts val="683"/>
              </a:spcBef>
              <a:spcAft>
                <a:spcPct val="0"/>
              </a:spcAft>
            </a:pPr>
            <a:r>
              <a:rPr sz="550">
                <a:solidFill>
                  <a:srgbClr val="221E1F"/>
                </a:solidFill>
                <a:latin typeface="UBQWRS+UDShinGoPro-Light"/>
                <a:cs typeface="UBQWRS+UDShinGoPro-Light"/>
              </a:rPr>
              <a:t>1,000</a:t>
            </a:r>
          </a:p>
          <a:p>
            <a:pPr marL="0" marR="0">
              <a:lnSpc>
                <a:spcPts val="853"/>
              </a:lnSpc>
              <a:spcBef>
                <a:spcPts val="633"/>
              </a:spcBef>
              <a:spcAft>
                <a:spcPct val="0"/>
              </a:spcAft>
            </a:pPr>
            <a:r>
              <a:rPr sz="550">
                <a:solidFill>
                  <a:srgbClr val="221E1F"/>
                </a:solidFill>
                <a:latin typeface="UBQWRS+UDShinGoPro-Light"/>
                <a:cs typeface="UBQWRS+UDShinGoPro-Light"/>
              </a:rPr>
              <a:t>500</a:t>
            </a:r>
          </a:p>
        </p:txBody>
      </p:sp>
      <p:sp>
        <p:nvSpPr>
          <p:cNvPr id="32" name="object 32"/>
          <p:cNvSpPr txBox="1"/>
          <p:nvPr/>
        </p:nvSpPr>
        <p:spPr>
          <a:xfrm>
            <a:off x="9202026" y="1728766"/>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13,595</a:t>
            </a:r>
          </a:p>
        </p:txBody>
      </p:sp>
      <p:sp>
        <p:nvSpPr>
          <p:cNvPr id="33" name="object 33"/>
          <p:cNvSpPr txBox="1"/>
          <p:nvPr/>
        </p:nvSpPr>
        <p:spPr>
          <a:xfrm>
            <a:off x="8275476" y="1779979"/>
            <a:ext cx="354064"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14,000</a:t>
            </a:r>
          </a:p>
        </p:txBody>
      </p:sp>
      <p:sp>
        <p:nvSpPr>
          <p:cNvPr id="34" name="object 34"/>
          <p:cNvSpPr txBox="1"/>
          <p:nvPr/>
        </p:nvSpPr>
        <p:spPr>
          <a:xfrm>
            <a:off x="8634488" y="1827140"/>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12,084</a:t>
            </a:r>
          </a:p>
        </p:txBody>
      </p:sp>
      <p:sp>
        <p:nvSpPr>
          <p:cNvPr id="35" name="object 35"/>
          <p:cNvSpPr txBox="1"/>
          <p:nvPr/>
        </p:nvSpPr>
        <p:spPr>
          <a:xfrm>
            <a:off x="9546419" y="1888557"/>
            <a:ext cx="392308" cy="423424"/>
          </a:xfrm>
          <a:prstGeom prst="rect">
            <a:avLst/>
          </a:prstGeom>
        </p:spPr>
        <p:txBody>
          <a:bodyPr vert="horz" wrap="square" lIns="0" tIns="0" rIns="0" bIns="0" rtlCol="0">
            <a:spAutoFit/>
          </a:bodyPr>
          <a:lstStyle/>
          <a:p>
            <a:pPr marL="6050" marR="0">
              <a:lnSpc>
                <a:spcPts val="935"/>
              </a:lnSpc>
              <a:spcBef>
                <a:spcPct val="0"/>
              </a:spcBef>
              <a:spcAft>
                <a:spcPct val="0"/>
              </a:spcAft>
            </a:pPr>
            <a:r>
              <a:rPr sz="600">
                <a:solidFill>
                  <a:srgbClr val="221E1F"/>
                </a:solidFill>
                <a:latin typeface="ULVSFJ+UDShinGoPro-Regular"/>
                <a:cs typeface="ULVSFJ+UDShinGoPro-Regular"/>
              </a:rPr>
              <a:t>10,789</a:t>
            </a:r>
          </a:p>
          <a:p>
            <a:pPr marL="0" marR="0">
              <a:lnSpc>
                <a:spcPts val="935"/>
              </a:lnSpc>
              <a:spcBef>
                <a:spcPts val="562"/>
              </a:spcBef>
              <a:spcAft>
                <a:spcPct val="0"/>
              </a:spcAft>
            </a:pPr>
            <a:r>
              <a:rPr sz="600">
                <a:solidFill>
                  <a:srgbClr val="221E1F"/>
                </a:solidFill>
                <a:latin typeface="ULVSFJ+UDShinGoPro-Regular"/>
                <a:cs typeface="ULVSFJ+UDShinGoPro-Regular"/>
              </a:rPr>
              <a:t>331</a:t>
            </a:r>
          </a:p>
        </p:txBody>
      </p:sp>
      <p:sp>
        <p:nvSpPr>
          <p:cNvPr id="36" name="object 36"/>
          <p:cNvSpPr txBox="1"/>
          <p:nvPr/>
        </p:nvSpPr>
        <p:spPr>
          <a:xfrm>
            <a:off x="8275476" y="1910168"/>
            <a:ext cx="354064"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12,000</a:t>
            </a:r>
          </a:p>
        </p:txBody>
      </p:sp>
      <p:sp>
        <p:nvSpPr>
          <p:cNvPr id="37" name="object 37"/>
          <p:cNvSpPr txBox="1"/>
          <p:nvPr/>
        </p:nvSpPr>
        <p:spPr>
          <a:xfrm>
            <a:off x="8918257" y="1943345"/>
            <a:ext cx="386257" cy="437300"/>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12,582</a:t>
            </a:r>
          </a:p>
          <a:p>
            <a:pPr marL="60571" marR="0">
              <a:lnSpc>
                <a:spcPts val="935"/>
              </a:lnSpc>
              <a:spcBef>
                <a:spcPts val="671"/>
              </a:spcBef>
              <a:spcAft>
                <a:spcPct val="0"/>
              </a:spcAft>
            </a:pPr>
            <a:r>
              <a:rPr sz="600">
                <a:solidFill>
                  <a:srgbClr val="221E1F"/>
                </a:solidFill>
                <a:latin typeface="ULVSFJ+UDShinGoPro-Regular"/>
                <a:cs typeface="ULVSFJ+UDShinGoPro-Regular"/>
              </a:rPr>
              <a:t>290</a:t>
            </a:r>
          </a:p>
        </p:txBody>
      </p:sp>
      <p:sp>
        <p:nvSpPr>
          <p:cNvPr id="38" name="object 38"/>
          <p:cNvSpPr txBox="1"/>
          <p:nvPr/>
        </p:nvSpPr>
        <p:spPr>
          <a:xfrm>
            <a:off x="9952444" y="1938087"/>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11,140</a:t>
            </a:r>
          </a:p>
        </p:txBody>
      </p:sp>
      <p:sp>
        <p:nvSpPr>
          <p:cNvPr id="39" name="object 39"/>
          <p:cNvSpPr txBox="1"/>
          <p:nvPr/>
        </p:nvSpPr>
        <p:spPr>
          <a:xfrm>
            <a:off x="11791789" y="2012725"/>
            <a:ext cx="2200173" cy="230200"/>
          </a:xfrm>
          <a:prstGeom prst="rect">
            <a:avLst/>
          </a:prstGeom>
        </p:spPr>
        <p:txBody>
          <a:bodyPr vert="horz" wrap="square" lIns="0" tIns="0" rIns="0" bIns="0" rtlCol="0">
            <a:spAutoFit/>
          </a:bodyPr>
          <a:lstStyle/>
          <a:p>
            <a:pPr marL="0" marR="0">
              <a:lnSpc>
                <a:spcPts val="912"/>
              </a:lnSpc>
              <a:spcBef>
                <a:spcPct val="0"/>
              </a:spcBef>
              <a:spcAft>
                <a:spcPct val="0"/>
              </a:spcAft>
            </a:pPr>
            <a:r>
              <a:rPr sz="600" spc="-17">
                <a:solidFill>
                  <a:srgbClr val="221E1F"/>
                </a:solidFill>
                <a:latin typeface="ULVSFJ+UDShinGoPro-Regular"/>
                <a:cs typeface="ULVSFJ+UDShinGoPro-Regular"/>
              </a:rPr>
              <a:t>1,544</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1,535</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1,578</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1,507</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1,610</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1,553</a:t>
            </a:r>
            <a:r>
              <a:rPr sz="600" spc="423">
                <a:solidFill>
                  <a:srgbClr val="221E1F"/>
                </a:solidFill>
                <a:latin typeface="Times New Roman"/>
                <a:cs typeface="Times New Roman"/>
              </a:rPr>
              <a:t> </a:t>
            </a:r>
            <a:r>
              <a:rPr sz="600" spc="-17">
                <a:solidFill>
                  <a:srgbClr val="221E1F"/>
                </a:solidFill>
                <a:latin typeface="ULVSFJ+UDShinGoPro-Regular"/>
                <a:cs typeface="ULVSFJ+UDShinGoPro-Regular"/>
              </a:rPr>
              <a:t>1,509</a:t>
            </a:r>
          </a:p>
        </p:txBody>
      </p:sp>
      <p:sp>
        <p:nvSpPr>
          <p:cNvPr id="40" name="object 40"/>
          <p:cNvSpPr txBox="1"/>
          <p:nvPr/>
        </p:nvSpPr>
        <p:spPr>
          <a:xfrm>
            <a:off x="8275476" y="2040368"/>
            <a:ext cx="354064" cy="864212"/>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10,000</a:t>
            </a:r>
          </a:p>
          <a:p>
            <a:pPr marL="46266" marR="0">
              <a:lnSpc>
                <a:spcPts val="853"/>
              </a:lnSpc>
              <a:spcBef>
                <a:spcPts val="121"/>
              </a:spcBef>
              <a:spcAft>
                <a:spcPct val="0"/>
              </a:spcAft>
            </a:pPr>
            <a:r>
              <a:rPr sz="550">
                <a:solidFill>
                  <a:srgbClr val="221E1F"/>
                </a:solidFill>
                <a:latin typeface="UBQWRS+UDShinGoPro-Light"/>
                <a:cs typeface="UBQWRS+UDShinGoPro-Light"/>
              </a:rPr>
              <a:t>8,000</a:t>
            </a:r>
          </a:p>
          <a:p>
            <a:pPr marL="46266" marR="0">
              <a:lnSpc>
                <a:spcPts val="853"/>
              </a:lnSpc>
              <a:spcBef>
                <a:spcPts val="121"/>
              </a:spcBef>
              <a:spcAft>
                <a:spcPct val="0"/>
              </a:spcAft>
            </a:pPr>
            <a:r>
              <a:rPr sz="550">
                <a:solidFill>
                  <a:srgbClr val="221E1F"/>
                </a:solidFill>
                <a:latin typeface="UBQWRS+UDShinGoPro-Light"/>
                <a:cs typeface="UBQWRS+UDShinGoPro-Light"/>
              </a:rPr>
              <a:t>6,000</a:t>
            </a:r>
          </a:p>
          <a:p>
            <a:pPr marL="46266" marR="0">
              <a:lnSpc>
                <a:spcPts val="853"/>
              </a:lnSpc>
              <a:spcBef>
                <a:spcPts val="121"/>
              </a:spcBef>
              <a:spcAft>
                <a:spcPct val="0"/>
              </a:spcAft>
            </a:pPr>
            <a:r>
              <a:rPr sz="550">
                <a:solidFill>
                  <a:srgbClr val="221E1F"/>
                </a:solidFill>
                <a:latin typeface="UBQWRS+UDShinGoPro-Light"/>
                <a:cs typeface="UBQWRS+UDShinGoPro-Light"/>
              </a:rPr>
              <a:t>4,000</a:t>
            </a:r>
          </a:p>
          <a:p>
            <a:pPr marL="46266" marR="0">
              <a:lnSpc>
                <a:spcPts val="853"/>
              </a:lnSpc>
              <a:spcBef>
                <a:spcPts val="171"/>
              </a:spcBef>
              <a:spcAft>
                <a:spcPct val="0"/>
              </a:spcAft>
            </a:pPr>
            <a:r>
              <a:rPr sz="550">
                <a:solidFill>
                  <a:srgbClr val="221E1F"/>
                </a:solidFill>
                <a:latin typeface="UBQWRS+UDShinGoPro-Light"/>
                <a:cs typeface="UBQWRS+UDShinGoPro-Light"/>
              </a:rPr>
              <a:t>2,000</a:t>
            </a:r>
          </a:p>
          <a:p>
            <a:pPr marL="203019" marR="0">
              <a:lnSpc>
                <a:spcPts val="853"/>
              </a:lnSpc>
              <a:spcBef>
                <a:spcPts val="121"/>
              </a:spcBef>
              <a:spcAft>
                <a:spcPct val="0"/>
              </a:spcAft>
            </a:pPr>
            <a:r>
              <a:rPr sz="550">
                <a:solidFill>
                  <a:srgbClr val="221E1F"/>
                </a:solidFill>
                <a:latin typeface="UBQWRS+UDShinGoPro-Light"/>
                <a:cs typeface="UBQWRS+UDShinGoPro-Light"/>
              </a:rPr>
              <a:t>0</a:t>
            </a:r>
          </a:p>
        </p:txBody>
      </p:sp>
      <p:sp>
        <p:nvSpPr>
          <p:cNvPr id="41" name="object 41"/>
          <p:cNvSpPr txBox="1"/>
          <p:nvPr/>
        </p:nvSpPr>
        <p:spPr>
          <a:xfrm>
            <a:off x="9830198" y="2067101"/>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338</a:t>
            </a:r>
          </a:p>
        </p:txBody>
      </p:sp>
      <p:sp>
        <p:nvSpPr>
          <p:cNvPr id="42" name="object 42"/>
          <p:cNvSpPr txBox="1"/>
          <p:nvPr/>
        </p:nvSpPr>
        <p:spPr>
          <a:xfrm>
            <a:off x="3764638" y="2151582"/>
            <a:ext cx="1903108"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LDPOVF+UDShinGoSCGbe-Reg"/>
                <a:cs typeface="LDPOVF+UDShinGoSCGbe-Reg"/>
              </a:rPr>
              <a:t>●</a:t>
            </a:r>
            <a:r>
              <a:rPr sz="850">
                <a:solidFill>
                  <a:srgbClr val="221E1F"/>
                </a:solidFill>
                <a:latin typeface="LDPOVF+UDShinGoSCGbe-Reg"/>
                <a:cs typeface="LDPOVF+UDShinGoSCGbe-Reg"/>
              </a:rPr>
              <a:t>日本的物质流程图（2016年度）</a:t>
            </a:r>
          </a:p>
        </p:txBody>
      </p:sp>
      <p:sp>
        <p:nvSpPr>
          <p:cNvPr id="43" name="object 43"/>
          <p:cNvSpPr txBox="1"/>
          <p:nvPr/>
        </p:nvSpPr>
        <p:spPr>
          <a:xfrm>
            <a:off x="11833597" y="2149081"/>
            <a:ext cx="233019" cy="357978"/>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273</a:t>
            </a:r>
          </a:p>
          <a:p>
            <a:pPr marL="0" marR="0">
              <a:lnSpc>
                <a:spcPts val="865"/>
              </a:lnSpc>
              <a:spcBef>
                <a:spcPts val="212"/>
              </a:spcBef>
              <a:spcAft>
                <a:spcPct val="0"/>
              </a:spcAft>
            </a:pPr>
            <a:r>
              <a:rPr sz="550" spc="-32">
                <a:solidFill>
                  <a:srgbClr val="FFFFFF"/>
                </a:solidFill>
                <a:latin typeface="ULVSFJ+UDShinGoPro-Regular"/>
                <a:cs typeface="ULVSFJ+UDShinGoPro-Regular"/>
              </a:rPr>
              <a:t>471</a:t>
            </a:r>
          </a:p>
        </p:txBody>
      </p:sp>
      <p:sp>
        <p:nvSpPr>
          <p:cNvPr id="44" name="object 44"/>
          <p:cNvSpPr txBox="1"/>
          <p:nvPr/>
        </p:nvSpPr>
        <p:spPr>
          <a:xfrm>
            <a:off x="12117419" y="2155329"/>
            <a:ext cx="233019" cy="366055"/>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290</a:t>
            </a:r>
          </a:p>
          <a:p>
            <a:pPr marL="0" marR="0">
              <a:lnSpc>
                <a:spcPts val="865"/>
              </a:lnSpc>
              <a:spcBef>
                <a:spcPts val="325"/>
              </a:spcBef>
              <a:spcAft>
                <a:spcPct val="0"/>
              </a:spcAft>
            </a:pPr>
            <a:r>
              <a:rPr sz="550" spc="-32">
                <a:solidFill>
                  <a:srgbClr val="FFFFFF"/>
                </a:solidFill>
                <a:latin typeface="ULVSFJ+UDShinGoPro-Regular"/>
                <a:cs typeface="ULVSFJ+UDShinGoPro-Regular"/>
              </a:rPr>
              <a:t>501</a:t>
            </a:r>
          </a:p>
        </p:txBody>
      </p:sp>
      <p:sp>
        <p:nvSpPr>
          <p:cNvPr id="45" name="object 45"/>
          <p:cNvSpPr txBox="1"/>
          <p:nvPr/>
        </p:nvSpPr>
        <p:spPr>
          <a:xfrm>
            <a:off x="12401176" y="2136508"/>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276</a:t>
            </a:r>
          </a:p>
        </p:txBody>
      </p:sp>
      <p:sp>
        <p:nvSpPr>
          <p:cNvPr id="46" name="object 46"/>
          <p:cNvSpPr txBox="1"/>
          <p:nvPr/>
        </p:nvSpPr>
        <p:spPr>
          <a:xfrm>
            <a:off x="12684934" y="2175979"/>
            <a:ext cx="233019" cy="374056"/>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331</a:t>
            </a:r>
          </a:p>
          <a:p>
            <a:pPr marL="0" marR="0">
              <a:lnSpc>
                <a:spcPts val="865"/>
              </a:lnSpc>
              <a:spcBef>
                <a:spcPts val="338"/>
              </a:spcBef>
              <a:spcAft>
                <a:spcPct val="0"/>
              </a:spcAft>
            </a:pPr>
            <a:r>
              <a:rPr sz="550" spc="-32">
                <a:solidFill>
                  <a:srgbClr val="FFFFFF"/>
                </a:solidFill>
                <a:latin typeface="ULVSFJ+UDShinGoPro-Regular"/>
                <a:cs typeface="ULVSFJ+UDShinGoPro-Regular"/>
              </a:rPr>
              <a:t>527</a:t>
            </a:r>
          </a:p>
        </p:txBody>
      </p:sp>
      <p:sp>
        <p:nvSpPr>
          <p:cNvPr id="47" name="object 47"/>
          <p:cNvSpPr txBox="1"/>
          <p:nvPr/>
        </p:nvSpPr>
        <p:spPr>
          <a:xfrm>
            <a:off x="12968692" y="2135593"/>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338</a:t>
            </a:r>
          </a:p>
        </p:txBody>
      </p:sp>
      <p:sp>
        <p:nvSpPr>
          <p:cNvPr id="48" name="object 48"/>
          <p:cNvSpPr txBox="1"/>
          <p:nvPr/>
        </p:nvSpPr>
        <p:spPr>
          <a:xfrm>
            <a:off x="13252514" y="2144585"/>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270</a:t>
            </a:r>
          </a:p>
        </p:txBody>
      </p:sp>
      <p:sp>
        <p:nvSpPr>
          <p:cNvPr id="49" name="object 49"/>
          <p:cNvSpPr txBox="1"/>
          <p:nvPr/>
        </p:nvSpPr>
        <p:spPr>
          <a:xfrm>
            <a:off x="13536271" y="2164321"/>
            <a:ext cx="233019" cy="374970"/>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269</a:t>
            </a:r>
          </a:p>
          <a:p>
            <a:pPr marL="0" marR="0">
              <a:lnSpc>
                <a:spcPts val="865"/>
              </a:lnSpc>
              <a:spcBef>
                <a:spcPts val="345"/>
              </a:spcBef>
              <a:spcAft>
                <a:spcPct val="0"/>
              </a:spcAft>
            </a:pPr>
            <a:r>
              <a:rPr sz="550" spc="-32">
                <a:solidFill>
                  <a:srgbClr val="FFFFFF"/>
                </a:solidFill>
                <a:latin typeface="ULVSFJ+UDShinGoPro-Regular"/>
                <a:cs typeface="ULVSFJ+UDShinGoPro-Regular"/>
              </a:rPr>
              <a:t>609</a:t>
            </a:r>
          </a:p>
        </p:txBody>
      </p:sp>
      <p:sp>
        <p:nvSpPr>
          <p:cNvPr id="50" name="object 50"/>
          <p:cNvSpPr txBox="1"/>
          <p:nvPr/>
        </p:nvSpPr>
        <p:spPr>
          <a:xfrm>
            <a:off x="8695060" y="2175896"/>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273</a:t>
            </a:r>
          </a:p>
        </p:txBody>
      </p:sp>
      <p:sp>
        <p:nvSpPr>
          <p:cNvPr id="51" name="object 51"/>
          <p:cNvSpPr txBox="1"/>
          <p:nvPr/>
        </p:nvSpPr>
        <p:spPr>
          <a:xfrm>
            <a:off x="9262635" y="2170885"/>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276</a:t>
            </a:r>
          </a:p>
        </p:txBody>
      </p:sp>
      <p:sp>
        <p:nvSpPr>
          <p:cNvPr id="52" name="object 52"/>
          <p:cNvSpPr txBox="1"/>
          <p:nvPr/>
        </p:nvSpPr>
        <p:spPr>
          <a:xfrm>
            <a:off x="10113988" y="2180937"/>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270</a:t>
            </a:r>
          </a:p>
        </p:txBody>
      </p:sp>
      <p:sp>
        <p:nvSpPr>
          <p:cNvPr id="53" name="object 53"/>
          <p:cNvSpPr txBox="1"/>
          <p:nvPr/>
        </p:nvSpPr>
        <p:spPr>
          <a:xfrm>
            <a:off x="10397772" y="2182599"/>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ULVSFJ+UDShinGoPro-Regular"/>
                <a:cs typeface="ULVSFJ+UDShinGoPro-Regular"/>
              </a:rPr>
              <a:t>269</a:t>
            </a:r>
          </a:p>
        </p:txBody>
      </p:sp>
      <p:sp>
        <p:nvSpPr>
          <p:cNvPr id="54" name="object 54"/>
          <p:cNvSpPr txBox="1"/>
          <p:nvPr/>
        </p:nvSpPr>
        <p:spPr>
          <a:xfrm>
            <a:off x="12401176" y="228867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509</a:t>
            </a:r>
          </a:p>
        </p:txBody>
      </p:sp>
      <p:sp>
        <p:nvSpPr>
          <p:cNvPr id="55" name="object 55"/>
          <p:cNvSpPr txBox="1"/>
          <p:nvPr/>
        </p:nvSpPr>
        <p:spPr>
          <a:xfrm>
            <a:off x="12968692" y="232456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626</a:t>
            </a:r>
          </a:p>
        </p:txBody>
      </p:sp>
      <p:sp>
        <p:nvSpPr>
          <p:cNvPr id="56" name="object 56"/>
          <p:cNvSpPr txBox="1"/>
          <p:nvPr/>
        </p:nvSpPr>
        <p:spPr>
          <a:xfrm>
            <a:off x="13252514" y="232456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642</a:t>
            </a:r>
          </a:p>
        </p:txBody>
      </p:sp>
      <p:sp>
        <p:nvSpPr>
          <p:cNvPr id="57" name="object 57"/>
          <p:cNvSpPr txBox="1"/>
          <p:nvPr/>
        </p:nvSpPr>
        <p:spPr>
          <a:xfrm>
            <a:off x="4261110" y="2470543"/>
            <a:ext cx="482346"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进口产品 (60)</a:t>
            </a:r>
          </a:p>
        </p:txBody>
      </p:sp>
      <p:sp>
        <p:nvSpPr>
          <p:cNvPr id="58" name="object 58"/>
          <p:cNvSpPr txBox="1"/>
          <p:nvPr/>
        </p:nvSpPr>
        <p:spPr>
          <a:xfrm>
            <a:off x="11833597" y="2541354"/>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801</a:t>
            </a:r>
          </a:p>
        </p:txBody>
      </p:sp>
      <p:sp>
        <p:nvSpPr>
          <p:cNvPr id="59" name="object 59"/>
          <p:cNvSpPr txBox="1"/>
          <p:nvPr/>
        </p:nvSpPr>
        <p:spPr>
          <a:xfrm>
            <a:off x="12117419" y="2546765"/>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744</a:t>
            </a:r>
          </a:p>
        </p:txBody>
      </p:sp>
      <p:sp>
        <p:nvSpPr>
          <p:cNvPr id="60" name="object 60"/>
          <p:cNvSpPr txBox="1"/>
          <p:nvPr/>
        </p:nvSpPr>
        <p:spPr>
          <a:xfrm>
            <a:off x="12401176" y="2546765"/>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792</a:t>
            </a:r>
          </a:p>
        </p:txBody>
      </p:sp>
      <p:sp>
        <p:nvSpPr>
          <p:cNvPr id="61" name="object 61"/>
          <p:cNvSpPr txBox="1"/>
          <p:nvPr/>
        </p:nvSpPr>
        <p:spPr>
          <a:xfrm>
            <a:off x="12684934" y="257374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648</a:t>
            </a:r>
          </a:p>
        </p:txBody>
      </p:sp>
      <p:sp>
        <p:nvSpPr>
          <p:cNvPr id="62" name="object 62"/>
          <p:cNvSpPr txBox="1"/>
          <p:nvPr/>
        </p:nvSpPr>
        <p:spPr>
          <a:xfrm>
            <a:off x="12968692" y="257374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646</a:t>
            </a:r>
          </a:p>
        </p:txBody>
      </p:sp>
      <p:sp>
        <p:nvSpPr>
          <p:cNvPr id="63" name="object 63"/>
          <p:cNvSpPr txBox="1"/>
          <p:nvPr/>
        </p:nvSpPr>
        <p:spPr>
          <a:xfrm>
            <a:off x="13252514" y="257374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641</a:t>
            </a:r>
          </a:p>
        </p:txBody>
      </p:sp>
      <p:sp>
        <p:nvSpPr>
          <p:cNvPr id="64" name="object 64"/>
          <p:cNvSpPr txBox="1"/>
          <p:nvPr/>
        </p:nvSpPr>
        <p:spPr>
          <a:xfrm>
            <a:off x="13536271" y="2573740"/>
            <a:ext cx="233019" cy="214731"/>
          </a:xfrm>
          <a:prstGeom prst="rect">
            <a:avLst/>
          </a:prstGeom>
        </p:spPr>
        <p:txBody>
          <a:bodyPr vert="horz" wrap="square" lIns="0" tIns="0" rIns="0" bIns="0" rtlCol="0">
            <a:spAutoFit/>
          </a:bodyPr>
          <a:lstStyle/>
          <a:p>
            <a:pPr marL="0" marR="0">
              <a:lnSpc>
                <a:spcPts val="865"/>
              </a:lnSpc>
              <a:spcBef>
                <a:spcPct val="0"/>
              </a:spcBef>
              <a:spcAft>
                <a:spcPct val="0"/>
              </a:spcAft>
            </a:pPr>
            <a:r>
              <a:rPr sz="550" spc="-32">
                <a:solidFill>
                  <a:srgbClr val="FFFFFF"/>
                </a:solidFill>
                <a:latin typeface="ULVSFJ+UDShinGoPro-Regular"/>
                <a:cs typeface="ULVSFJ+UDShinGoPro-Regular"/>
              </a:rPr>
              <a:t>631</a:t>
            </a:r>
          </a:p>
        </p:txBody>
      </p:sp>
      <p:sp>
        <p:nvSpPr>
          <p:cNvPr id="65" name="object 65"/>
          <p:cNvSpPr txBox="1"/>
          <p:nvPr/>
        </p:nvSpPr>
        <p:spPr>
          <a:xfrm>
            <a:off x="5510282" y="2618435"/>
            <a:ext cx="390525"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出口 (184)</a:t>
            </a:r>
          </a:p>
        </p:txBody>
      </p:sp>
      <p:sp>
        <p:nvSpPr>
          <p:cNvPr id="66" name="object 66"/>
          <p:cNvSpPr txBox="1"/>
          <p:nvPr/>
        </p:nvSpPr>
        <p:spPr>
          <a:xfrm>
            <a:off x="13950001" y="2691355"/>
            <a:ext cx="151043"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UBQWRS+UDShinGoPro-Light"/>
                <a:cs typeface="UBQWRS+UDShinGoPro-Light"/>
              </a:rPr>
              <a:t>0</a:t>
            </a:r>
          </a:p>
        </p:txBody>
      </p:sp>
      <p:sp>
        <p:nvSpPr>
          <p:cNvPr id="67" name="object 67"/>
          <p:cNvSpPr txBox="1"/>
          <p:nvPr/>
        </p:nvSpPr>
        <p:spPr>
          <a:xfrm>
            <a:off x="4077337" y="2759351"/>
            <a:ext cx="508491" cy="232833"/>
          </a:xfrm>
          <a:prstGeom prst="rect">
            <a:avLst/>
          </a:prstGeom>
        </p:spPr>
        <p:txBody>
          <a:bodyPr vert="horz" wrap="square" lIns="0" tIns="0" rIns="0" bIns="0" rtlCol="0">
            <a:spAutoFit/>
          </a:bodyPr>
          <a:lstStyle/>
          <a:p>
            <a:pPr marL="275658" marR="0">
              <a:lnSpc>
                <a:spcPts val="500"/>
              </a:lnSpc>
              <a:spcBef>
                <a:spcPct val="0"/>
              </a:spcBef>
              <a:spcAft>
                <a:spcPct val="0"/>
              </a:spcAft>
            </a:pPr>
            <a:r>
              <a:rPr sz="500">
                <a:solidFill>
                  <a:srgbClr val="050505"/>
                </a:solidFill>
                <a:latin typeface="QLPRFO+STHeitiSC-Light"/>
                <a:cs typeface="QLPRFO+STHeitiSC-Light"/>
              </a:rPr>
              <a:t>进口</a:t>
            </a:r>
          </a:p>
          <a:p>
            <a:pPr marL="0" marR="0">
              <a:lnSpc>
                <a:spcPts val="500"/>
              </a:lnSpc>
              <a:spcBef>
                <a:spcPts val="78"/>
              </a:spcBef>
              <a:spcAft>
                <a:spcPct val="0"/>
              </a:spcAft>
            </a:pPr>
            <a:r>
              <a:rPr sz="450">
                <a:solidFill>
                  <a:srgbClr val="050505"/>
                </a:solidFill>
                <a:latin typeface="QLPRFO+STHeitiSC-Light"/>
                <a:cs typeface="QLPRFO+STHeitiSC-Light"/>
              </a:rPr>
              <a:t>进口资源</a:t>
            </a:r>
            <a:r>
              <a:rPr sz="450" spc="158">
                <a:solidFill>
                  <a:srgbClr val="050505"/>
                </a:solidFill>
                <a:latin typeface="QLPRFO+STHeitiSC-Light"/>
                <a:cs typeface="QLPRFO+STHeitiSC-Light"/>
              </a:rPr>
              <a:t> </a:t>
            </a:r>
            <a:r>
              <a:rPr sz="500">
                <a:solidFill>
                  <a:srgbClr val="050505"/>
                </a:solidFill>
                <a:latin typeface="QLPRFO+STHeitiSC-Light"/>
                <a:cs typeface="QLPRFO+STHeitiSC-Light"/>
              </a:rPr>
              <a:t>(781)</a:t>
            </a:r>
          </a:p>
        </p:txBody>
      </p:sp>
      <p:sp>
        <p:nvSpPr>
          <p:cNvPr id="68" name="object 68"/>
          <p:cNvSpPr txBox="1"/>
          <p:nvPr/>
        </p:nvSpPr>
        <p:spPr>
          <a:xfrm>
            <a:off x="8682025"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2012</a:t>
            </a:r>
          </a:p>
        </p:txBody>
      </p:sp>
      <p:sp>
        <p:nvSpPr>
          <p:cNvPr id="69" name="object 69"/>
          <p:cNvSpPr txBox="1"/>
          <p:nvPr/>
        </p:nvSpPr>
        <p:spPr>
          <a:xfrm>
            <a:off x="8965809"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2013</a:t>
            </a:r>
          </a:p>
        </p:txBody>
      </p:sp>
      <p:sp>
        <p:nvSpPr>
          <p:cNvPr id="70" name="object 70"/>
          <p:cNvSpPr txBox="1"/>
          <p:nvPr/>
        </p:nvSpPr>
        <p:spPr>
          <a:xfrm>
            <a:off x="9249594"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2014</a:t>
            </a:r>
          </a:p>
        </p:txBody>
      </p:sp>
      <p:sp>
        <p:nvSpPr>
          <p:cNvPr id="71" name="object 71"/>
          <p:cNvSpPr txBox="1"/>
          <p:nvPr/>
        </p:nvSpPr>
        <p:spPr>
          <a:xfrm>
            <a:off x="9533378"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2015</a:t>
            </a:r>
          </a:p>
        </p:txBody>
      </p:sp>
      <p:sp>
        <p:nvSpPr>
          <p:cNvPr id="72" name="object 72"/>
          <p:cNvSpPr txBox="1"/>
          <p:nvPr/>
        </p:nvSpPr>
        <p:spPr>
          <a:xfrm>
            <a:off x="9817162"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2016</a:t>
            </a:r>
          </a:p>
        </p:txBody>
      </p:sp>
      <p:sp>
        <p:nvSpPr>
          <p:cNvPr id="73" name="object 73"/>
          <p:cNvSpPr txBox="1"/>
          <p:nvPr/>
        </p:nvSpPr>
        <p:spPr>
          <a:xfrm>
            <a:off x="10100945"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2017</a:t>
            </a:r>
          </a:p>
        </p:txBody>
      </p:sp>
      <p:sp>
        <p:nvSpPr>
          <p:cNvPr id="74" name="object 74"/>
          <p:cNvSpPr txBox="1"/>
          <p:nvPr/>
        </p:nvSpPr>
        <p:spPr>
          <a:xfrm>
            <a:off x="10384737" y="2748074"/>
            <a:ext cx="442579" cy="21041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2018</a:t>
            </a:r>
            <a:r>
              <a:rPr sz="550" spc="224">
                <a:solidFill>
                  <a:srgbClr val="221E1F"/>
                </a:solidFill>
                <a:latin typeface="UBQWRS+UDShinGoPro-Light"/>
                <a:cs typeface="UBQWRS+UDShinGoPro-Light"/>
              </a:rPr>
              <a:t> </a:t>
            </a:r>
            <a:r>
              <a:rPr sz="450" spc="10">
                <a:solidFill>
                  <a:srgbClr val="221E1F"/>
                </a:solidFill>
                <a:latin typeface="GUJDIK+STXihei"/>
                <a:cs typeface="GUJDIK+STXihei"/>
              </a:rPr>
              <a:t>年度</a:t>
            </a:r>
          </a:p>
        </p:txBody>
      </p:sp>
      <p:sp>
        <p:nvSpPr>
          <p:cNvPr id="75" name="object 75"/>
          <p:cNvSpPr txBox="1"/>
          <p:nvPr/>
        </p:nvSpPr>
        <p:spPr>
          <a:xfrm>
            <a:off x="11806225"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2012</a:t>
            </a:r>
          </a:p>
        </p:txBody>
      </p:sp>
      <p:sp>
        <p:nvSpPr>
          <p:cNvPr id="76" name="object 76"/>
          <p:cNvSpPr txBox="1"/>
          <p:nvPr/>
        </p:nvSpPr>
        <p:spPr>
          <a:xfrm>
            <a:off x="12090009"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2013</a:t>
            </a:r>
          </a:p>
        </p:txBody>
      </p:sp>
      <p:sp>
        <p:nvSpPr>
          <p:cNvPr id="77" name="object 77"/>
          <p:cNvSpPr txBox="1"/>
          <p:nvPr/>
        </p:nvSpPr>
        <p:spPr>
          <a:xfrm>
            <a:off x="12373794"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2014</a:t>
            </a:r>
          </a:p>
        </p:txBody>
      </p:sp>
      <p:sp>
        <p:nvSpPr>
          <p:cNvPr id="78" name="object 78"/>
          <p:cNvSpPr txBox="1"/>
          <p:nvPr/>
        </p:nvSpPr>
        <p:spPr>
          <a:xfrm>
            <a:off x="12657578"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2015</a:t>
            </a:r>
          </a:p>
        </p:txBody>
      </p:sp>
      <p:sp>
        <p:nvSpPr>
          <p:cNvPr id="79" name="object 79"/>
          <p:cNvSpPr txBox="1"/>
          <p:nvPr/>
        </p:nvSpPr>
        <p:spPr>
          <a:xfrm>
            <a:off x="12941362"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2016</a:t>
            </a:r>
          </a:p>
        </p:txBody>
      </p:sp>
      <p:sp>
        <p:nvSpPr>
          <p:cNvPr id="80" name="object 80"/>
          <p:cNvSpPr txBox="1"/>
          <p:nvPr/>
        </p:nvSpPr>
        <p:spPr>
          <a:xfrm>
            <a:off x="13225145" y="2748067"/>
            <a:ext cx="285826" cy="21676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2017</a:t>
            </a:r>
          </a:p>
        </p:txBody>
      </p:sp>
      <p:sp>
        <p:nvSpPr>
          <p:cNvPr id="81" name="object 81"/>
          <p:cNvSpPr txBox="1"/>
          <p:nvPr/>
        </p:nvSpPr>
        <p:spPr>
          <a:xfrm>
            <a:off x="13508937" y="2748074"/>
            <a:ext cx="442581" cy="210412"/>
          </a:xfrm>
          <a:prstGeom prst="rect">
            <a:avLst/>
          </a:prstGeom>
        </p:spPr>
        <p:txBody>
          <a:bodyPr vert="horz" wrap="square" lIns="0" tIns="0" rIns="0" bIns="0" rtlCol="0">
            <a:spAutoFit/>
          </a:bodyPr>
          <a:lstStyle/>
          <a:p>
            <a:pPr marL="0" marR="0">
              <a:lnSpc>
                <a:spcPts val="881"/>
              </a:lnSpc>
              <a:spcBef>
                <a:spcPct val="0"/>
              </a:spcBef>
              <a:spcAft>
                <a:spcPct val="0"/>
              </a:spcAft>
            </a:pPr>
            <a:r>
              <a:rPr sz="550" spc="-17">
                <a:solidFill>
                  <a:srgbClr val="221E1F"/>
                </a:solidFill>
                <a:latin typeface="UBQWRS+UDShinGoPro-Light"/>
                <a:cs typeface="UBQWRS+UDShinGoPro-Light"/>
              </a:rPr>
              <a:t>2018</a:t>
            </a:r>
            <a:r>
              <a:rPr sz="550" spc="224">
                <a:solidFill>
                  <a:srgbClr val="221E1F"/>
                </a:solidFill>
                <a:latin typeface="UBQWRS+UDShinGoPro-Light"/>
                <a:cs typeface="UBQWRS+UDShinGoPro-Light"/>
              </a:rPr>
              <a:t> </a:t>
            </a:r>
            <a:r>
              <a:rPr sz="450" spc="10">
                <a:solidFill>
                  <a:srgbClr val="221E1F"/>
                </a:solidFill>
                <a:latin typeface="GUJDIK+STXihei"/>
                <a:cs typeface="GUJDIK+STXihei"/>
              </a:rPr>
              <a:t>年度</a:t>
            </a:r>
          </a:p>
        </p:txBody>
      </p:sp>
      <p:sp>
        <p:nvSpPr>
          <p:cNvPr id="82" name="object 82"/>
          <p:cNvSpPr txBox="1"/>
          <p:nvPr/>
        </p:nvSpPr>
        <p:spPr>
          <a:xfrm>
            <a:off x="5748821" y="2829324"/>
            <a:ext cx="349250" cy="2349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积累净增</a:t>
            </a:r>
          </a:p>
          <a:p>
            <a:pPr marL="50800" marR="0">
              <a:lnSpc>
                <a:spcPts val="500"/>
              </a:lnSpc>
              <a:spcBef>
                <a:spcPts val="100"/>
              </a:spcBef>
              <a:spcAft>
                <a:spcPct val="0"/>
              </a:spcAft>
            </a:pPr>
            <a:r>
              <a:rPr sz="500">
                <a:solidFill>
                  <a:srgbClr val="050505"/>
                </a:solidFill>
                <a:latin typeface="QLPRFO+STHeitiSC-Light"/>
                <a:cs typeface="QLPRFO+STHeitiSC-Light"/>
              </a:rPr>
              <a:t>(497)</a:t>
            </a:r>
          </a:p>
        </p:txBody>
      </p:sp>
      <p:sp>
        <p:nvSpPr>
          <p:cNvPr id="83" name="object 83"/>
          <p:cNvSpPr txBox="1"/>
          <p:nvPr/>
        </p:nvSpPr>
        <p:spPr>
          <a:xfrm>
            <a:off x="4123057" y="2909082"/>
            <a:ext cx="222884" cy="1460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(721)</a:t>
            </a:r>
          </a:p>
        </p:txBody>
      </p:sp>
      <p:sp>
        <p:nvSpPr>
          <p:cNvPr id="84" name="object 84"/>
          <p:cNvSpPr txBox="1"/>
          <p:nvPr/>
        </p:nvSpPr>
        <p:spPr>
          <a:xfrm>
            <a:off x="4750221" y="2948297"/>
            <a:ext cx="428625" cy="1460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总物质投入量</a:t>
            </a:r>
          </a:p>
        </p:txBody>
      </p:sp>
      <p:sp>
        <p:nvSpPr>
          <p:cNvPr id="85" name="object 85"/>
          <p:cNvSpPr txBox="1"/>
          <p:nvPr/>
        </p:nvSpPr>
        <p:spPr>
          <a:xfrm>
            <a:off x="4829374" y="3024497"/>
            <a:ext cx="270376" cy="1460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(1,609)</a:t>
            </a:r>
          </a:p>
        </p:txBody>
      </p:sp>
      <p:sp>
        <p:nvSpPr>
          <p:cNvPr id="86" name="object 86"/>
          <p:cNvSpPr txBox="1"/>
          <p:nvPr/>
        </p:nvSpPr>
        <p:spPr>
          <a:xfrm>
            <a:off x="8287202" y="3016098"/>
            <a:ext cx="6832776"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GUJDIK+STXihei"/>
                <a:cs typeface="GUJDIK+STXihei"/>
              </a:rPr>
              <a:t>ꢀꢀ“资源生产率”是指平均每1吨外部采购生金的利益，从环境的角度来说即“盈利能力”。2017年度达到史上最高</a:t>
            </a:r>
          </a:p>
          <a:p>
            <a:pPr marL="0" marR="0">
              <a:lnSpc>
                <a:spcPts val="900"/>
              </a:lnSpc>
              <a:spcBef>
                <a:spcPts val="700"/>
              </a:spcBef>
              <a:spcAft>
                <a:spcPct val="0"/>
              </a:spcAft>
            </a:pPr>
            <a:r>
              <a:rPr sz="900">
                <a:solidFill>
                  <a:srgbClr val="221E1F"/>
                </a:solidFill>
                <a:latin typeface="GUJDIK+STXihei"/>
                <a:cs typeface="GUJDIK+STXihei"/>
              </a:rPr>
              <a:t>值，2018年度也持平。“循环利用率”是指总生金投入量中本公司再生利用的生金量所占比例，推测约有8成。另外，</a:t>
            </a:r>
          </a:p>
          <a:p>
            <a:pPr marL="0" marR="0">
              <a:lnSpc>
                <a:spcPts val="900"/>
              </a:lnSpc>
              <a:spcBef>
                <a:spcPts val="700"/>
              </a:spcBef>
              <a:spcAft>
                <a:spcPct val="0"/>
              </a:spcAft>
            </a:pPr>
            <a:r>
              <a:rPr sz="900">
                <a:solidFill>
                  <a:srgbClr val="221E1F"/>
                </a:solidFill>
                <a:latin typeface="GUJDIK+STXihei"/>
                <a:cs typeface="GUJDIK+STXihei"/>
              </a:rPr>
              <a:t>由于没有废弃到1g贵金属生金，因此未达到国家的“最终处理量”指标。</a:t>
            </a:r>
          </a:p>
        </p:txBody>
      </p:sp>
      <p:sp>
        <p:nvSpPr>
          <p:cNvPr id="87" name="object 87"/>
          <p:cNvSpPr txBox="1"/>
          <p:nvPr/>
        </p:nvSpPr>
        <p:spPr>
          <a:xfrm>
            <a:off x="4480017" y="3111623"/>
            <a:ext cx="371475" cy="2222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天然资源等</a:t>
            </a:r>
          </a:p>
          <a:p>
            <a:pPr marL="57150" marR="0">
              <a:lnSpc>
                <a:spcPts val="475"/>
              </a:lnSpc>
              <a:spcBef>
                <a:spcPts val="125"/>
              </a:spcBef>
              <a:spcAft>
                <a:spcPct val="0"/>
              </a:spcAft>
            </a:pPr>
            <a:r>
              <a:rPr sz="450">
                <a:solidFill>
                  <a:srgbClr val="050505"/>
                </a:solidFill>
                <a:latin typeface="QLPRFO+STHeitiSC-Light"/>
                <a:cs typeface="QLPRFO+STHeitiSC-Light"/>
              </a:rPr>
              <a:t>投入量</a:t>
            </a:r>
          </a:p>
        </p:txBody>
      </p:sp>
      <p:sp>
        <p:nvSpPr>
          <p:cNvPr id="88" name="object 88"/>
          <p:cNvSpPr txBox="1"/>
          <p:nvPr/>
        </p:nvSpPr>
        <p:spPr>
          <a:xfrm>
            <a:off x="5363027" y="3226330"/>
            <a:ext cx="803275" cy="2349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能源消费及产业工序排放</a:t>
            </a:r>
          </a:p>
          <a:p>
            <a:pPr marL="273050" marR="0">
              <a:lnSpc>
                <a:spcPts val="500"/>
              </a:lnSpc>
              <a:spcBef>
                <a:spcPts val="100"/>
              </a:spcBef>
              <a:spcAft>
                <a:spcPct val="0"/>
              </a:spcAft>
            </a:pPr>
            <a:r>
              <a:rPr sz="500">
                <a:solidFill>
                  <a:srgbClr val="050505"/>
                </a:solidFill>
                <a:latin typeface="QLPRFO+STHeitiSC-Light"/>
                <a:cs typeface="QLPRFO+STHeitiSC-Light"/>
              </a:rPr>
              <a:t>(524)</a:t>
            </a:r>
          </a:p>
        </p:txBody>
      </p:sp>
      <p:sp>
        <p:nvSpPr>
          <p:cNvPr id="89" name="object 89"/>
          <p:cNvSpPr txBox="1"/>
          <p:nvPr/>
        </p:nvSpPr>
        <p:spPr>
          <a:xfrm>
            <a:off x="4530595" y="3264023"/>
            <a:ext cx="270376" cy="1460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(1,359)</a:t>
            </a:r>
          </a:p>
        </p:txBody>
      </p:sp>
      <p:sp>
        <p:nvSpPr>
          <p:cNvPr id="90" name="object 90"/>
          <p:cNvSpPr txBox="1"/>
          <p:nvPr/>
        </p:nvSpPr>
        <p:spPr>
          <a:xfrm>
            <a:off x="4167088" y="3297858"/>
            <a:ext cx="359740" cy="257044"/>
          </a:xfrm>
          <a:prstGeom prst="rect">
            <a:avLst/>
          </a:prstGeom>
        </p:spPr>
        <p:txBody>
          <a:bodyPr vert="horz" wrap="square" lIns="0" tIns="0" rIns="0" bIns="0" rtlCol="0">
            <a:spAutoFit/>
          </a:bodyPr>
          <a:lstStyle/>
          <a:p>
            <a:pPr marL="0" marR="0">
              <a:lnSpc>
                <a:spcPts val="529"/>
              </a:lnSpc>
              <a:spcBef>
                <a:spcPct val="0"/>
              </a:spcBef>
              <a:spcAft>
                <a:spcPct val="0"/>
              </a:spcAft>
            </a:pPr>
            <a:r>
              <a:rPr sz="550" spc="-48">
                <a:solidFill>
                  <a:srgbClr val="050505"/>
                </a:solidFill>
                <a:latin typeface="QLPRFO+STHeitiSC-Light"/>
                <a:cs typeface="QLPRFO+STHeitiSC-Light"/>
              </a:rPr>
              <a:t>国内资源</a:t>
            </a:r>
          </a:p>
          <a:p>
            <a:pPr marL="50993" marR="0">
              <a:lnSpc>
                <a:spcPts val="529"/>
              </a:lnSpc>
              <a:spcBef>
                <a:spcPts val="189"/>
              </a:spcBef>
              <a:spcAft>
                <a:spcPct val="0"/>
              </a:spcAft>
            </a:pPr>
            <a:r>
              <a:rPr sz="550" spc="-24">
                <a:solidFill>
                  <a:srgbClr val="050505"/>
                </a:solidFill>
                <a:latin typeface="QLPRFO+STHeitiSC-Light"/>
                <a:cs typeface="QLPRFO+STHeitiSC-Light"/>
              </a:rPr>
              <a:t>(578)</a:t>
            </a:r>
          </a:p>
        </p:txBody>
      </p:sp>
      <p:sp>
        <p:nvSpPr>
          <p:cNvPr id="91" name="object 91"/>
          <p:cNvSpPr txBox="1"/>
          <p:nvPr/>
        </p:nvSpPr>
        <p:spPr>
          <a:xfrm>
            <a:off x="6271722" y="3429288"/>
            <a:ext cx="222250" cy="2349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施肥</a:t>
            </a:r>
          </a:p>
          <a:p>
            <a:pPr marL="4889" marR="0">
              <a:lnSpc>
                <a:spcPts val="500"/>
              </a:lnSpc>
              <a:spcBef>
                <a:spcPts val="100"/>
              </a:spcBef>
              <a:spcAft>
                <a:spcPct val="0"/>
              </a:spcAft>
            </a:pPr>
            <a:r>
              <a:rPr sz="500">
                <a:solidFill>
                  <a:srgbClr val="050505"/>
                </a:solidFill>
                <a:latin typeface="QLPRFO+STHeitiSC-Light"/>
                <a:cs typeface="QLPRFO+STHeitiSC-Light"/>
              </a:rPr>
              <a:t>(14)</a:t>
            </a:r>
          </a:p>
        </p:txBody>
      </p:sp>
      <p:sp>
        <p:nvSpPr>
          <p:cNvPr id="92" name="object 92"/>
          <p:cNvSpPr txBox="1"/>
          <p:nvPr/>
        </p:nvSpPr>
        <p:spPr>
          <a:xfrm>
            <a:off x="5325243" y="3489338"/>
            <a:ext cx="861213" cy="244166"/>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食料消费 (85)</a:t>
            </a:r>
          </a:p>
          <a:p>
            <a:pPr marL="400494" marR="0">
              <a:lnSpc>
                <a:spcPts val="475"/>
              </a:lnSpc>
              <a:spcBef>
                <a:spcPts val="235"/>
              </a:spcBef>
              <a:spcAft>
                <a:spcPct val="0"/>
              </a:spcAft>
            </a:pPr>
            <a:r>
              <a:rPr sz="450">
                <a:solidFill>
                  <a:srgbClr val="050505"/>
                </a:solidFill>
                <a:latin typeface="QLPRFO+STHeitiSC-Light"/>
                <a:cs typeface="QLPRFO+STHeitiSC-Light"/>
              </a:rPr>
              <a:t>自然还原 (76)</a:t>
            </a:r>
          </a:p>
        </p:txBody>
      </p:sp>
      <p:sp>
        <p:nvSpPr>
          <p:cNvPr id="93" name="object 93"/>
          <p:cNvSpPr txBox="1"/>
          <p:nvPr/>
        </p:nvSpPr>
        <p:spPr>
          <a:xfrm>
            <a:off x="8272890" y="3625698"/>
            <a:ext cx="5290661" cy="459441"/>
          </a:xfrm>
          <a:prstGeom prst="rect">
            <a:avLst/>
          </a:prstGeom>
        </p:spPr>
        <p:txBody>
          <a:bodyPr vert="horz" wrap="square" lIns="0" tIns="0" rIns="0" bIns="0" rtlCol="0">
            <a:spAutoFit/>
          </a:bodyPr>
          <a:lstStyle/>
          <a:p>
            <a:pPr marL="14311" marR="0">
              <a:lnSpc>
                <a:spcPts val="900"/>
              </a:lnSpc>
              <a:spcBef>
                <a:spcPct val="0"/>
              </a:spcBef>
              <a:spcAft>
                <a:spcPct val="0"/>
              </a:spcAft>
            </a:pPr>
            <a:r>
              <a:rPr sz="900">
                <a:solidFill>
                  <a:srgbClr val="221E1F"/>
                </a:solidFill>
                <a:latin typeface="GUJDIK+STXihei"/>
                <a:cs typeface="GUJDIK+STXihei"/>
              </a:rPr>
              <a:t>ꢀꢀ今后我们将通过改善这些环境指标，为构建循环型社会和实现循环经济</a:t>
            </a:r>
            <a:r>
              <a:rPr sz="650" spc="17">
                <a:solidFill>
                  <a:srgbClr val="221E1F"/>
                </a:solidFill>
                <a:latin typeface="GUJDIK+STXihei"/>
                <a:cs typeface="GUJDIK+STXihei"/>
              </a:rPr>
              <a:t>（※）</a:t>
            </a:r>
            <a:r>
              <a:rPr sz="900">
                <a:solidFill>
                  <a:srgbClr val="221E1F"/>
                </a:solidFill>
                <a:latin typeface="GUJDIK+STXihei"/>
                <a:cs typeface="GUJDIK+STXihei"/>
              </a:rPr>
              <a:t>做出贡献。</a:t>
            </a:r>
          </a:p>
          <a:p>
            <a:pPr marL="0" marR="0">
              <a:lnSpc>
                <a:spcPts val="689"/>
              </a:lnSpc>
              <a:spcBef>
                <a:spcPts val="841"/>
              </a:spcBef>
              <a:spcAft>
                <a:spcPct val="0"/>
              </a:spcAft>
            </a:pPr>
            <a:r>
              <a:rPr sz="700" spc="-27">
                <a:solidFill>
                  <a:srgbClr val="221E1F"/>
                </a:solidFill>
                <a:latin typeface="GUJDIK+STXihei"/>
                <a:cs typeface="GUJDIK+STXihei"/>
              </a:rPr>
              <a:t>(※)兼顾实现循环型社会和经济活动的概念。要求从废弃物、事业活动的浪费中创造出财富。</a:t>
            </a:r>
          </a:p>
        </p:txBody>
      </p:sp>
      <p:sp>
        <p:nvSpPr>
          <p:cNvPr id="94" name="object 94"/>
          <p:cNvSpPr txBox="1"/>
          <p:nvPr/>
        </p:nvSpPr>
        <p:spPr>
          <a:xfrm>
            <a:off x="5133887" y="3689940"/>
            <a:ext cx="539750" cy="234950"/>
          </a:xfrm>
          <a:prstGeom prst="rect">
            <a:avLst/>
          </a:prstGeom>
        </p:spPr>
        <p:txBody>
          <a:bodyPr vert="horz" wrap="square" lIns="0" tIns="0" rIns="0" bIns="0" rtlCol="0">
            <a:spAutoFit/>
          </a:bodyPr>
          <a:lstStyle/>
          <a:p>
            <a:pPr marL="0" marR="0">
              <a:lnSpc>
                <a:spcPts val="500"/>
              </a:lnSpc>
              <a:spcBef>
                <a:spcPct val="0"/>
              </a:spcBef>
              <a:spcAft>
                <a:spcPct val="0"/>
              </a:spcAft>
            </a:pPr>
            <a:r>
              <a:rPr sz="500" spc="-17">
                <a:solidFill>
                  <a:srgbClr val="050505"/>
                </a:solidFill>
                <a:latin typeface="QLPRFO+STHeitiSC-Light"/>
                <a:cs typeface="QLPRFO+STHeitiSC-Light"/>
              </a:rPr>
              <a:t>废弃物等的发生</a:t>
            </a:r>
          </a:p>
          <a:p>
            <a:pPr marL="139572" marR="0">
              <a:lnSpc>
                <a:spcPts val="500"/>
              </a:lnSpc>
              <a:spcBef>
                <a:spcPts val="100"/>
              </a:spcBef>
              <a:spcAft>
                <a:spcPct val="0"/>
              </a:spcAft>
            </a:pPr>
            <a:r>
              <a:rPr sz="500">
                <a:solidFill>
                  <a:srgbClr val="050505"/>
                </a:solidFill>
                <a:latin typeface="QLPRFO+STHeitiSC-Light"/>
                <a:cs typeface="QLPRFO+STHeitiSC-Light"/>
              </a:rPr>
              <a:t>(564)</a:t>
            </a:r>
          </a:p>
        </p:txBody>
      </p:sp>
      <p:sp>
        <p:nvSpPr>
          <p:cNvPr id="95" name="object 95"/>
          <p:cNvSpPr txBox="1"/>
          <p:nvPr/>
        </p:nvSpPr>
        <p:spPr>
          <a:xfrm>
            <a:off x="4604718" y="3816878"/>
            <a:ext cx="316382" cy="228536"/>
          </a:xfrm>
          <a:prstGeom prst="rect">
            <a:avLst/>
          </a:prstGeom>
        </p:spPr>
        <p:txBody>
          <a:bodyPr vert="horz" wrap="square" lIns="0" tIns="0" rIns="0" bIns="0" rtlCol="0">
            <a:spAutoFit/>
          </a:bodyPr>
          <a:lstStyle/>
          <a:p>
            <a:pPr marL="1" marR="0">
              <a:lnSpc>
                <a:spcPts val="475"/>
              </a:lnSpc>
              <a:spcBef>
                <a:spcPct val="0"/>
              </a:spcBef>
              <a:spcAft>
                <a:spcPct val="0"/>
              </a:spcAft>
            </a:pPr>
            <a:r>
              <a:rPr sz="450">
                <a:solidFill>
                  <a:srgbClr val="050505"/>
                </a:solidFill>
                <a:latin typeface="QLPRFO+STHeitiSC-Light"/>
                <a:cs typeface="QLPRFO+STHeitiSC-Light"/>
              </a:rPr>
              <a:t>含水等</a:t>
            </a:r>
            <a:r>
              <a:rPr sz="450" baseline="44403">
                <a:solidFill>
                  <a:srgbClr val="050505"/>
                </a:solidFill>
                <a:latin typeface="QLPRFO+STHeitiSC-Light"/>
                <a:cs typeface="QLPRFO+STHeitiSC-Light"/>
              </a:rPr>
              <a:t>※1</a:t>
            </a:r>
          </a:p>
          <a:p>
            <a:pPr marL="0" marR="0">
              <a:lnSpc>
                <a:spcPts val="475"/>
              </a:lnSpc>
              <a:spcBef>
                <a:spcPts val="125"/>
              </a:spcBef>
              <a:spcAft>
                <a:spcPct val="0"/>
              </a:spcAft>
            </a:pPr>
            <a:r>
              <a:rPr sz="450">
                <a:solidFill>
                  <a:srgbClr val="050505"/>
                </a:solidFill>
                <a:latin typeface="QLPRFO+STHeitiSC-Light"/>
                <a:cs typeface="QLPRFO+STHeitiSC-Light"/>
              </a:rPr>
              <a:t>(260)</a:t>
            </a:r>
          </a:p>
        </p:txBody>
      </p:sp>
      <p:sp>
        <p:nvSpPr>
          <p:cNvPr id="96" name="object 96"/>
          <p:cNvSpPr txBox="1"/>
          <p:nvPr/>
        </p:nvSpPr>
        <p:spPr>
          <a:xfrm>
            <a:off x="5722652" y="3847678"/>
            <a:ext cx="257175" cy="2222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减量化</a:t>
            </a:r>
          </a:p>
          <a:p>
            <a:pPr marL="0" marR="0">
              <a:lnSpc>
                <a:spcPts val="475"/>
              </a:lnSpc>
              <a:spcBef>
                <a:spcPts val="125"/>
              </a:spcBef>
              <a:spcAft>
                <a:spcPct val="0"/>
              </a:spcAft>
            </a:pPr>
            <a:r>
              <a:rPr sz="450">
                <a:solidFill>
                  <a:srgbClr val="050505"/>
                </a:solidFill>
                <a:latin typeface="QLPRFO+STHeitiSC-Light"/>
                <a:cs typeface="QLPRFO+STHeitiSC-Light"/>
              </a:rPr>
              <a:t>(223)</a:t>
            </a:r>
          </a:p>
        </p:txBody>
      </p:sp>
      <p:sp>
        <p:nvSpPr>
          <p:cNvPr id="97" name="object 97"/>
          <p:cNvSpPr txBox="1"/>
          <p:nvPr/>
        </p:nvSpPr>
        <p:spPr>
          <a:xfrm>
            <a:off x="6545668" y="3918036"/>
            <a:ext cx="314325" cy="2222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最终处理</a:t>
            </a:r>
          </a:p>
          <a:p>
            <a:pPr marL="61550" marR="0">
              <a:lnSpc>
                <a:spcPts val="475"/>
              </a:lnSpc>
              <a:spcBef>
                <a:spcPts val="125"/>
              </a:spcBef>
              <a:spcAft>
                <a:spcPct val="0"/>
              </a:spcAft>
            </a:pPr>
            <a:r>
              <a:rPr sz="450">
                <a:solidFill>
                  <a:srgbClr val="050505"/>
                </a:solidFill>
                <a:latin typeface="QLPRFO+STHeitiSC-Light"/>
                <a:cs typeface="QLPRFO+STHeitiSC-Light"/>
              </a:rPr>
              <a:t>(14)</a:t>
            </a:r>
          </a:p>
        </p:txBody>
      </p:sp>
      <p:sp>
        <p:nvSpPr>
          <p:cNvPr id="98" name="object 98"/>
          <p:cNvSpPr txBox="1"/>
          <p:nvPr/>
        </p:nvSpPr>
        <p:spPr>
          <a:xfrm>
            <a:off x="4738814" y="4471439"/>
            <a:ext cx="520350" cy="146050"/>
          </a:xfrm>
          <a:prstGeom prst="rect">
            <a:avLst/>
          </a:prstGeom>
        </p:spPr>
        <p:txBody>
          <a:bodyPr vert="horz" wrap="square" lIns="0" tIns="0" rIns="0" bIns="0" rtlCol="0">
            <a:spAutoFit/>
          </a:bodyPr>
          <a:lstStyle/>
          <a:p>
            <a:pPr marL="0" marR="0">
              <a:lnSpc>
                <a:spcPts val="475"/>
              </a:lnSpc>
              <a:spcBef>
                <a:spcPct val="0"/>
              </a:spcBef>
              <a:spcAft>
                <a:spcPct val="0"/>
              </a:spcAft>
            </a:pPr>
            <a:r>
              <a:rPr sz="450">
                <a:solidFill>
                  <a:srgbClr val="050505"/>
                </a:solidFill>
                <a:latin typeface="QLPRFO+STHeitiSC-Light"/>
                <a:cs typeface="QLPRFO+STHeitiSC-Light"/>
              </a:rPr>
              <a:t>循环利用量 (251)</a:t>
            </a:r>
          </a:p>
        </p:txBody>
      </p:sp>
      <p:sp>
        <p:nvSpPr>
          <p:cNvPr id="99" name="object 99"/>
          <p:cNvSpPr txBox="1"/>
          <p:nvPr/>
        </p:nvSpPr>
        <p:spPr>
          <a:xfrm>
            <a:off x="6236494" y="4502132"/>
            <a:ext cx="441960" cy="124460"/>
          </a:xfrm>
          <a:prstGeom prst="rect">
            <a:avLst/>
          </a:prstGeom>
        </p:spPr>
        <p:txBody>
          <a:bodyPr vert="horz" wrap="square" lIns="0" tIns="0" rIns="0" bIns="0" rtlCol="0">
            <a:spAutoFit/>
          </a:bodyPr>
          <a:lstStyle/>
          <a:p>
            <a:pPr marL="0" marR="0">
              <a:lnSpc>
                <a:spcPts val="380"/>
              </a:lnSpc>
              <a:spcBef>
                <a:spcPct val="0"/>
              </a:spcBef>
              <a:spcAft>
                <a:spcPct val="0"/>
              </a:spcAft>
            </a:pPr>
            <a:r>
              <a:rPr sz="400" spc="-40">
                <a:solidFill>
                  <a:srgbClr val="050505"/>
                </a:solidFill>
                <a:latin typeface="QLPRFO+STHeitiSC-Light"/>
                <a:cs typeface="QLPRFO+STHeitiSC-Light"/>
              </a:rPr>
              <a:t>（单位：百万吨）</a:t>
            </a:r>
          </a:p>
        </p:txBody>
      </p:sp>
      <p:sp>
        <p:nvSpPr>
          <p:cNvPr id="100" name="object 100"/>
          <p:cNvSpPr txBox="1"/>
          <p:nvPr/>
        </p:nvSpPr>
        <p:spPr>
          <a:xfrm>
            <a:off x="8473337" y="4579192"/>
            <a:ext cx="955827"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LDPOVF+UDShinGoSCGbe-Reg"/>
                <a:cs typeface="LDPOVF+UDShinGoSCGbe-Reg"/>
              </a:rPr>
              <a:t>NPO的支援</a:t>
            </a:r>
          </a:p>
        </p:txBody>
      </p:sp>
      <p:sp>
        <p:nvSpPr>
          <p:cNvPr id="101" name="object 101"/>
          <p:cNvSpPr txBox="1"/>
          <p:nvPr/>
        </p:nvSpPr>
        <p:spPr>
          <a:xfrm>
            <a:off x="13682830" y="4579192"/>
            <a:ext cx="10526919"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LDPOVF+UDShinGoSCGbe-Reg"/>
                <a:cs typeface="LDPOVF+UDShinGoSCGbe-Reg"/>
              </a:rPr>
              <a:t>意</a:t>
            </a:r>
          </a:p>
        </p:txBody>
      </p:sp>
      <p:sp>
        <p:nvSpPr>
          <p:cNvPr id="102" name="object 102"/>
          <p:cNvSpPr txBox="1"/>
          <p:nvPr/>
        </p:nvSpPr>
        <p:spPr>
          <a:xfrm>
            <a:off x="5687820" y="4659043"/>
            <a:ext cx="13144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050505"/>
                </a:solidFill>
                <a:latin typeface="QLPRFO+STHeitiSC-Light"/>
                <a:cs typeface="QLPRFO+STHeitiSC-Light"/>
              </a:rPr>
              <a:t>数据来源：令和元年版循环型社会白皮书</a:t>
            </a:r>
          </a:p>
        </p:txBody>
      </p:sp>
      <p:sp>
        <p:nvSpPr>
          <p:cNvPr id="103" name="object 103"/>
          <p:cNvSpPr txBox="1"/>
          <p:nvPr/>
        </p:nvSpPr>
        <p:spPr>
          <a:xfrm>
            <a:off x="1093335" y="4782392"/>
            <a:ext cx="13271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LDPOVF+UDShinGoSCGbe-Reg"/>
                <a:cs typeface="LDPOVF+UDShinGoSCGbe-Reg"/>
              </a:rPr>
              <a:t>制定新的环境指标</a:t>
            </a:r>
          </a:p>
        </p:txBody>
      </p:sp>
      <p:sp>
        <p:nvSpPr>
          <p:cNvPr id="104" name="object 104"/>
          <p:cNvSpPr txBox="1"/>
          <p:nvPr/>
        </p:nvSpPr>
        <p:spPr>
          <a:xfrm>
            <a:off x="8287202" y="4842931"/>
            <a:ext cx="3251472" cy="1100938"/>
          </a:xfrm>
          <a:prstGeom prst="rect">
            <a:avLst/>
          </a:prstGeom>
        </p:spPr>
        <p:txBody>
          <a:bodyPr vert="horz" wrap="square" lIns="0" tIns="0" rIns="0" bIns="0" rtlCol="0">
            <a:spAutoFit/>
          </a:bodyPr>
          <a:lstStyle/>
          <a:p>
            <a:pPr marL="0" marR="0">
              <a:lnSpc>
                <a:spcPts val="918"/>
              </a:lnSpc>
              <a:spcBef>
                <a:spcPct val="0"/>
              </a:spcBef>
              <a:spcAft>
                <a:spcPct val="0"/>
              </a:spcAft>
            </a:pPr>
            <a:r>
              <a:rPr sz="900" spc="69">
                <a:solidFill>
                  <a:srgbClr val="221E1F"/>
                </a:solidFill>
                <a:latin typeface="GUJDIK+STXihei"/>
                <a:cs typeface="GUJDIK+STXihei"/>
              </a:rPr>
              <a:t>ꢀꢀ作为保护生物多样性的措施，田中贵金属集团从</a:t>
            </a:r>
          </a:p>
          <a:p>
            <a:pPr marL="0" marR="0">
              <a:lnSpc>
                <a:spcPts val="918"/>
              </a:lnSpc>
              <a:spcBef>
                <a:spcPts val="682"/>
              </a:spcBef>
              <a:spcAft>
                <a:spcPct val="0"/>
              </a:spcAft>
            </a:pPr>
            <a:r>
              <a:rPr sz="900" spc="85">
                <a:solidFill>
                  <a:srgbClr val="221E1F"/>
                </a:solidFill>
                <a:latin typeface="GUJDIK+STXihei"/>
                <a:cs typeface="GUJDIK+STXihei"/>
              </a:rPr>
              <a:t>2019年度就开始与NPO法人鹤见川流域联网（神奈</a:t>
            </a:r>
          </a:p>
          <a:p>
            <a:pPr marL="0" marR="0">
              <a:lnSpc>
                <a:spcPts val="918"/>
              </a:lnSpc>
              <a:spcBef>
                <a:spcPts val="682"/>
              </a:spcBef>
              <a:spcAft>
                <a:spcPct val="0"/>
              </a:spcAft>
            </a:pPr>
            <a:r>
              <a:rPr sz="900" spc="115">
                <a:solidFill>
                  <a:srgbClr val="221E1F"/>
                </a:solidFill>
                <a:latin typeface="GUJDIK+STXihei"/>
                <a:cs typeface="GUJDIK+STXihei"/>
              </a:rPr>
              <a:t>川县横滨市、代表理事岸由二）进行合作。支援该</a:t>
            </a:r>
          </a:p>
          <a:p>
            <a:pPr marL="0" marR="0">
              <a:lnSpc>
                <a:spcPts val="918"/>
              </a:lnSpc>
              <a:spcBef>
                <a:spcPts val="682"/>
              </a:spcBef>
              <a:spcAft>
                <a:spcPct val="0"/>
              </a:spcAft>
            </a:pPr>
            <a:r>
              <a:rPr sz="900" spc="62">
                <a:solidFill>
                  <a:srgbClr val="221E1F"/>
                </a:solidFill>
                <a:latin typeface="GUJDIK+STXihei"/>
                <a:cs typeface="GUJDIK+STXihei"/>
              </a:rPr>
              <a:t>NPO从2019年4月开始的“打造多自然花开河流鹤见</a:t>
            </a:r>
          </a:p>
          <a:p>
            <a:pPr marL="0" marR="0">
              <a:lnSpc>
                <a:spcPts val="918"/>
              </a:lnSpc>
              <a:spcBef>
                <a:spcPts val="682"/>
              </a:spcBef>
              <a:spcAft>
                <a:spcPct val="0"/>
              </a:spcAft>
            </a:pPr>
            <a:r>
              <a:rPr sz="900" spc="55">
                <a:solidFill>
                  <a:srgbClr val="221E1F"/>
                </a:solidFill>
                <a:latin typeface="GUJDIK+STXihei"/>
                <a:cs typeface="GUJDIK+STXihei"/>
              </a:rPr>
              <a:t>川项目”。</a:t>
            </a:r>
          </a:p>
        </p:txBody>
      </p:sp>
      <p:sp>
        <p:nvSpPr>
          <p:cNvPr id="105" name="object 105"/>
          <p:cNvSpPr txBox="1"/>
          <p:nvPr/>
        </p:nvSpPr>
        <p:spPr>
          <a:xfrm>
            <a:off x="1562112" y="6060608"/>
            <a:ext cx="448658" cy="285512"/>
          </a:xfrm>
          <a:prstGeom prst="rect">
            <a:avLst/>
          </a:prstGeom>
        </p:spPr>
        <p:txBody>
          <a:bodyPr vert="horz" wrap="square" lIns="0" tIns="0" rIns="0" bIns="0" rtlCol="0">
            <a:spAutoFit/>
          </a:bodyPr>
          <a:lstStyle/>
          <a:p>
            <a:pPr marL="0" marR="0">
              <a:lnSpc>
                <a:spcPts val="1048"/>
              </a:lnSpc>
              <a:spcBef>
                <a:spcPct val="0"/>
              </a:spcBef>
              <a:spcAft>
                <a:spcPct val="0"/>
              </a:spcAft>
            </a:pPr>
            <a:r>
              <a:rPr sz="800" spc="-22">
                <a:solidFill>
                  <a:srgbClr val="FFFFFF"/>
                </a:solidFill>
                <a:latin typeface="KIPWKN+UDShinGoSCGbe-DeB"/>
                <a:cs typeface="KIPWKN+UDShinGoSCGbe-DeB"/>
              </a:rPr>
              <a:t>供应商</a:t>
            </a:r>
          </a:p>
        </p:txBody>
      </p:sp>
      <p:sp>
        <p:nvSpPr>
          <p:cNvPr id="106" name="object 106"/>
          <p:cNvSpPr txBox="1"/>
          <p:nvPr/>
        </p:nvSpPr>
        <p:spPr>
          <a:xfrm>
            <a:off x="3220671" y="6181543"/>
            <a:ext cx="419955" cy="657094"/>
          </a:xfrm>
          <a:prstGeom prst="rect">
            <a:avLst/>
          </a:prstGeom>
        </p:spPr>
        <p:txBody>
          <a:bodyPr vert="horz" wrap="square" lIns="0" tIns="0" rIns="0" bIns="0" rtlCol="0">
            <a:spAutoFit/>
          </a:bodyPr>
          <a:lstStyle/>
          <a:p>
            <a:pPr marL="0" marR="0">
              <a:lnSpc>
                <a:spcPts val="1213"/>
              </a:lnSpc>
              <a:spcBef>
                <a:spcPct val="0"/>
              </a:spcBef>
              <a:spcAft>
                <a:spcPct val="0"/>
              </a:spcAft>
            </a:pPr>
            <a:r>
              <a:rPr sz="950">
                <a:solidFill>
                  <a:srgbClr val="0C4DA2"/>
                </a:solidFill>
                <a:latin typeface="KIPWKN+UDShinGoSCGbe-DeB"/>
                <a:cs typeface="KIPWKN+UDShinGoSCGbe-DeB"/>
              </a:rPr>
              <a:t>269</a:t>
            </a:r>
          </a:p>
          <a:p>
            <a:pPr marL="0" marR="0">
              <a:lnSpc>
                <a:spcPts val="1213"/>
              </a:lnSpc>
              <a:spcBef>
                <a:spcPts val="1321"/>
              </a:spcBef>
              <a:spcAft>
                <a:spcPct val="0"/>
              </a:spcAft>
            </a:pPr>
            <a:r>
              <a:rPr sz="950">
                <a:solidFill>
                  <a:srgbClr val="0C4DA2"/>
                </a:solidFill>
                <a:latin typeface="KIPWKN+UDShinGoSCGbe-DeB"/>
                <a:cs typeface="KIPWKN+UDShinGoSCGbe-DeB"/>
              </a:rPr>
              <a:t>609</a:t>
            </a:r>
          </a:p>
        </p:txBody>
      </p:sp>
      <p:sp>
        <p:nvSpPr>
          <p:cNvPr id="107" name="object 107"/>
          <p:cNvSpPr txBox="1"/>
          <p:nvPr/>
        </p:nvSpPr>
        <p:spPr>
          <a:xfrm>
            <a:off x="2847112" y="6204418"/>
            <a:ext cx="478200"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0C4DA2"/>
                </a:solidFill>
                <a:latin typeface="LDPOVF+UDShinGoSCGbe-Reg"/>
                <a:cs typeface="LDPOVF+UDShinGoSCGbe-Reg"/>
              </a:rPr>
              <a:t>外部采购</a:t>
            </a:r>
          </a:p>
        </p:txBody>
      </p:sp>
      <p:sp>
        <p:nvSpPr>
          <p:cNvPr id="108" name="object 108"/>
          <p:cNvSpPr txBox="1"/>
          <p:nvPr/>
        </p:nvSpPr>
        <p:spPr>
          <a:xfrm>
            <a:off x="5525442" y="6319784"/>
            <a:ext cx="478200"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221E1F"/>
                </a:solidFill>
                <a:latin typeface="LDPOVF+UDShinGoSCGbe-Reg"/>
                <a:cs typeface="LDPOVF+UDShinGoSCGbe-Reg"/>
              </a:rPr>
              <a:t>出货产品</a:t>
            </a:r>
          </a:p>
        </p:txBody>
      </p:sp>
      <p:sp>
        <p:nvSpPr>
          <p:cNvPr id="109" name="object 109"/>
          <p:cNvSpPr txBox="1"/>
          <p:nvPr/>
        </p:nvSpPr>
        <p:spPr>
          <a:xfrm>
            <a:off x="5249565" y="6429828"/>
            <a:ext cx="1031099" cy="191539"/>
          </a:xfrm>
          <a:prstGeom prst="rect">
            <a:avLst/>
          </a:prstGeom>
        </p:spPr>
        <p:txBody>
          <a:bodyPr vert="horz" wrap="square" lIns="0" tIns="0" rIns="0" bIns="0" rtlCol="0">
            <a:spAutoFit/>
          </a:bodyPr>
          <a:lstStyle/>
          <a:p>
            <a:pPr marL="0" marR="0">
              <a:lnSpc>
                <a:spcPts val="683"/>
              </a:lnSpc>
              <a:spcBef>
                <a:spcPct val="0"/>
              </a:spcBef>
              <a:spcAft>
                <a:spcPct val="0"/>
              </a:spcAft>
            </a:pPr>
            <a:r>
              <a:rPr sz="550">
                <a:solidFill>
                  <a:srgbClr val="221E1F"/>
                </a:solidFill>
                <a:latin typeface="LDPOVF+UDShinGoSCGbe-Reg"/>
                <a:cs typeface="LDPOVF+UDShinGoSCGbe-Reg"/>
              </a:rPr>
              <a:t>（产业用、资产用、珠宝用）</a:t>
            </a:r>
          </a:p>
        </p:txBody>
      </p:sp>
      <p:sp>
        <p:nvSpPr>
          <p:cNvPr id="110" name="object 110"/>
          <p:cNvSpPr txBox="1"/>
          <p:nvPr/>
        </p:nvSpPr>
        <p:spPr>
          <a:xfrm>
            <a:off x="11400303" y="6506003"/>
            <a:ext cx="478282" cy="946925"/>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森林漫步</a:t>
            </a:r>
          </a:p>
          <a:p>
            <a:pPr marL="0" marR="0">
              <a:lnSpc>
                <a:spcPts val="689"/>
              </a:lnSpc>
              <a:spcBef>
                <a:spcPts val="5027"/>
              </a:spcBef>
              <a:spcAft>
                <a:spcPct val="0"/>
              </a:spcAft>
            </a:pPr>
            <a:r>
              <a:rPr sz="700" spc="-28">
                <a:solidFill>
                  <a:srgbClr val="221E1F"/>
                </a:solidFill>
                <a:latin typeface="GUJDIK+STXihei"/>
                <a:cs typeface="GUJDIK+STXihei"/>
              </a:rPr>
              <a:t>海中漫步</a:t>
            </a:r>
          </a:p>
        </p:txBody>
      </p:sp>
      <p:sp>
        <p:nvSpPr>
          <p:cNvPr id="111" name="object 111"/>
          <p:cNvSpPr txBox="1"/>
          <p:nvPr/>
        </p:nvSpPr>
        <p:spPr>
          <a:xfrm>
            <a:off x="12362404" y="6506003"/>
            <a:ext cx="478282" cy="946925"/>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湿地漫步</a:t>
            </a:r>
          </a:p>
          <a:p>
            <a:pPr marL="0" marR="0">
              <a:lnSpc>
                <a:spcPts val="689"/>
              </a:lnSpc>
              <a:spcBef>
                <a:spcPts val="5027"/>
              </a:spcBef>
              <a:spcAft>
                <a:spcPct val="0"/>
              </a:spcAft>
            </a:pPr>
            <a:r>
              <a:rPr sz="700" spc="-28">
                <a:solidFill>
                  <a:srgbClr val="221E1F"/>
                </a:solidFill>
                <a:latin typeface="GUJDIK+STXihei"/>
                <a:cs typeface="GUJDIK+STXihei"/>
              </a:rPr>
              <a:t>泥蟹之舞</a:t>
            </a:r>
          </a:p>
        </p:txBody>
      </p:sp>
      <p:sp>
        <p:nvSpPr>
          <p:cNvPr id="112" name="object 112"/>
          <p:cNvSpPr txBox="1"/>
          <p:nvPr/>
        </p:nvSpPr>
        <p:spPr>
          <a:xfrm>
            <a:off x="13331881" y="6506003"/>
            <a:ext cx="478282"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潮滩漫步</a:t>
            </a:r>
          </a:p>
        </p:txBody>
      </p:sp>
      <p:sp>
        <p:nvSpPr>
          <p:cNvPr id="113" name="object 113"/>
          <p:cNvSpPr txBox="1"/>
          <p:nvPr/>
        </p:nvSpPr>
        <p:spPr>
          <a:xfrm>
            <a:off x="2760903" y="6526408"/>
            <a:ext cx="564413"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0C4DA2"/>
                </a:solidFill>
                <a:latin typeface="LDPOVF+UDShinGoSCGbe-Reg"/>
                <a:cs typeface="LDPOVF+UDShinGoSCGbe-Reg"/>
              </a:rPr>
              <a:t>回收、精炼</a:t>
            </a:r>
          </a:p>
        </p:txBody>
      </p:sp>
      <p:sp>
        <p:nvSpPr>
          <p:cNvPr id="114" name="object 114"/>
          <p:cNvSpPr txBox="1"/>
          <p:nvPr/>
        </p:nvSpPr>
        <p:spPr>
          <a:xfrm>
            <a:off x="4049421" y="6527735"/>
            <a:ext cx="391988"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0C4DA2"/>
                </a:solidFill>
                <a:latin typeface="LDPOVF+UDShinGoSCGbe-Reg"/>
                <a:cs typeface="LDPOVF+UDShinGoSCGbe-Reg"/>
              </a:rPr>
              <a:t>总生金</a:t>
            </a:r>
          </a:p>
        </p:txBody>
      </p:sp>
      <p:sp>
        <p:nvSpPr>
          <p:cNvPr id="115" name="object 115"/>
          <p:cNvSpPr txBox="1"/>
          <p:nvPr/>
        </p:nvSpPr>
        <p:spPr>
          <a:xfrm>
            <a:off x="5578376" y="6527792"/>
            <a:ext cx="419955" cy="335105"/>
          </a:xfrm>
          <a:prstGeom prst="rect">
            <a:avLst/>
          </a:prstGeom>
        </p:spPr>
        <p:txBody>
          <a:bodyPr vert="horz" wrap="square" lIns="0" tIns="0" rIns="0" bIns="0" rtlCol="0">
            <a:spAutoFit/>
          </a:bodyPr>
          <a:lstStyle/>
          <a:p>
            <a:pPr marL="0" marR="0">
              <a:lnSpc>
                <a:spcPts val="1213"/>
              </a:lnSpc>
              <a:spcBef>
                <a:spcPct val="0"/>
              </a:spcBef>
              <a:spcAft>
                <a:spcPct val="0"/>
              </a:spcAft>
            </a:pPr>
            <a:r>
              <a:rPr sz="950">
                <a:solidFill>
                  <a:srgbClr val="221E1F"/>
                </a:solidFill>
                <a:latin typeface="KIPWKN+UDShinGoSCGbe-DeB"/>
                <a:cs typeface="KIPWKN+UDShinGoSCGbe-DeB"/>
              </a:rPr>
              <a:t>877</a:t>
            </a:r>
          </a:p>
        </p:txBody>
      </p:sp>
      <p:sp>
        <p:nvSpPr>
          <p:cNvPr id="116" name="object 116"/>
          <p:cNvSpPr txBox="1"/>
          <p:nvPr/>
        </p:nvSpPr>
        <p:spPr>
          <a:xfrm>
            <a:off x="4009287" y="6643949"/>
            <a:ext cx="510563" cy="426326"/>
          </a:xfrm>
          <a:prstGeom prst="rect">
            <a:avLst/>
          </a:prstGeom>
        </p:spPr>
        <p:txBody>
          <a:bodyPr vert="horz" wrap="square" lIns="0" tIns="0" rIns="0" bIns="0" rtlCol="0">
            <a:spAutoFit/>
          </a:bodyPr>
          <a:lstStyle/>
          <a:p>
            <a:pPr marL="40134" marR="0">
              <a:lnSpc>
                <a:spcPts val="853"/>
              </a:lnSpc>
              <a:spcBef>
                <a:spcPct val="0"/>
              </a:spcBef>
              <a:spcAft>
                <a:spcPct val="0"/>
              </a:spcAft>
            </a:pPr>
            <a:r>
              <a:rPr sz="700" spc="-21">
                <a:solidFill>
                  <a:srgbClr val="0C4DA2"/>
                </a:solidFill>
                <a:latin typeface="LDPOVF+UDShinGoSCGbe-Reg"/>
                <a:cs typeface="LDPOVF+UDShinGoSCGbe-Reg"/>
              </a:rPr>
              <a:t>投入量</a:t>
            </a:r>
          </a:p>
          <a:p>
            <a:pPr marL="0" marR="0">
              <a:lnSpc>
                <a:spcPts val="1189"/>
              </a:lnSpc>
              <a:spcBef>
                <a:spcPts val="1"/>
              </a:spcBef>
              <a:spcAft>
                <a:spcPct val="0"/>
              </a:spcAft>
            </a:pPr>
            <a:r>
              <a:rPr sz="950" spc="-28">
                <a:solidFill>
                  <a:srgbClr val="0C4DA2"/>
                </a:solidFill>
                <a:latin typeface="KIPWKN+UDShinGoSCGbe-DeB"/>
                <a:cs typeface="KIPWKN+UDShinGoSCGbe-DeB"/>
              </a:rPr>
              <a:t>1,509</a:t>
            </a:r>
          </a:p>
        </p:txBody>
      </p:sp>
      <p:sp>
        <p:nvSpPr>
          <p:cNvPr id="117" name="object 117"/>
          <p:cNvSpPr txBox="1"/>
          <p:nvPr/>
        </p:nvSpPr>
        <p:spPr>
          <a:xfrm>
            <a:off x="3473269" y="6682814"/>
            <a:ext cx="135160"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a:solidFill>
                  <a:srgbClr val="0C4DA2"/>
                </a:solidFill>
                <a:latin typeface="LDPOVF+UDShinGoSCGbe-Reg"/>
                <a:cs typeface="LDPOVF+UDShinGoSCGbe-Reg"/>
              </a:rPr>
              <a:t>循</a:t>
            </a:r>
          </a:p>
        </p:txBody>
      </p:sp>
      <p:sp>
        <p:nvSpPr>
          <p:cNvPr id="118" name="object 118"/>
          <p:cNvSpPr txBox="1"/>
          <p:nvPr/>
        </p:nvSpPr>
        <p:spPr>
          <a:xfrm>
            <a:off x="3519345" y="6682814"/>
            <a:ext cx="542150" cy="426356"/>
          </a:xfrm>
          <a:prstGeom prst="rect">
            <a:avLst/>
          </a:prstGeom>
        </p:spPr>
        <p:txBody>
          <a:bodyPr vert="horz" wrap="square" lIns="0" tIns="0" rIns="0" bIns="0" rtlCol="0">
            <a:spAutoFit/>
          </a:bodyPr>
          <a:lstStyle/>
          <a:p>
            <a:pPr marL="40137" marR="0">
              <a:lnSpc>
                <a:spcPts val="853"/>
              </a:lnSpc>
              <a:spcBef>
                <a:spcPct val="0"/>
              </a:spcBef>
              <a:spcAft>
                <a:spcPct val="0"/>
              </a:spcAft>
            </a:pPr>
            <a:r>
              <a:rPr sz="700" spc="-21">
                <a:solidFill>
                  <a:srgbClr val="0C4DA2"/>
                </a:solidFill>
                <a:latin typeface="LDPOVF+UDShinGoSCGbe-Reg"/>
                <a:cs typeface="LDPOVF+UDShinGoSCGbe-Reg"/>
              </a:rPr>
              <a:t>环利用量</a:t>
            </a:r>
          </a:p>
          <a:p>
            <a:pPr marL="0" marR="0">
              <a:lnSpc>
                <a:spcPts val="1189"/>
              </a:lnSpc>
              <a:spcBef>
                <a:spcPts val="2"/>
              </a:spcBef>
              <a:spcAft>
                <a:spcPct val="0"/>
              </a:spcAft>
            </a:pPr>
            <a:r>
              <a:rPr sz="950" spc="-28">
                <a:solidFill>
                  <a:srgbClr val="0C4DA2"/>
                </a:solidFill>
                <a:latin typeface="KIPWKN+UDShinGoSCGbe-DeB"/>
                <a:cs typeface="KIPWKN+UDShinGoSCGbe-DeB"/>
              </a:rPr>
              <a:t>1,240</a:t>
            </a:r>
          </a:p>
        </p:txBody>
      </p:sp>
      <p:sp>
        <p:nvSpPr>
          <p:cNvPr id="119" name="object 119"/>
          <p:cNvSpPr txBox="1"/>
          <p:nvPr/>
        </p:nvSpPr>
        <p:spPr>
          <a:xfrm>
            <a:off x="8288182" y="6854124"/>
            <a:ext cx="1090847"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培育野萱草，移植到各地</a:t>
            </a:r>
          </a:p>
        </p:txBody>
      </p:sp>
      <p:sp>
        <p:nvSpPr>
          <p:cNvPr id="120" name="object 120"/>
          <p:cNvSpPr txBox="1"/>
          <p:nvPr/>
        </p:nvSpPr>
        <p:spPr>
          <a:xfrm>
            <a:off x="10012497" y="6854124"/>
            <a:ext cx="392049"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野萱草</a:t>
            </a:r>
          </a:p>
        </p:txBody>
      </p:sp>
      <p:sp>
        <p:nvSpPr>
          <p:cNvPr id="121" name="object 121"/>
          <p:cNvSpPr txBox="1"/>
          <p:nvPr/>
        </p:nvSpPr>
        <p:spPr>
          <a:xfrm>
            <a:off x="4565241" y="6875248"/>
            <a:ext cx="478200"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1B388D"/>
                </a:solidFill>
                <a:latin typeface="LDPOVF+UDShinGoSCGbe-Reg"/>
                <a:cs typeface="LDPOVF+UDShinGoSCGbe-Reg"/>
              </a:rPr>
              <a:t>生产活动</a:t>
            </a:r>
          </a:p>
        </p:txBody>
      </p:sp>
      <p:sp>
        <p:nvSpPr>
          <p:cNvPr id="122" name="object 122"/>
          <p:cNvSpPr txBox="1"/>
          <p:nvPr/>
        </p:nvSpPr>
        <p:spPr>
          <a:xfrm>
            <a:off x="3220665" y="6968695"/>
            <a:ext cx="419955" cy="335105"/>
          </a:xfrm>
          <a:prstGeom prst="rect">
            <a:avLst/>
          </a:prstGeom>
        </p:spPr>
        <p:txBody>
          <a:bodyPr vert="horz" wrap="square" lIns="0" tIns="0" rIns="0" bIns="0" rtlCol="0">
            <a:spAutoFit/>
          </a:bodyPr>
          <a:lstStyle/>
          <a:p>
            <a:pPr marL="0" marR="0">
              <a:lnSpc>
                <a:spcPts val="1213"/>
              </a:lnSpc>
              <a:spcBef>
                <a:spcPct val="0"/>
              </a:spcBef>
              <a:spcAft>
                <a:spcPct val="0"/>
              </a:spcAft>
            </a:pPr>
            <a:r>
              <a:rPr sz="950">
                <a:solidFill>
                  <a:srgbClr val="0C4DA2"/>
                </a:solidFill>
                <a:latin typeface="KIPWKN+UDShinGoSCGbe-DeB"/>
                <a:cs typeface="KIPWKN+UDShinGoSCGbe-DeB"/>
              </a:rPr>
              <a:t>631</a:t>
            </a:r>
          </a:p>
        </p:txBody>
      </p:sp>
      <p:sp>
        <p:nvSpPr>
          <p:cNvPr id="123" name="object 123"/>
          <p:cNvSpPr txBox="1"/>
          <p:nvPr/>
        </p:nvSpPr>
        <p:spPr>
          <a:xfrm>
            <a:off x="2588474" y="6991570"/>
            <a:ext cx="736839" cy="241805"/>
          </a:xfrm>
          <a:prstGeom prst="rect">
            <a:avLst/>
          </a:prstGeom>
        </p:spPr>
        <p:txBody>
          <a:bodyPr vert="horz" wrap="square" lIns="0" tIns="0" rIns="0" bIns="0" rtlCol="0">
            <a:spAutoFit/>
          </a:bodyPr>
          <a:lstStyle/>
          <a:p>
            <a:pPr marL="0" marR="0">
              <a:lnSpc>
                <a:spcPts val="853"/>
              </a:lnSpc>
              <a:spcBef>
                <a:spcPct val="0"/>
              </a:spcBef>
              <a:spcAft>
                <a:spcPct val="0"/>
              </a:spcAft>
            </a:pPr>
            <a:r>
              <a:rPr sz="700" spc="-21">
                <a:solidFill>
                  <a:srgbClr val="0C4DA2"/>
                </a:solidFill>
                <a:latin typeface="LDPOVF+UDShinGoSCGbe-Reg"/>
                <a:cs typeface="LDPOVF+UDShinGoSCGbe-Reg"/>
              </a:rPr>
              <a:t>公司内再生利用</a:t>
            </a:r>
          </a:p>
        </p:txBody>
      </p:sp>
      <p:sp>
        <p:nvSpPr>
          <p:cNvPr id="124" name="object 124"/>
          <p:cNvSpPr txBox="1"/>
          <p:nvPr/>
        </p:nvSpPr>
        <p:spPr>
          <a:xfrm>
            <a:off x="8287202" y="7080098"/>
            <a:ext cx="3251431"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GUJDIK+STXihei"/>
                <a:cs typeface="GUJDIK+STXihei"/>
              </a:rPr>
              <a:t>ꢀꢀ该项目是在被可引起花粉过敏症的外来物种“黑麦</a:t>
            </a:r>
          </a:p>
          <a:p>
            <a:pPr marL="0" marR="0">
              <a:lnSpc>
                <a:spcPts val="900"/>
              </a:lnSpc>
              <a:spcBef>
                <a:spcPts val="700"/>
              </a:spcBef>
              <a:spcAft>
                <a:spcPct val="0"/>
              </a:spcAft>
            </a:pPr>
            <a:r>
              <a:rPr sz="900" spc="29">
                <a:solidFill>
                  <a:srgbClr val="221E1F"/>
                </a:solidFill>
                <a:latin typeface="GUJDIK+STXihei"/>
                <a:cs typeface="GUJDIK+STXihei"/>
              </a:rPr>
              <a:t>草”等覆盖、必须定期进行除草等作业的场所，通过替</a:t>
            </a:r>
          </a:p>
          <a:p>
            <a:pPr marL="0" marR="0">
              <a:lnSpc>
                <a:spcPts val="900"/>
              </a:lnSpc>
              <a:spcBef>
                <a:spcPts val="700"/>
              </a:spcBef>
              <a:spcAft>
                <a:spcPct val="0"/>
              </a:spcAft>
            </a:pPr>
            <a:r>
              <a:rPr sz="900" spc="29">
                <a:solidFill>
                  <a:srgbClr val="221E1F"/>
                </a:solidFill>
                <a:latin typeface="GUJDIK+STXihei"/>
                <a:cs typeface="GUJDIK+STXihei"/>
              </a:rPr>
              <a:t>代方式，移植成可轻度管理又具有可维持的魅力性传统</a:t>
            </a:r>
          </a:p>
          <a:p>
            <a:pPr marL="0" marR="0">
              <a:lnSpc>
                <a:spcPts val="900"/>
              </a:lnSpc>
              <a:spcBef>
                <a:spcPts val="700"/>
              </a:spcBef>
              <a:spcAft>
                <a:spcPct val="0"/>
              </a:spcAft>
            </a:pPr>
            <a:r>
              <a:rPr sz="900" spc="29">
                <a:solidFill>
                  <a:srgbClr val="221E1F"/>
                </a:solidFill>
                <a:latin typeface="GUJDIK+STXihei"/>
                <a:cs typeface="GUJDIK+STXihei"/>
              </a:rPr>
              <a:t>植物（花独活、重瓣萱草、野萱草、黄花萱草等），目</a:t>
            </a:r>
          </a:p>
          <a:p>
            <a:pPr marL="0" marR="0">
              <a:lnSpc>
                <a:spcPts val="900"/>
              </a:lnSpc>
              <a:spcBef>
                <a:spcPts val="700"/>
              </a:spcBef>
              <a:spcAft>
                <a:spcPct val="0"/>
              </a:spcAft>
            </a:pPr>
            <a:r>
              <a:rPr sz="900">
                <a:solidFill>
                  <a:srgbClr val="221E1F"/>
                </a:solidFill>
                <a:latin typeface="GUJDIK+STXihei"/>
                <a:cs typeface="GUJDIK+STXihei"/>
              </a:rPr>
              <a:t>标是打造安全而具有生物多样性的多自然群落。</a:t>
            </a:r>
          </a:p>
        </p:txBody>
      </p:sp>
      <p:sp>
        <p:nvSpPr>
          <p:cNvPr id="125" name="object 125"/>
          <p:cNvSpPr txBox="1"/>
          <p:nvPr/>
        </p:nvSpPr>
        <p:spPr>
          <a:xfrm>
            <a:off x="13331881" y="7232011"/>
            <a:ext cx="823214"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红螯螳臂蟹的胸针</a:t>
            </a:r>
          </a:p>
        </p:txBody>
      </p:sp>
      <p:sp>
        <p:nvSpPr>
          <p:cNvPr id="126" name="object 126"/>
          <p:cNvSpPr txBox="1"/>
          <p:nvPr/>
        </p:nvSpPr>
        <p:spPr>
          <a:xfrm>
            <a:off x="1432383" y="7335767"/>
            <a:ext cx="675762" cy="373567"/>
          </a:xfrm>
          <a:prstGeom prst="rect">
            <a:avLst/>
          </a:prstGeom>
        </p:spPr>
        <p:txBody>
          <a:bodyPr vert="horz" wrap="square" lIns="0" tIns="0" rIns="0" bIns="0" rtlCol="0">
            <a:spAutoFit/>
          </a:bodyPr>
          <a:lstStyle/>
          <a:p>
            <a:pPr marL="159104" marR="0">
              <a:lnSpc>
                <a:spcPts val="1103"/>
              </a:lnSpc>
              <a:spcBef>
                <a:spcPct val="0"/>
              </a:spcBef>
              <a:spcAft>
                <a:spcPct val="0"/>
              </a:spcAft>
            </a:pPr>
            <a:r>
              <a:rPr sz="850" spc="14">
                <a:solidFill>
                  <a:srgbClr val="FFFFFF"/>
                </a:solidFill>
                <a:latin typeface="KIPWKN+UDShinGoSCGbe-DeB"/>
                <a:cs typeface="KIPWKN+UDShinGoSCGbe-DeB"/>
              </a:rPr>
              <a:t>客户</a:t>
            </a:r>
          </a:p>
          <a:p>
            <a:pPr marL="0" marR="0">
              <a:lnSpc>
                <a:spcPts val="760"/>
              </a:lnSpc>
              <a:spcBef>
                <a:spcPct val="0"/>
              </a:spcBef>
              <a:spcAft>
                <a:spcPct val="0"/>
              </a:spcAft>
            </a:pPr>
            <a:r>
              <a:rPr sz="600">
                <a:solidFill>
                  <a:srgbClr val="FFFFFF"/>
                </a:solidFill>
                <a:latin typeface="LDPOVF+UDShinGoSCGbe-Reg"/>
                <a:cs typeface="LDPOVF+UDShinGoSCGbe-Reg"/>
              </a:rPr>
              <a:t>（法人、个人）</a:t>
            </a:r>
          </a:p>
        </p:txBody>
      </p:sp>
      <p:sp>
        <p:nvSpPr>
          <p:cNvPr id="127" name="object 127"/>
          <p:cNvSpPr txBox="1"/>
          <p:nvPr/>
        </p:nvSpPr>
        <p:spPr>
          <a:xfrm>
            <a:off x="5955723" y="7539445"/>
            <a:ext cx="683114" cy="433636"/>
          </a:xfrm>
          <a:prstGeom prst="rect">
            <a:avLst/>
          </a:prstGeom>
        </p:spPr>
        <p:txBody>
          <a:bodyPr vert="horz" wrap="square" lIns="0" tIns="0" rIns="0" bIns="0" rtlCol="0">
            <a:spAutoFit/>
          </a:bodyPr>
          <a:lstStyle/>
          <a:p>
            <a:pPr marL="0" marR="0">
              <a:lnSpc>
                <a:spcPts val="1075"/>
              </a:lnSpc>
              <a:spcBef>
                <a:spcPct val="0"/>
              </a:spcBef>
              <a:spcAft>
                <a:spcPct val="0"/>
              </a:spcAft>
            </a:pPr>
            <a:r>
              <a:rPr sz="850" spc="-29">
                <a:solidFill>
                  <a:srgbClr val="FFFFFF"/>
                </a:solidFill>
                <a:latin typeface="KIPWKN+UDShinGoSCGbe-DeB"/>
                <a:cs typeface="KIPWKN+UDShinGoSCGbe-DeB"/>
              </a:rPr>
              <a:t>最终处理量</a:t>
            </a:r>
          </a:p>
          <a:p>
            <a:pPr marL="156356" marR="0">
              <a:lnSpc>
                <a:spcPts val="1006"/>
              </a:lnSpc>
              <a:spcBef>
                <a:spcPct val="0"/>
              </a:spcBef>
              <a:spcAft>
                <a:spcPct val="0"/>
              </a:spcAft>
            </a:pPr>
            <a:r>
              <a:rPr sz="850">
                <a:solidFill>
                  <a:srgbClr val="FFFFFF"/>
                </a:solidFill>
                <a:latin typeface="KIPWKN+UDShinGoSCGbe-DeB"/>
                <a:cs typeface="KIPWKN+UDShinGoSCGbe-DeB"/>
              </a:rPr>
              <a:t>为零</a:t>
            </a:r>
            <a:r>
              <a:rPr sz="850">
                <a:solidFill>
                  <a:srgbClr val="949699"/>
                </a:solidFill>
                <a:latin typeface="KIPWKN+UDShinGoSCGbe-DeB"/>
                <a:cs typeface="KIPWKN+UDShinGoSCGbe-DeB"/>
              </a:rPr>
              <a:t>零</a:t>
            </a:r>
          </a:p>
        </p:txBody>
      </p:sp>
      <p:sp>
        <p:nvSpPr>
          <p:cNvPr id="128" name="object 128"/>
          <p:cNvSpPr txBox="1"/>
          <p:nvPr/>
        </p:nvSpPr>
        <p:spPr>
          <a:xfrm>
            <a:off x="8287202" y="8096225"/>
            <a:ext cx="3250898"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23">
                <a:solidFill>
                  <a:srgbClr val="221E1F"/>
                </a:solidFill>
                <a:latin typeface="GUJDIK+STXihei"/>
                <a:cs typeface="GUJDIK+STXihei"/>
              </a:rPr>
              <a:t>ꢀꢀ花独活、萱草类从7月到9月都会开出美丽的花朵，</a:t>
            </a:r>
          </a:p>
          <a:p>
            <a:pPr marL="0" marR="0">
              <a:lnSpc>
                <a:spcPts val="900"/>
              </a:lnSpc>
              <a:spcBef>
                <a:spcPts val="700"/>
              </a:spcBef>
              <a:spcAft>
                <a:spcPct val="0"/>
              </a:spcAft>
            </a:pPr>
            <a:r>
              <a:rPr sz="900">
                <a:solidFill>
                  <a:srgbClr val="221E1F"/>
                </a:solidFill>
                <a:latin typeface="GUJDIK+STXihei"/>
                <a:cs typeface="GUJDIK+STXihei"/>
              </a:rPr>
              <a:t>并且可以吸引金凤蝶、麝香凤蝶等各种凤蝶类来吸蜜。</a:t>
            </a:r>
          </a:p>
        </p:txBody>
      </p:sp>
      <p:sp>
        <p:nvSpPr>
          <p:cNvPr id="129" name="object 129"/>
          <p:cNvSpPr txBox="1"/>
          <p:nvPr/>
        </p:nvSpPr>
        <p:spPr>
          <a:xfrm>
            <a:off x="1514810" y="8283814"/>
            <a:ext cx="1215895" cy="379536"/>
          </a:xfrm>
          <a:prstGeom prst="rect">
            <a:avLst/>
          </a:prstGeom>
        </p:spPr>
        <p:txBody>
          <a:bodyPr vert="horz" wrap="square" lIns="0" tIns="0" rIns="0" bIns="0" rtlCol="0">
            <a:spAutoFit/>
          </a:bodyPr>
          <a:lstStyle/>
          <a:p>
            <a:pPr marL="63500" marR="0">
              <a:lnSpc>
                <a:spcPts val="1103"/>
              </a:lnSpc>
              <a:spcBef>
                <a:spcPct val="0"/>
              </a:spcBef>
              <a:spcAft>
                <a:spcPct val="0"/>
              </a:spcAft>
            </a:pPr>
            <a:r>
              <a:rPr sz="850" spc="14">
                <a:solidFill>
                  <a:srgbClr val="221E1F"/>
                </a:solidFill>
                <a:latin typeface="KIPWKN+UDShinGoSCGbe-DeB"/>
                <a:cs typeface="KIPWKN+UDShinGoSCGbe-DeB"/>
              </a:rPr>
              <a:t>其他公司产品</a:t>
            </a:r>
          </a:p>
          <a:p>
            <a:pPr marL="0" marR="0">
              <a:lnSpc>
                <a:spcPts val="805"/>
              </a:lnSpc>
              <a:spcBef>
                <a:spcPct val="0"/>
              </a:spcBef>
              <a:spcAft>
                <a:spcPct val="0"/>
              </a:spcAft>
            </a:pPr>
            <a:r>
              <a:rPr sz="650" spc="-10">
                <a:solidFill>
                  <a:srgbClr val="221E1F"/>
                </a:solidFill>
                <a:latin typeface="LDPOVF+UDShinGoSCGbe-Reg"/>
                <a:cs typeface="LDPOVF+UDShinGoSCGbe-Reg"/>
              </a:rPr>
              <a:t>（产业用、资产用、珠宝用）</a:t>
            </a:r>
          </a:p>
        </p:txBody>
      </p:sp>
      <p:sp>
        <p:nvSpPr>
          <p:cNvPr id="130" name="object 130"/>
          <p:cNvSpPr txBox="1"/>
          <p:nvPr/>
        </p:nvSpPr>
        <p:spPr>
          <a:xfrm>
            <a:off x="5197158" y="8266663"/>
            <a:ext cx="1877568" cy="378032"/>
          </a:xfrm>
          <a:prstGeom prst="rect">
            <a:avLst/>
          </a:prstGeom>
        </p:spPr>
        <p:txBody>
          <a:bodyPr vert="horz" wrap="square" lIns="0" tIns="0" rIns="0" bIns="0" rtlCol="0">
            <a:spAutoFit/>
          </a:bodyPr>
          <a:lstStyle/>
          <a:p>
            <a:pPr marL="63500" marR="0">
              <a:lnSpc>
                <a:spcPts val="1103"/>
              </a:lnSpc>
              <a:spcBef>
                <a:spcPct val="0"/>
              </a:spcBef>
              <a:spcAft>
                <a:spcPct val="0"/>
              </a:spcAft>
            </a:pPr>
            <a:r>
              <a:rPr sz="850" spc="11">
                <a:solidFill>
                  <a:srgbClr val="0C4DA2"/>
                </a:solidFill>
                <a:latin typeface="KIPWKN+UDShinGoSCGbe-DeB"/>
                <a:cs typeface="KIPWKN+UDShinGoSCGbe-DeB"/>
              </a:rPr>
              <a:t>TANAKA产品</a:t>
            </a:r>
          </a:p>
          <a:p>
            <a:pPr marL="0" marR="0">
              <a:lnSpc>
                <a:spcPts val="805"/>
              </a:lnSpc>
              <a:spcBef>
                <a:spcPct val="0"/>
              </a:spcBef>
              <a:spcAft>
                <a:spcPct val="0"/>
              </a:spcAft>
            </a:pPr>
            <a:r>
              <a:rPr sz="650" spc="-10">
                <a:solidFill>
                  <a:srgbClr val="0C4DA2"/>
                </a:solidFill>
                <a:latin typeface="LDPOVF+UDShinGoSCGbe-Reg"/>
                <a:cs typeface="LDPOVF+UDShinGoSCGbe-Reg"/>
              </a:rPr>
              <a:t>（产业用、资产用、珠宝用）</a:t>
            </a:r>
            <a:r>
              <a:rPr sz="650" spc="611">
                <a:solidFill>
                  <a:srgbClr val="0C4DA2"/>
                </a:solidFill>
                <a:latin typeface="LDPOVF+UDShinGoSCGbe-Reg"/>
                <a:cs typeface="LDPOVF+UDShinGoSCGbe-Reg"/>
              </a:rPr>
              <a:t> </a:t>
            </a:r>
            <a:r>
              <a:rPr sz="600" spc="17">
                <a:solidFill>
                  <a:srgbClr val="221E1F"/>
                </a:solidFill>
                <a:latin typeface="GUJDIK+STXihei"/>
                <a:cs typeface="GUJDIK+STXihei"/>
              </a:rPr>
              <a:t>（单位：吨）</a:t>
            </a:r>
          </a:p>
        </p:txBody>
      </p:sp>
      <p:sp>
        <p:nvSpPr>
          <p:cNvPr id="131" name="object 131"/>
          <p:cNvSpPr txBox="1"/>
          <p:nvPr/>
        </p:nvSpPr>
        <p:spPr>
          <a:xfrm>
            <a:off x="2178013" y="9028370"/>
            <a:ext cx="8631008" cy="29772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FFFFFF"/>
                </a:solidFill>
                <a:latin typeface="LDPOVF+UDShinGoSCGbe-Reg"/>
                <a:cs typeface="LDPOVF+UDShinGoSCGbe-Reg"/>
              </a:rPr>
              <a:t>国家循</a:t>
            </a:r>
            <a:r>
              <a:rPr sz="850" spc="549">
                <a:solidFill>
                  <a:srgbClr val="FFFFFF"/>
                </a:solidFill>
                <a:latin typeface="LDPOVF+UDShinGoSCGbe-Reg"/>
                <a:cs typeface="LDPOVF+UDShinGoSCGbe-Reg"/>
              </a:rPr>
              <a:t> </a:t>
            </a:r>
            <a:r>
              <a:rPr sz="850">
                <a:solidFill>
                  <a:srgbClr val="FFFFFF"/>
                </a:solidFill>
                <a:latin typeface="LDPOVF+UDShinGoSCGbe-Reg"/>
                <a:cs typeface="LDPOVF+UDShinGoSCGbe-Reg"/>
              </a:rPr>
              <a:t>环基</a:t>
            </a:r>
          </a:p>
        </p:txBody>
      </p:sp>
      <p:sp>
        <p:nvSpPr>
          <p:cNvPr id="132" name="object 132"/>
          <p:cNvSpPr txBox="1"/>
          <p:nvPr/>
        </p:nvSpPr>
        <p:spPr>
          <a:xfrm>
            <a:off x="2717763" y="9028370"/>
            <a:ext cx="701675" cy="29772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FFFFFF"/>
                </a:solidFill>
                <a:latin typeface="LDPOVF+UDShinGoSCGbe-Reg"/>
                <a:cs typeface="LDPOVF+UDShinGoSCGbe-Reg"/>
              </a:rPr>
              <a:t>本计划指标</a:t>
            </a:r>
          </a:p>
        </p:txBody>
      </p:sp>
      <p:sp>
        <p:nvSpPr>
          <p:cNvPr id="133" name="object 133"/>
          <p:cNvSpPr txBox="1"/>
          <p:nvPr/>
        </p:nvSpPr>
        <p:spPr>
          <a:xfrm>
            <a:off x="3850590" y="9028370"/>
            <a:ext cx="1365567" cy="297726"/>
          </a:xfrm>
          <a:prstGeom prst="rect">
            <a:avLst/>
          </a:prstGeom>
        </p:spPr>
        <p:txBody>
          <a:bodyPr vert="horz" wrap="square" lIns="0" tIns="0" rIns="0" bIns="0" rtlCol="0">
            <a:spAutoFit/>
          </a:bodyPr>
          <a:lstStyle/>
          <a:p>
            <a:pPr marL="0" marR="0">
              <a:lnSpc>
                <a:spcPts val="1069"/>
              </a:lnSpc>
              <a:spcBef>
                <a:spcPct val="0"/>
              </a:spcBef>
              <a:spcAft>
                <a:spcPct val="0"/>
              </a:spcAft>
            </a:pPr>
            <a:r>
              <a:rPr sz="850">
                <a:solidFill>
                  <a:srgbClr val="FFFFFF"/>
                </a:solidFill>
                <a:latin typeface="LDPOVF+UDShinGoSCGbe-Reg"/>
                <a:cs typeface="LDPOVF+UDShinGoSCGbe-Reg"/>
              </a:rPr>
              <a:t>田中贵金属集团环境指标</a:t>
            </a:r>
          </a:p>
        </p:txBody>
      </p:sp>
      <p:sp>
        <p:nvSpPr>
          <p:cNvPr id="134" name="object 134"/>
          <p:cNvSpPr txBox="1"/>
          <p:nvPr/>
        </p:nvSpPr>
        <p:spPr>
          <a:xfrm>
            <a:off x="1073881" y="9224111"/>
            <a:ext cx="762000" cy="611429"/>
          </a:xfrm>
          <a:prstGeom prst="rect">
            <a:avLst/>
          </a:prstGeom>
        </p:spPr>
        <p:txBody>
          <a:bodyPr vert="horz" wrap="square" lIns="0" tIns="0" rIns="0" bIns="0" rtlCol="0">
            <a:spAutoFit/>
          </a:bodyPr>
          <a:lstStyle/>
          <a:p>
            <a:pPr marL="0" marR="0">
              <a:lnSpc>
                <a:spcPts val="800"/>
              </a:lnSpc>
              <a:spcBef>
                <a:spcPct val="0"/>
              </a:spcBef>
              <a:spcAft>
                <a:spcPct val="0"/>
              </a:spcAft>
            </a:pPr>
            <a:r>
              <a:rPr sz="800">
                <a:solidFill>
                  <a:srgbClr val="221E1F"/>
                </a:solidFill>
                <a:latin typeface="GUJDIK+STXihei"/>
                <a:cs typeface="GUJDIK+STXihei"/>
              </a:rPr>
              <a:t>①资源生产率</a:t>
            </a:r>
          </a:p>
          <a:p>
            <a:pPr marL="0" marR="0">
              <a:lnSpc>
                <a:spcPts val="800"/>
              </a:lnSpc>
              <a:spcBef>
                <a:spcPts val="607"/>
              </a:spcBef>
              <a:spcAft>
                <a:spcPct val="0"/>
              </a:spcAft>
            </a:pPr>
            <a:r>
              <a:rPr sz="800">
                <a:solidFill>
                  <a:srgbClr val="221E1F"/>
                </a:solidFill>
                <a:latin typeface="GUJDIK+STXihei"/>
                <a:cs typeface="GUJDIK+STXihei"/>
              </a:rPr>
              <a:t>②循环利用率</a:t>
            </a:r>
          </a:p>
          <a:p>
            <a:pPr marL="0" marR="0">
              <a:lnSpc>
                <a:spcPts val="800"/>
              </a:lnSpc>
              <a:spcBef>
                <a:spcPts val="607"/>
              </a:spcBef>
              <a:spcAft>
                <a:spcPct val="0"/>
              </a:spcAft>
            </a:pPr>
            <a:r>
              <a:rPr sz="800">
                <a:solidFill>
                  <a:srgbClr val="221E1F"/>
                </a:solidFill>
                <a:latin typeface="GUJDIK+STXihei"/>
                <a:cs typeface="GUJDIK+STXihei"/>
              </a:rPr>
              <a:t>③最终处理量</a:t>
            </a:r>
          </a:p>
        </p:txBody>
      </p:sp>
      <p:sp>
        <p:nvSpPr>
          <p:cNvPr id="135" name="object 135"/>
          <p:cNvSpPr txBox="1"/>
          <p:nvPr/>
        </p:nvSpPr>
        <p:spPr>
          <a:xfrm>
            <a:off x="2148403" y="9224111"/>
            <a:ext cx="3341273" cy="254000"/>
          </a:xfrm>
          <a:prstGeom prst="rect">
            <a:avLst/>
          </a:prstGeom>
        </p:spPr>
        <p:txBody>
          <a:bodyPr vert="horz" wrap="square" lIns="0" tIns="0" rIns="0" bIns="0" rtlCol="0">
            <a:spAutoFit/>
          </a:bodyPr>
          <a:lstStyle/>
          <a:p>
            <a:pPr marL="0" marR="0">
              <a:lnSpc>
                <a:spcPts val="800"/>
              </a:lnSpc>
              <a:spcBef>
                <a:spcPct val="0"/>
              </a:spcBef>
              <a:spcAft>
                <a:spcPct val="0"/>
              </a:spcAft>
            </a:pPr>
            <a:r>
              <a:rPr sz="800">
                <a:solidFill>
                  <a:srgbClr val="221E1F"/>
                </a:solidFill>
                <a:latin typeface="GUJDIK+STXihei"/>
                <a:cs typeface="GUJDIK+STXihei"/>
              </a:rPr>
              <a:t>GDP／天然资源等投入量</a:t>
            </a:r>
            <a:r>
              <a:rPr sz="800" spc="4111">
                <a:solidFill>
                  <a:srgbClr val="221E1F"/>
                </a:solidFill>
                <a:latin typeface="GUJDIK+STXihei"/>
                <a:cs typeface="GUJDIK+STXihei"/>
              </a:rPr>
              <a:t> </a:t>
            </a:r>
            <a:r>
              <a:rPr sz="800">
                <a:solidFill>
                  <a:srgbClr val="221E1F"/>
                </a:solidFill>
                <a:latin typeface="GUJDIK+STXihei"/>
                <a:cs typeface="GUJDIK+STXihei"/>
              </a:rPr>
              <a:t>销售额总利润／外部采购量</a:t>
            </a:r>
          </a:p>
        </p:txBody>
      </p:sp>
      <p:sp>
        <p:nvSpPr>
          <p:cNvPr id="136" name="object 136"/>
          <p:cNvSpPr txBox="1"/>
          <p:nvPr/>
        </p:nvSpPr>
        <p:spPr>
          <a:xfrm>
            <a:off x="12999710" y="9229061"/>
            <a:ext cx="478282"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黄花萱草</a:t>
            </a:r>
          </a:p>
        </p:txBody>
      </p:sp>
      <p:sp>
        <p:nvSpPr>
          <p:cNvPr id="137" name="object 137"/>
          <p:cNvSpPr txBox="1"/>
          <p:nvPr/>
        </p:nvSpPr>
        <p:spPr>
          <a:xfrm>
            <a:off x="11402158" y="9243195"/>
            <a:ext cx="1190015"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员工和其家属移植黄花萱草</a:t>
            </a:r>
          </a:p>
        </p:txBody>
      </p:sp>
      <p:sp>
        <p:nvSpPr>
          <p:cNvPr id="138" name="object 138"/>
          <p:cNvSpPr txBox="1"/>
          <p:nvPr/>
        </p:nvSpPr>
        <p:spPr>
          <a:xfrm>
            <a:off x="8288188" y="9347839"/>
            <a:ext cx="823214"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GUJDIK+STXihei"/>
                <a:cs typeface="GUJDIK+STXihei"/>
              </a:rPr>
              <a:t>黄花萱草和碧凤蝶</a:t>
            </a:r>
          </a:p>
        </p:txBody>
      </p:sp>
      <p:sp>
        <p:nvSpPr>
          <p:cNvPr id="139" name="object 139"/>
          <p:cNvSpPr txBox="1"/>
          <p:nvPr/>
        </p:nvSpPr>
        <p:spPr>
          <a:xfrm>
            <a:off x="2108169" y="9402826"/>
            <a:ext cx="1402080" cy="432714"/>
          </a:xfrm>
          <a:prstGeom prst="rect">
            <a:avLst/>
          </a:prstGeom>
        </p:spPr>
        <p:txBody>
          <a:bodyPr vert="horz" wrap="square" lIns="0" tIns="0" rIns="0" bIns="0" rtlCol="0">
            <a:spAutoFit/>
          </a:bodyPr>
          <a:lstStyle/>
          <a:p>
            <a:pPr marL="0" marR="0">
              <a:lnSpc>
                <a:spcPts val="800"/>
              </a:lnSpc>
              <a:spcBef>
                <a:spcPct val="0"/>
              </a:spcBef>
              <a:spcAft>
                <a:spcPct val="0"/>
              </a:spcAft>
            </a:pPr>
            <a:r>
              <a:rPr sz="800">
                <a:solidFill>
                  <a:srgbClr val="221E1F"/>
                </a:solidFill>
                <a:latin typeface="GUJDIK+STXihei"/>
                <a:cs typeface="GUJDIK+STXihei"/>
              </a:rPr>
              <a:t>循环利用量／总物质投入量</a:t>
            </a:r>
          </a:p>
          <a:p>
            <a:pPr marL="304800" marR="0">
              <a:lnSpc>
                <a:spcPts val="800"/>
              </a:lnSpc>
              <a:spcBef>
                <a:spcPts val="607"/>
              </a:spcBef>
              <a:spcAft>
                <a:spcPct val="0"/>
              </a:spcAft>
            </a:pPr>
            <a:r>
              <a:rPr sz="800">
                <a:solidFill>
                  <a:srgbClr val="221E1F"/>
                </a:solidFill>
                <a:latin typeface="GUJDIK+STXihei"/>
                <a:cs typeface="GUJDIK+STXihei"/>
              </a:rPr>
              <a:t>填埋废弃物量</a:t>
            </a:r>
          </a:p>
        </p:txBody>
      </p:sp>
      <p:sp>
        <p:nvSpPr>
          <p:cNvPr id="140" name="object 140"/>
          <p:cNvSpPr txBox="1"/>
          <p:nvPr/>
        </p:nvSpPr>
        <p:spPr>
          <a:xfrm>
            <a:off x="3834699" y="9402842"/>
            <a:ext cx="1402080" cy="432713"/>
          </a:xfrm>
          <a:prstGeom prst="rect">
            <a:avLst/>
          </a:prstGeom>
        </p:spPr>
        <p:txBody>
          <a:bodyPr vert="horz" wrap="square" lIns="0" tIns="0" rIns="0" bIns="0" rtlCol="0">
            <a:spAutoFit/>
          </a:bodyPr>
          <a:lstStyle/>
          <a:p>
            <a:pPr marL="0" marR="0">
              <a:lnSpc>
                <a:spcPts val="800"/>
              </a:lnSpc>
              <a:spcBef>
                <a:spcPct val="0"/>
              </a:spcBef>
              <a:spcAft>
                <a:spcPct val="0"/>
              </a:spcAft>
            </a:pPr>
            <a:r>
              <a:rPr sz="800">
                <a:solidFill>
                  <a:srgbClr val="221E1F"/>
                </a:solidFill>
                <a:latin typeface="GUJDIK+STXihei"/>
                <a:cs typeface="GUJDIK+STXihei"/>
              </a:rPr>
              <a:t>循环利用量／总生金投入量</a:t>
            </a:r>
          </a:p>
          <a:p>
            <a:pPr marL="558800" marR="0">
              <a:lnSpc>
                <a:spcPts val="800"/>
              </a:lnSpc>
              <a:spcBef>
                <a:spcPts val="607"/>
              </a:spcBef>
              <a:spcAft>
                <a:spcPct val="0"/>
              </a:spcAft>
            </a:pPr>
            <a:r>
              <a:rPr sz="800">
                <a:solidFill>
                  <a:srgbClr val="221E1F"/>
                </a:solidFill>
                <a:latin typeface="GUJDIK+STXihei"/>
                <a:cs typeface="GUJDIK+STXihei"/>
              </a:rPr>
              <a:t>―</a:t>
            </a:r>
          </a:p>
        </p:txBody>
      </p:sp>
      <p:sp>
        <p:nvSpPr>
          <p:cNvPr id="141" name="object 141"/>
          <p:cNvSpPr txBox="1"/>
          <p:nvPr/>
        </p:nvSpPr>
        <p:spPr>
          <a:xfrm>
            <a:off x="8287202" y="9518689"/>
            <a:ext cx="3251431"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GUJDIK+STXihei"/>
                <a:cs typeface="GUJDIK+STXihei"/>
              </a:rPr>
              <a:t>ꢀꢀ今后我们将考虑在员工自己家中培育野萱草并进行</a:t>
            </a:r>
          </a:p>
        </p:txBody>
      </p:sp>
      <p:sp>
        <p:nvSpPr>
          <p:cNvPr id="142" name="object 142"/>
          <p:cNvSpPr txBox="1"/>
          <p:nvPr/>
        </p:nvSpPr>
        <p:spPr>
          <a:xfrm>
            <a:off x="8287202" y="9721914"/>
            <a:ext cx="1314450"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GUJDIK+STXihei"/>
                <a:cs typeface="GUJDIK+STXihei"/>
              </a:rPr>
              <a:t>移植等的参与型计划。</a:t>
            </a:r>
          </a:p>
        </p:txBody>
      </p:sp>
      <p:sp>
        <p:nvSpPr>
          <p:cNvPr id="143" name="object 143"/>
          <p:cNvSpPr txBox="1"/>
          <p:nvPr/>
        </p:nvSpPr>
        <p:spPr>
          <a:xfrm>
            <a:off x="9733965" y="9927220"/>
            <a:ext cx="1606620"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7">
                <a:solidFill>
                  <a:srgbClr val="221E1F"/>
                </a:solidFill>
                <a:latin typeface="GUJDIK+STXihei"/>
                <a:cs typeface="GUJDIK+STXihei"/>
              </a:rPr>
              <a:t>照片提供：NPO法人鹤见川流域联网</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77"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4441785" y="424662"/>
            <a:ext cx="375950"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HEMDMK+UDShinGoSCGbe-Reg"/>
                <a:cs typeface="HEMDMK+UDShinGoSCGbe-Reg"/>
              </a:rPr>
              <a:t>参与社区</a:t>
            </a:r>
          </a:p>
        </p:txBody>
      </p:sp>
      <p:sp>
        <p:nvSpPr>
          <p:cNvPr id="4" name="object 4"/>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BTTBOQ+UDShinGoSCGbe-DeB"/>
                <a:cs typeface="BTTBOQ+UDShinGoSCGbe-DeB"/>
              </a:rPr>
              <a:t>持续建立信赖</a:t>
            </a:r>
          </a:p>
        </p:txBody>
      </p:sp>
      <p:sp>
        <p:nvSpPr>
          <p:cNvPr id="5" name="object 5"/>
          <p:cNvSpPr txBox="1"/>
          <p:nvPr/>
        </p:nvSpPr>
        <p:spPr>
          <a:xfrm>
            <a:off x="888045" y="805781"/>
            <a:ext cx="4000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BTTBOQ+UDShinGoSCGbe-DeB"/>
                <a:cs typeface="BTTBOQ+UDShinGoSCGbe-DeB"/>
              </a:rPr>
              <a:t>为地区和社会做贡献</a:t>
            </a:r>
          </a:p>
        </p:txBody>
      </p:sp>
      <p:sp>
        <p:nvSpPr>
          <p:cNvPr id="6" name="object 6"/>
          <p:cNvSpPr txBox="1"/>
          <p:nvPr/>
        </p:nvSpPr>
        <p:spPr>
          <a:xfrm>
            <a:off x="901327" y="1374230"/>
            <a:ext cx="17968533" cy="6489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HEMDMK+UDShinGoSCGbe-Reg"/>
                <a:cs typeface="HEMDMK+UDShinGoSCGbe-Reg"/>
              </a:rPr>
              <a:t>田中贵金属集团的目标旨在通过事业活动，为使有因缘关系的地区和国家能够更加健全、</a:t>
            </a:r>
          </a:p>
          <a:p>
            <a:pPr marL="0" marR="0">
              <a:lnSpc>
                <a:spcPts val="1509"/>
              </a:lnSpc>
              <a:spcBef>
                <a:spcPts val="290"/>
              </a:spcBef>
              <a:spcAft>
                <a:spcPct val="0"/>
              </a:spcAft>
            </a:pPr>
            <a:r>
              <a:rPr sz="1200">
                <a:solidFill>
                  <a:srgbClr val="221E1F"/>
                </a:solidFill>
                <a:latin typeface="HEMDMK+UDShinGoSCGbe-Reg"/>
                <a:cs typeface="HEMDMK+UDShinGoSCGbe-Reg"/>
              </a:rPr>
              <a:t>富裕，做出力所能及的贡献。通过以公司为名义的支援和员工们的志愿活动两个方</a:t>
            </a:r>
            <a:r>
              <a:rPr sz="1200" spc="-77430">
                <a:solidFill>
                  <a:srgbClr val="221E1F"/>
                </a:solidFill>
                <a:latin typeface="HEMDMK+UDShinGoSCGbe-Reg"/>
                <a:cs typeface="HEMDMK+UDShinGoSCGbe-Reg"/>
              </a:rPr>
              <a:t>面</a:t>
            </a:r>
            <a:r>
              <a:rPr sz="1200">
                <a:solidFill>
                  <a:srgbClr val="221E1F"/>
                </a:solidFill>
                <a:latin typeface="HEMDMK+UDShinGoSCGbe-Reg"/>
                <a:cs typeface="HEMDMK+UDShinGoSCGbe-Reg"/>
              </a:rPr>
              <a:t>，</a:t>
            </a:r>
          </a:p>
        </p:txBody>
      </p:sp>
      <p:sp>
        <p:nvSpPr>
          <p:cNvPr id="7" name="object 7"/>
          <p:cNvSpPr txBox="1"/>
          <p:nvPr/>
        </p:nvSpPr>
        <p:spPr>
          <a:xfrm>
            <a:off x="10977780" y="1405172"/>
            <a:ext cx="766419" cy="384703"/>
          </a:xfrm>
          <a:prstGeom prst="rect">
            <a:avLst/>
          </a:prstGeom>
        </p:spPr>
        <p:txBody>
          <a:bodyPr vert="horz" wrap="square" lIns="0" tIns="0" rIns="0" bIns="0" rtlCol="0">
            <a:spAutoFit/>
          </a:bodyPr>
          <a:lstStyle/>
          <a:p>
            <a:pPr marL="0" marR="0">
              <a:lnSpc>
                <a:spcPts val="1379"/>
              </a:lnSpc>
              <a:spcBef>
                <a:spcPct val="0"/>
              </a:spcBef>
              <a:spcAft>
                <a:spcPct val="0"/>
              </a:spcAft>
            </a:pPr>
            <a:r>
              <a:rPr sz="1100">
                <a:solidFill>
                  <a:srgbClr val="00A1E4"/>
                </a:solidFill>
                <a:latin typeface="RJBPGK+UDShinGoStdTC-DeB"/>
                <a:cs typeface="RJBPGK+UDShinGoStdTC-DeB"/>
              </a:rPr>
              <a:t>主要活动</a:t>
            </a:r>
          </a:p>
        </p:txBody>
      </p:sp>
      <p:sp>
        <p:nvSpPr>
          <p:cNvPr id="8" name="object 8"/>
          <p:cNvSpPr txBox="1"/>
          <p:nvPr/>
        </p:nvSpPr>
        <p:spPr>
          <a:xfrm>
            <a:off x="8227634" y="1665016"/>
            <a:ext cx="1266825" cy="332752"/>
          </a:xfrm>
          <a:prstGeom prst="rect">
            <a:avLst/>
          </a:prstGeom>
        </p:spPr>
        <p:txBody>
          <a:bodyPr vert="horz" wrap="square" lIns="0" tIns="0" rIns="0" bIns="0" rtlCol="0">
            <a:spAutoFit/>
          </a:bodyPr>
          <a:lstStyle/>
          <a:p>
            <a:pPr marL="0" marR="0">
              <a:lnSpc>
                <a:spcPts val="1195"/>
              </a:lnSpc>
              <a:spcBef>
                <a:spcPct val="0"/>
              </a:spcBef>
              <a:spcAft>
                <a:spcPct val="0"/>
              </a:spcAft>
            </a:pPr>
            <a:r>
              <a:rPr sz="950">
                <a:solidFill>
                  <a:srgbClr val="049BDB"/>
                </a:solidFill>
                <a:latin typeface="HEMDMK+UDShinGoSCGbe-Reg"/>
                <a:cs typeface="HEMDMK+UDShinGoSCGbe-Reg"/>
              </a:rPr>
              <a:t>【捐赠、捐款活动】</a:t>
            </a:r>
          </a:p>
        </p:txBody>
      </p:sp>
      <p:sp>
        <p:nvSpPr>
          <p:cNvPr id="9" name="object 9"/>
          <p:cNvSpPr txBox="1"/>
          <p:nvPr/>
        </p:nvSpPr>
        <p:spPr>
          <a:xfrm>
            <a:off x="11341633" y="1665016"/>
            <a:ext cx="1942465" cy="332752"/>
          </a:xfrm>
          <a:prstGeom prst="rect">
            <a:avLst/>
          </a:prstGeom>
        </p:spPr>
        <p:txBody>
          <a:bodyPr vert="horz" wrap="square" lIns="0" tIns="0" rIns="0" bIns="0" rtlCol="0">
            <a:spAutoFit/>
          </a:bodyPr>
          <a:lstStyle/>
          <a:p>
            <a:pPr marL="0" marR="0">
              <a:lnSpc>
                <a:spcPts val="1195"/>
              </a:lnSpc>
              <a:spcBef>
                <a:spcPct val="0"/>
              </a:spcBef>
              <a:spcAft>
                <a:spcPct val="0"/>
              </a:spcAft>
            </a:pPr>
            <a:r>
              <a:rPr sz="950">
                <a:solidFill>
                  <a:srgbClr val="049BDB"/>
                </a:solidFill>
                <a:latin typeface="HEMDMK+UDShinGoSCGbe-Reg"/>
                <a:cs typeface="HEMDMK+UDShinGoSCGbe-Reg"/>
              </a:rPr>
              <a:t>【人才培养和文化艺术的发展】</a:t>
            </a:r>
          </a:p>
        </p:txBody>
      </p:sp>
      <p:sp>
        <p:nvSpPr>
          <p:cNvPr id="10" name="object 10"/>
          <p:cNvSpPr txBox="1"/>
          <p:nvPr/>
        </p:nvSpPr>
        <p:spPr>
          <a:xfrm>
            <a:off x="901327" y="1831430"/>
            <a:ext cx="13771581"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HEMDMK+UDShinGoSCGbe-Reg"/>
                <a:cs typeface="HEMDMK+UDShinGoSCGbe-Reg"/>
              </a:rPr>
              <a:t>在各地开展</a:t>
            </a:r>
            <a:r>
              <a:rPr sz="1200" spc="-77430">
                <a:solidFill>
                  <a:srgbClr val="221E1F"/>
                </a:solidFill>
                <a:latin typeface="HEMDMK+UDShinGoSCGbe-Reg"/>
                <a:cs typeface="HEMDMK+UDShinGoSCGbe-Reg"/>
              </a:rPr>
              <a:t>着</a:t>
            </a:r>
            <a:r>
              <a:rPr sz="1200">
                <a:solidFill>
                  <a:srgbClr val="221E1F"/>
                </a:solidFill>
                <a:latin typeface="HEMDMK+UDShinGoSCGbe-Reg"/>
                <a:cs typeface="HEMDMK+UDShinGoSCGbe-Reg"/>
              </a:rPr>
              <a:t>重</a:t>
            </a:r>
            <a:r>
              <a:rPr sz="1200" spc="737">
                <a:solidFill>
                  <a:srgbClr val="221E1F"/>
                </a:solidFill>
                <a:latin typeface="HEMDMK+UDShinGoSCGbe-Reg"/>
                <a:cs typeface="HEMDMK+UDShinGoSCGbe-Reg"/>
              </a:rPr>
              <a:t> </a:t>
            </a:r>
            <a:r>
              <a:rPr sz="1200">
                <a:solidFill>
                  <a:srgbClr val="221E1F"/>
                </a:solidFill>
                <a:latin typeface="HEMDMK+UDShinGoSCGbe-Reg"/>
                <a:cs typeface="HEMDMK+UDShinGoSCGbe-Reg"/>
              </a:rPr>
              <a:t>视持续性的活动。</a:t>
            </a:r>
          </a:p>
        </p:txBody>
      </p:sp>
      <p:sp>
        <p:nvSpPr>
          <p:cNvPr id="11" name="object 11"/>
          <p:cNvSpPr txBox="1"/>
          <p:nvPr/>
        </p:nvSpPr>
        <p:spPr>
          <a:xfrm>
            <a:off x="8287202" y="1872130"/>
            <a:ext cx="3251013" cy="423919"/>
          </a:xfrm>
          <a:prstGeom prst="rect">
            <a:avLst/>
          </a:prstGeom>
        </p:spPr>
        <p:txBody>
          <a:bodyPr vert="horz" wrap="square" lIns="0" tIns="0" rIns="0" bIns="0" rtlCol="0">
            <a:spAutoFit/>
          </a:bodyPr>
          <a:lstStyle/>
          <a:p>
            <a:pPr marL="0" marR="0">
              <a:lnSpc>
                <a:spcPts val="862"/>
              </a:lnSpc>
              <a:spcBef>
                <a:spcPct val="0"/>
              </a:spcBef>
              <a:spcAft>
                <a:spcPct val="0"/>
              </a:spcAft>
            </a:pPr>
            <a:r>
              <a:rPr sz="850" spc="67">
                <a:solidFill>
                  <a:srgbClr val="221E1F"/>
                </a:solidFill>
                <a:latin typeface="JCVPCK+STXihei"/>
                <a:cs typeface="JCVPCK+STXihei"/>
              </a:rPr>
              <a:t>通过公司内部举办旧货市场活动，向MIDS(智障者基金)</a:t>
            </a:r>
          </a:p>
          <a:p>
            <a:pPr marL="0" marR="0">
              <a:lnSpc>
                <a:spcPts val="862"/>
              </a:lnSpc>
              <a:spcBef>
                <a:spcPts val="337"/>
              </a:spcBef>
              <a:spcAft>
                <a:spcPct val="0"/>
              </a:spcAft>
            </a:pPr>
            <a:r>
              <a:rPr sz="850" spc="43">
                <a:solidFill>
                  <a:srgbClr val="221E1F"/>
                </a:solidFill>
                <a:latin typeface="JCVPCK+STXihei"/>
                <a:cs typeface="JCVPCK+STXihei"/>
              </a:rPr>
              <a:t>捐钱。</a:t>
            </a:r>
          </a:p>
        </p:txBody>
      </p:sp>
      <p:sp>
        <p:nvSpPr>
          <p:cNvPr id="12" name="object 12"/>
          <p:cNvSpPr txBox="1"/>
          <p:nvPr/>
        </p:nvSpPr>
        <p:spPr>
          <a:xfrm>
            <a:off x="11401202" y="1873522"/>
            <a:ext cx="3249430" cy="269875"/>
          </a:xfrm>
          <a:prstGeom prst="rect">
            <a:avLst/>
          </a:prstGeom>
        </p:spPr>
        <p:txBody>
          <a:bodyPr vert="horz" wrap="square" lIns="0" tIns="0" rIns="0" bIns="0" rtlCol="0">
            <a:spAutoFit/>
          </a:bodyPr>
          <a:lstStyle/>
          <a:p>
            <a:pPr marL="0" marR="0">
              <a:lnSpc>
                <a:spcPts val="850"/>
              </a:lnSpc>
              <a:spcBef>
                <a:spcPct val="0"/>
              </a:spcBef>
              <a:spcAft>
                <a:spcPct val="0"/>
              </a:spcAft>
            </a:pPr>
            <a:r>
              <a:rPr sz="850">
                <a:solidFill>
                  <a:srgbClr val="221E1F"/>
                </a:solidFill>
                <a:latin typeface="JCVPCK+STXihei"/>
                <a:cs typeface="JCVPCK+STXihei"/>
              </a:rPr>
              <a:t>在东海大学附属高轮台高中中学部，以让学生们了解贵金属</a:t>
            </a:r>
          </a:p>
        </p:txBody>
      </p:sp>
      <p:sp>
        <p:nvSpPr>
          <p:cNvPr id="13" name="object 13"/>
          <p:cNvSpPr txBox="1"/>
          <p:nvPr/>
        </p:nvSpPr>
        <p:spPr>
          <a:xfrm>
            <a:off x="11401202" y="2025948"/>
            <a:ext cx="3249430" cy="422300"/>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JCVPCK+STXihei"/>
                <a:cs typeface="JCVPCK+STXihei"/>
              </a:rPr>
              <a:t>的特性以及贵金属都活跃在我们日常生活中的哪些地方为目</a:t>
            </a:r>
          </a:p>
          <a:p>
            <a:pPr marL="0" marR="0">
              <a:lnSpc>
                <a:spcPts val="850"/>
              </a:lnSpc>
              <a:spcBef>
                <a:spcPts val="350"/>
              </a:spcBef>
              <a:spcAft>
                <a:spcPct val="0"/>
              </a:spcAft>
            </a:pPr>
            <a:r>
              <a:rPr sz="850">
                <a:solidFill>
                  <a:srgbClr val="221E1F"/>
                </a:solidFill>
                <a:latin typeface="JCVPCK+STXihei"/>
                <a:cs typeface="JCVPCK+STXihei"/>
              </a:rPr>
              <a:t>的，进行了上门授课。</a:t>
            </a:r>
          </a:p>
        </p:txBody>
      </p:sp>
      <p:sp>
        <p:nvSpPr>
          <p:cNvPr id="14" name="object 14"/>
          <p:cNvSpPr txBox="1"/>
          <p:nvPr/>
        </p:nvSpPr>
        <p:spPr>
          <a:xfrm>
            <a:off x="8290590" y="2184434"/>
            <a:ext cx="260004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田中电子新加坡有限公司ꢀ参加人数：200人ꢀ2018年7月</a:t>
            </a:r>
          </a:p>
        </p:txBody>
      </p:sp>
      <p:sp>
        <p:nvSpPr>
          <p:cNvPr id="15" name="object 15"/>
          <p:cNvSpPr txBox="1"/>
          <p:nvPr/>
        </p:nvSpPr>
        <p:spPr>
          <a:xfrm>
            <a:off x="11404600" y="2336856"/>
            <a:ext cx="3090257" cy="34928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TANAKA控股株式会社 总公司、田中贵金属工业株式会社湘南工厂ꢀ</a:t>
            </a:r>
          </a:p>
          <a:p>
            <a:pPr marL="0" marR="0">
              <a:lnSpc>
                <a:spcPts val="700"/>
              </a:lnSpc>
              <a:spcBef>
                <a:spcPts val="300"/>
              </a:spcBef>
              <a:spcAft>
                <a:spcPct val="0"/>
              </a:spcAft>
            </a:pPr>
            <a:r>
              <a:rPr sz="700">
                <a:solidFill>
                  <a:srgbClr val="221E1F"/>
                </a:solidFill>
                <a:latin typeface="JCVPCK+STXihei"/>
                <a:cs typeface="JCVPCK+STXihei"/>
              </a:rPr>
              <a:t>2018年11月</a:t>
            </a:r>
          </a:p>
        </p:txBody>
      </p:sp>
      <p:sp>
        <p:nvSpPr>
          <p:cNvPr id="16" name="object 16"/>
          <p:cNvSpPr txBox="1"/>
          <p:nvPr/>
        </p:nvSpPr>
        <p:spPr>
          <a:xfrm>
            <a:off x="8287202" y="2394323"/>
            <a:ext cx="2629338" cy="422300"/>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JCVPCK+STXihei"/>
                <a:cs typeface="JCVPCK+STXihei"/>
              </a:rPr>
              <a:t>将销售粉色丝带商品的部分金额捐赠给公益财团</a:t>
            </a:r>
          </a:p>
          <a:p>
            <a:pPr marL="0" marR="0">
              <a:lnSpc>
                <a:spcPts val="850"/>
              </a:lnSpc>
              <a:spcBef>
                <a:spcPts val="350"/>
              </a:spcBef>
              <a:spcAft>
                <a:spcPct val="0"/>
              </a:spcAft>
            </a:pPr>
            <a:r>
              <a:rPr sz="850">
                <a:solidFill>
                  <a:srgbClr val="221E1F"/>
                </a:solidFill>
                <a:latin typeface="JCVPCK+STXihei"/>
                <a:cs typeface="JCVPCK+STXihei"/>
              </a:rPr>
              <a:t>法人日本对癌协会“微笑基金”。</a:t>
            </a:r>
          </a:p>
        </p:txBody>
      </p:sp>
      <p:sp>
        <p:nvSpPr>
          <p:cNvPr id="17" name="object 17"/>
          <p:cNvSpPr txBox="1"/>
          <p:nvPr/>
        </p:nvSpPr>
        <p:spPr>
          <a:xfrm>
            <a:off x="1093359" y="2582797"/>
            <a:ext cx="1556258" cy="386689"/>
          </a:xfrm>
          <a:prstGeom prst="rect">
            <a:avLst/>
          </a:prstGeom>
        </p:spPr>
        <p:txBody>
          <a:bodyPr vert="horz" wrap="square" lIns="0" tIns="0" rIns="0" bIns="0" rtlCol="0">
            <a:spAutoFit/>
          </a:bodyPr>
          <a:lstStyle/>
          <a:p>
            <a:pPr marL="0" marR="0">
              <a:lnSpc>
                <a:spcPts val="1394"/>
              </a:lnSpc>
              <a:spcBef>
                <a:spcPct val="0"/>
              </a:spcBef>
              <a:spcAft>
                <a:spcPct val="0"/>
              </a:spcAft>
            </a:pPr>
            <a:r>
              <a:rPr sz="1100">
                <a:solidFill>
                  <a:srgbClr val="FFFFFF"/>
                </a:solidFill>
                <a:latin typeface="LNTPWW+UDShinGoSCGbe-Med"/>
                <a:cs typeface="LNTPWW+UDShinGoSCGbe-Med"/>
              </a:rPr>
              <a:t>东京2020官方赞助商</a:t>
            </a:r>
          </a:p>
        </p:txBody>
      </p:sp>
      <p:sp>
        <p:nvSpPr>
          <p:cNvPr id="18" name="object 18"/>
          <p:cNvSpPr txBox="1"/>
          <p:nvPr/>
        </p:nvSpPr>
        <p:spPr>
          <a:xfrm>
            <a:off x="11341633" y="2643213"/>
            <a:ext cx="10053783" cy="332752"/>
          </a:xfrm>
          <a:prstGeom prst="rect">
            <a:avLst/>
          </a:prstGeom>
        </p:spPr>
        <p:txBody>
          <a:bodyPr vert="horz" wrap="square" lIns="0" tIns="0" rIns="0" bIns="0" rtlCol="0">
            <a:spAutoFit/>
          </a:bodyPr>
          <a:lstStyle/>
          <a:p>
            <a:pPr marL="0" marR="0">
              <a:lnSpc>
                <a:spcPts val="1195"/>
              </a:lnSpc>
              <a:spcBef>
                <a:spcPct val="0"/>
              </a:spcBef>
              <a:spcAft>
                <a:spcPct val="0"/>
              </a:spcAft>
            </a:pPr>
            <a:r>
              <a:rPr sz="950">
                <a:solidFill>
                  <a:srgbClr val="049BDB"/>
                </a:solidFill>
                <a:latin typeface="HEMDMK+UDShinGoSCGbe-Reg"/>
                <a:cs typeface="HEMDMK+UDShinGoSCGbe-Reg"/>
              </a:rPr>
              <a:t>【当地</a:t>
            </a:r>
            <a:r>
              <a:rPr sz="950" spc="-61238">
                <a:solidFill>
                  <a:srgbClr val="049BDB"/>
                </a:solidFill>
                <a:latin typeface="HEMDMK+UDShinGoSCGbe-Reg"/>
                <a:cs typeface="HEMDMK+UDShinGoSCGbe-Reg"/>
              </a:rPr>
              <a:t>清</a:t>
            </a:r>
            <a:r>
              <a:rPr sz="950">
                <a:solidFill>
                  <a:srgbClr val="049BDB"/>
                </a:solidFill>
                <a:latin typeface="HEMDMK+UDShinGoSCGbe-Reg"/>
                <a:cs typeface="HEMDMK+UDShinGoSCGbe-Reg"/>
              </a:rPr>
              <a:t>扫活动】</a:t>
            </a:r>
          </a:p>
        </p:txBody>
      </p:sp>
      <p:sp>
        <p:nvSpPr>
          <p:cNvPr id="19" name="object 19"/>
          <p:cNvSpPr txBox="1"/>
          <p:nvPr/>
        </p:nvSpPr>
        <p:spPr>
          <a:xfrm>
            <a:off x="8290607" y="2705242"/>
            <a:ext cx="3299295" cy="298452"/>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Tanaka Kikinzoku Jewelry K.K.ꢀ2018年4月～2019年3月</a:t>
            </a:r>
            <a:r>
              <a:rPr sz="700" spc="587">
                <a:solidFill>
                  <a:srgbClr val="221E1F"/>
                </a:solidFill>
                <a:latin typeface="JCVPCK+STXihei"/>
                <a:cs typeface="JCVPCK+STXihei"/>
              </a:rPr>
              <a:t> </a:t>
            </a:r>
            <a:r>
              <a:rPr sz="600" spc="-10">
                <a:solidFill>
                  <a:srgbClr val="221E1F"/>
                </a:solidFill>
                <a:latin typeface="JCVPCK+STXihei"/>
                <a:cs typeface="JCVPCK+STXihei"/>
              </a:rPr>
              <a:t>K18粉色金粉色</a:t>
            </a:r>
          </a:p>
          <a:p>
            <a:pPr marL="2469436" marR="0">
              <a:lnSpc>
                <a:spcPts val="593"/>
              </a:lnSpc>
              <a:spcBef>
                <a:spcPts val="93"/>
              </a:spcBef>
              <a:spcAft>
                <a:spcPct val="0"/>
              </a:spcAft>
            </a:pPr>
            <a:r>
              <a:rPr sz="600" spc="-12">
                <a:solidFill>
                  <a:srgbClr val="221E1F"/>
                </a:solidFill>
                <a:latin typeface="JCVPCK+STXihei"/>
                <a:cs typeface="JCVPCK+STXihei"/>
              </a:rPr>
              <a:t>宝石胸针</a:t>
            </a:r>
          </a:p>
        </p:txBody>
      </p:sp>
      <p:sp>
        <p:nvSpPr>
          <p:cNvPr id="20" name="object 20"/>
          <p:cNvSpPr txBox="1"/>
          <p:nvPr/>
        </p:nvSpPr>
        <p:spPr>
          <a:xfrm>
            <a:off x="11401195" y="2851721"/>
            <a:ext cx="2979420" cy="269875"/>
          </a:xfrm>
          <a:prstGeom prst="rect">
            <a:avLst/>
          </a:prstGeom>
        </p:spPr>
        <p:txBody>
          <a:bodyPr vert="horz" wrap="square" lIns="0" tIns="0" rIns="0" bIns="0" rtlCol="0">
            <a:spAutoFit/>
          </a:bodyPr>
          <a:lstStyle/>
          <a:p>
            <a:pPr marL="0" marR="0">
              <a:lnSpc>
                <a:spcPts val="850"/>
              </a:lnSpc>
              <a:spcBef>
                <a:spcPct val="0"/>
              </a:spcBef>
              <a:spcAft>
                <a:spcPct val="0"/>
              </a:spcAft>
            </a:pPr>
            <a:r>
              <a:rPr sz="850">
                <a:solidFill>
                  <a:srgbClr val="221E1F"/>
                </a:solidFill>
                <a:latin typeface="JCVPCK+STXihei"/>
                <a:cs typeface="JCVPCK+STXihei"/>
              </a:rPr>
              <a:t>各工厂、事业所定期在工厂及其周边等进行清扫活动。</a:t>
            </a:r>
          </a:p>
        </p:txBody>
      </p:sp>
      <p:sp>
        <p:nvSpPr>
          <p:cNvPr id="21" name="object 21"/>
          <p:cNvSpPr txBox="1"/>
          <p:nvPr/>
        </p:nvSpPr>
        <p:spPr>
          <a:xfrm>
            <a:off x="1087229" y="2878875"/>
            <a:ext cx="2876017"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37">
                <a:solidFill>
                  <a:srgbClr val="FFFFFF"/>
                </a:solidFill>
                <a:latin typeface="JCVPCK+STXihei"/>
                <a:cs typeface="JCVPCK+STXihei"/>
              </a:rPr>
              <a:t>ꢀꢀTANAKA控股株式会社与公益财团法人东京</a:t>
            </a:r>
          </a:p>
          <a:p>
            <a:pPr marL="0" marR="0">
              <a:lnSpc>
                <a:spcPts val="900"/>
              </a:lnSpc>
              <a:spcBef>
                <a:spcPts val="700"/>
              </a:spcBef>
              <a:spcAft>
                <a:spcPct val="0"/>
              </a:spcAft>
            </a:pPr>
            <a:r>
              <a:rPr sz="900" spc="40">
                <a:solidFill>
                  <a:srgbClr val="FFFFFF"/>
                </a:solidFill>
                <a:latin typeface="JCVPCK+STXihei"/>
                <a:cs typeface="JCVPCK+STXihei"/>
              </a:rPr>
              <a:t>奥运会与残疾人奥运会组织委员会签订了有关东</a:t>
            </a:r>
          </a:p>
          <a:p>
            <a:pPr marL="0" marR="0">
              <a:lnSpc>
                <a:spcPts val="900"/>
              </a:lnSpc>
              <a:spcBef>
                <a:spcPts val="700"/>
              </a:spcBef>
              <a:spcAft>
                <a:spcPct val="0"/>
              </a:spcAft>
            </a:pPr>
            <a:r>
              <a:rPr sz="900" spc="27">
                <a:solidFill>
                  <a:srgbClr val="FFFFFF"/>
                </a:solidFill>
                <a:latin typeface="JCVPCK+STXihei"/>
                <a:cs typeface="JCVPCK+STXihei"/>
              </a:rPr>
              <a:t>京2020赞助计划的“贵金属、珠宝饰品”类别的</a:t>
            </a:r>
          </a:p>
          <a:p>
            <a:pPr marL="0" marR="0">
              <a:lnSpc>
                <a:spcPts val="900"/>
              </a:lnSpc>
              <a:spcBef>
                <a:spcPts val="700"/>
              </a:spcBef>
              <a:spcAft>
                <a:spcPct val="0"/>
              </a:spcAft>
            </a:pPr>
            <a:r>
              <a:rPr sz="900">
                <a:solidFill>
                  <a:srgbClr val="FFFFFF"/>
                </a:solidFill>
                <a:latin typeface="JCVPCK+STXihei"/>
                <a:cs typeface="JCVPCK+STXihei"/>
              </a:rPr>
              <a:t>“东京2020官方赞助商”契约。</a:t>
            </a:r>
          </a:p>
        </p:txBody>
      </p:sp>
      <p:sp>
        <p:nvSpPr>
          <p:cNvPr id="22" name="object 22"/>
          <p:cNvSpPr txBox="1"/>
          <p:nvPr/>
        </p:nvSpPr>
        <p:spPr>
          <a:xfrm>
            <a:off x="8227634" y="3024213"/>
            <a:ext cx="1146175" cy="332752"/>
          </a:xfrm>
          <a:prstGeom prst="rect">
            <a:avLst/>
          </a:prstGeom>
        </p:spPr>
        <p:txBody>
          <a:bodyPr vert="horz" wrap="square" lIns="0" tIns="0" rIns="0" bIns="0" rtlCol="0">
            <a:spAutoFit/>
          </a:bodyPr>
          <a:lstStyle/>
          <a:p>
            <a:pPr marL="0" marR="0">
              <a:lnSpc>
                <a:spcPts val="1195"/>
              </a:lnSpc>
              <a:spcBef>
                <a:spcPct val="0"/>
              </a:spcBef>
              <a:spcAft>
                <a:spcPct val="0"/>
              </a:spcAft>
            </a:pPr>
            <a:r>
              <a:rPr sz="950">
                <a:solidFill>
                  <a:srgbClr val="049BDB"/>
                </a:solidFill>
                <a:latin typeface="HEMDMK+UDShinGoSCGbe-Reg"/>
                <a:cs typeface="HEMDMK+UDShinGoSCGbe-Reg"/>
              </a:rPr>
              <a:t>【体育振兴活动】</a:t>
            </a:r>
          </a:p>
        </p:txBody>
      </p:sp>
      <p:sp>
        <p:nvSpPr>
          <p:cNvPr id="23" name="object 23"/>
          <p:cNvSpPr txBox="1"/>
          <p:nvPr/>
        </p:nvSpPr>
        <p:spPr>
          <a:xfrm>
            <a:off x="11404600" y="3010241"/>
            <a:ext cx="1942465"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田中贵金属工业株式会社各工厂与事业所、</a:t>
            </a:r>
          </a:p>
        </p:txBody>
      </p:sp>
      <p:sp>
        <p:nvSpPr>
          <p:cNvPr id="24" name="object 24"/>
          <p:cNvSpPr txBox="1"/>
          <p:nvPr/>
        </p:nvSpPr>
        <p:spPr>
          <a:xfrm>
            <a:off x="11404600" y="3137279"/>
            <a:ext cx="1840229"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田中电子工业株式会社佐贺总公司工厂、</a:t>
            </a:r>
          </a:p>
        </p:txBody>
      </p:sp>
      <p:sp>
        <p:nvSpPr>
          <p:cNvPr id="25" name="object 25"/>
          <p:cNvSpPr txBox="1"/>
          <p:nvPr/>
        </p:nvSpPr>
        <p:spPr>
          <a:xfrm>
            <a:off x="8287202" y="3232721"/>
            <a:ext cx="3251044" cy="574726"/>
          </a:xfrm>
          <a:prstGeom prst="rect">
            <a:avLst/>
          </a:prstGeom>
        </p:spPr>
        <p:txBody>
          <a:bodyPr vert="horz" wrap="square" lIns="0" tIns="0" rIns="0" bIns="0" rtlCol="0">
            <a:spAutoFit/>
          </a:bodyPr>
          <a:lstStyle/>
          <a:p>
            <a:pPr marL="0" marR="0">
              <a:lnSpc>
                <a:spcPts val="850"/>
              </a:lnSpc>
              <a:spcBef>
                <a:spcPts val="50"/>
              </a:spcBef>
              <a:spcAft>
                <a:spcPct val="0"/>
              </a:spcAft>
            </a:pPr>
            <a:r>
              <a:rPr sz="850" spc="23">
                <a:solidFill>
                  <a:srgbClr val="221E1F"/>
                </a:solidFill>
                <a:latin typeface="JCVPCK+STXihei"/>
                <a:cs typeface="JCVPCK+STXihei"/>
              </a:rPr>
              <a:t>在“东京马拉松2019”赛事上为男女前三名、2016起变成</a:t>
            </a:r>
          </a:p>
          <a:p>
            <a:pPr marL="0" marR="0">
              <a:lnSpc>
                <a:spcPts val="850"/>
              </a:lnSpc>
              <a:spcBef>
                <a:spcPts val="350"/>
              </a:spcBef>
              <a:spcAft>
                <a:spcPct val="0"/>
              </a:spcAft>
            </a:pPr>
            <a:r>
              <a:rPr sz="850" spc="42">
                <a:solidFill>
                  <a:srgbClr val="221E1F"/>
                </a:solidFill>
                <a:latin typeface="JCVPCK+STXihei"/>
                <a:cs typeface="JCVPCK+STXihei"/>
              </a:rPr>
              <a:t>国际轮椅马拉松赛的赛上男女前三名分别颁发了金牌、银</a:t>
            </a:r>
          </a:p>
          <a:p>
            <a:pPr marL="0" marR="0">
              <a:lnSpc>
                <a:spcPts val="850"/>
              </a:lnSpc>
              <a:spcBef>
                <a:spcPts val="350"/>
              </a:spcBef>
              <a:spcAft>
                <a:spcPct val="0"/>
              </a:spcAft>
            </a:pPr>
            <a:r>
              <a:rPr sz="850">
                <a:solidFill>
                  <a:srgbClr val="221E1F"/>
                </a:solidFill>
                <a:latin typeface="JCVPCK+STXihei"/>
                <a:cs typeface="JCVPCK+STXihei"/>
              </a:rPr>
              <a:t>牌、铜牌，共计提供了12枚奖牌。</a:t>
            </a:r>
          </a:p>
        </p:txBody>
      </p:sp>
      <p:sp>
        <p:nvSpPr>
          <p:cNvPr id="26" name="object 26"/>
          <p:cNvSpPr txBox="1"/>
          <p:nvPr/>
        </p:nvSpPr>
        <p:spPr>
          <a:xfrm>
            <a:off x="11404600" y="3264317"/>
            <a:ext cx="196342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Electroplating Engineers of Japan Ltd.、</a:t>
            </a:r>
          </a:p>
        </p:txBody>
      </p:sp>
      <p:sp>
        <p:nvSpPr>
          <p:cNvPr id="27" name="object 27"/>
          <p:cNvSpPr txBox="1"/>
          <p:nvPr/>
        </p:nvSpPr>
        <p:spPr>
          <a:xfrm>
            <a:off x="11404600" y="3391355"/>
            <a:ext cx="317092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Tanaka Kikinzoku Jewelry K.K.银座总店、田中电子（杭州）有限公司</a:t>
            </a:r>
          </a:p>
        </p:txBody>
      </p:sp>
      <p:sp>
        <p:nvSpPr>
          <p:cNvPr id="28" name="object 28"/>
          <p:cNvSpPr txBox="1"/>
          <p:nvPr/>
        </p:nvSpPr>
        <p:spPr>
          <a:xfrm>
            <a:off x="11341633" y="3583013"/>
            <a:ext cx="904875" cy="332752"/>
          </a:xfrm>
          <a:prstGeom prst="rect">
            <a:avLst/>
          </a:prstGeom>
        </p:spPr>
        <p:txBody>
          <a:bodyPr vert="horz" wrap="square" lIns="0" tIns="0" rIns="0" bIns="0" rtlCol="0">
            <a:spAutoFit/>
          </a:bodyPr>
          <a:lstStyle/>
          <a:p>
            <a:pPr marL="0" marR="0">
              <a:lnSpc>
                <a:spcPts val="1195"/>
              </a:lnSpc>
              <a:spcBef>
                <a:spcPct val="0"/>
              </a:spcBef>
              <a:spcAft>
                <a:spcPct val="0"/>
              </a:spcAft>
            </a:pPr>
            <a:r>
              <a:rPr sz="950">
                <a:solidFill>
                  <a:srgbClr val="049BDB"/>
                </a:solidFill>
                <a:latin typeface="HEMDMK+UDShinGoSCGbe-Reg"/>
                <a:cs typeface="HEMDMK+UDShinGoSCGbe-Reg"/>
              </a:rPr>
              <a:t>【献血活动】</a:t>
            </a:r>
          </a:p>
        </p:txBody>
      </p:sp>
      <p:sp>
        <p:nvSpPr>
          <p:cNvPr id="29" name="object 29"/>
          <p:cNvSpPr txBox="1"/>
          <p:nvPr/>
        </p:nvSpPr>
        <p:spPr>
          <a:xfrm>
            <a:off x="5663201" y="3682248"/>
            <a:ext cx="855929" cy="223672"/>
          </a:xfrm>
          <a:prstGeom prst="rect">
            <a:avLst/>
          </a:prstGeom>
        </p:spPr>
        <p:txBody>
          <a:bodyPr vert="horz" wrap="square" lIns="0" tIns="0" rIns="0" bIns="0" rtlCol="0">
            <a:spAutoFit/>
          </a:bodyPr>
          <a:lstStyle/>
          <a:p>
            <a:pPr marL="0" marR="0">
              <a:lnSpc>
                <a:spcPts val="711"/>
              </a:lnSpc>
              <a:spcBef>
                <a:spcPct val="0"/>
              </a:spcBef>
              <a:spcAft>
                <a:spcPct val="0"/>
              </a:spcAft>
            </a:pPr>
            <a:r>
              <a:rPr sz="700" spc="11">
                <a:solidFill>
                  <a:srgbClr val="221E1F"/>
                </a:solidFill>
                <a:latin typeface="JCVPCK+STXihei"/>
                <a:cs typeface="JCVPCK+STXihei"/>
              </a:rPr>
              <a:t>贵金属、珠宝饰品</a:t>
            </a:r>
          </a:p>
        </p:txBody>
      </p:sp>
      <p:sp>
        <p:nvSpPr>
          <p:cNvPr id="30" name="object 30"/>
          <p:cNvSpPr txBox="1"/>
          <p:nvPr/>
        </p:nvSpPr>
        <p:spPr>
          <a:xfrm>
            <a:off x="8290607" y="3696041"/>
            <a:ext cx="160989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TANAKA控股株式会社ꢀ2019年3月</a:t>
            </a:r>
          </a:p>
        </p:txBody>
      </p:sp>
      <p:sp>
        <p:nvSpPr>
          <p:cNvPr id="31" name="object 31"/>
          <p:cNvSpPr txBox="1"/>
          <p:nvPr/>
        </p:nvSpPr>
        <p:spPr>
          <a:xfrm>
            <a:off x="11401195" y="3791521"/>
            <a:ext cx="1986280" cy="269875"/>
          </a:xfrm>
          <a:prstGeom prst="rect">
            <a:avLst/>
          </a:prstGeom>
        </p:spPr>
        <p:txBody>
          <a:bodyPr vert="horz" wrap="square" lIns="0" tIns="0" rIns="0" bIns="0" rtlCol="0">
            <a:spAutoFit/>
          </a:bodyPr>
          <a:lstStyle/>
          <a:p>
            <a:pPr marL="0" marR="0">
              <a:lnSpc>
                <a:spcPts val="850"/>
              </a:lnSpc>
              <a:spcBef>
                <a:spcPct val="0"/>
              </a:spcBef>
              <a:spcAft>
                <a:spcPct val="0"/>
              </a:spcAft>
            </a:pPr>
            <a:r>
              <a:rPr sz="850">
                <a:solidFill>
                  <a:srgbClr val="221E1F"/>
                </a:solidFill>
                <a:latin typeface="JCVPCK+STXihei"/>
                <a:cs typeface="JCVPCK+STXihei"/>
              </a:rPr>
              <a:t>各工厂、事业所定期进行献血活动。</a:t>
            </a:r>
          </a:p>
        </p:txBody>
      </p:sp>
      <p:sp>
        <p:nvSpPr>
          <p:cNvPr id="32" name="object 32"/>
          <p:cNvSpPr txBox="1"/>
          <p:nvPr/>
        </p:nvSpPr>
        <p:spPr>
          <a:xfrm>
            <a:off x="8287202" y="3905920"/>
            <a:ext cx="3249429" cy="422300"/>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221E1F"/>
                </a:solidFill>
                <a:latin typeface="JCVPCK+STXihei"/>
                <a:cs typeface="JCVPCK+STXihei"/>
              </a:rPr>
              <a:t>在“槟城大桥国际马拉松赛”上作为第一供水所的企业义务</a:t>
            </a:r>
          </a:p>
          <a:p>
            <a:pPr marL="0" marR="0">
              <a:lnSpc>
                <a:spcPts val="850"/>
              </a:lnSpc>
              <a:spcBef>
                <a:spcPts val="350"/>
              </a:spcBef>
              <a:spcAft>
                <a:spcPct val="0"/>
              </a:spcAft>
            </a:pPr>
            <a:r>
              <a:rPr sz="850">
                <a:solidFill>
                  <a:srgbClr val="221E1F"/>
                </a:solidFill>
                <a:latin typeface="JCVPCK+STXihei"/>
                <a:cs typeface="JCVPCK+STXihei"/>
              </a:rPr>
              <a:t>工作人员参加了活动。</a:t>
            </a:r>
          </a:p>
        </p:txBody>
      </p:sp>
      <p:sp>
        <p:nvSpPr>
          <p:cNvPr id="33" name="object 33"/>
          <p:cNvSpPr txBox="1"/>
          <p:nvPr/>
        </p:nvSpPr>
        <p:spPr>
          <a:xfrm>
            <a:off x="11404600" y="3950041"/>
            <a:ext cx="3067050" cy="476325"/>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田中贵金属工业株式会社伊势原工厂、平塚工厂、湘南工厂、</a:t>
            </a:r>
          </a:p>
          <a:p>
            <a:pPr marL="0" marR="0">
              <a:lnSpc>
                <a:spcPts val="700"/>
              </a:lnSpc>
              <a:spcBef>
                <a:spcPts val="300"/>
              </a:spcBef>
              <a:spcAft>
                <a:spcPct val="0"/>
              </a:spcAft>
            </a:pPr>
            <a:r>
              <a:rPr sz="700">
                <a:solidFill>
                  <a:srgbClr val="221E1F"/>
                </a:solidFill>
                <a:latin typeface="JCVPCK+STXihei"/>
                <a:cs typeface="JCVPCK+STXihei"/>
              </a:rPr>
              <a:t>田中电子工业株式会社佐贺总公司工厂、田中电子新加坡有限公司、</a:t>
            </a:r>
          </a:p>
          <a:p>
            <a:pPr marL="0" marR="0">
              <a:lnSpc>
                <a:spcPts val="700"/>
              </a:lnSpc>
              <a:spcBef>
                <a:spcPts val="300"/>
              </a:spcBef>
              <a:spcAft>
                <a:spcPct val="0"/>
              </a:spcAft>
            </a:pPr>
            <a:r>
              <a:rPr sz="700">
                <a:solidFill>
                  <a:srgbClr val="221E1F"/>
                </a:solidFill>
                <a:latin typeface="JCVPCK+STXihei"/>
                <a:cs typeface="JCVPCK+STXihei"/>
              </a:rPr>
              <a:t>田中电子（杭州）有限公司、台湾田中电子股份有限公司</a:t>
            </a:r>
          </a:p>
        </p:txBody>
      </p:sp>
      <p:sp>
        <p:nvSpPr>
          <p:cNvPr id="34" name="object 34"/>
          <p:cNvSpPr txBox="1"/>
          <p:nvPr/>
        </p:nvSpPr>
        <p:spPr>
          <a:xfrm>
            <a:off x="1093359" y="4172791"/>
            <a:ext cx="3373755"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HEMDMK+UDShinGoSCGbe-Reg"/>
                <a:cs typeface="HEMDMK+UDShinGoSCGbe-Reg"/>
              </a:rPr>
              <a:t>取得东京都体育推动企业、体育加油公司的认定</a:t>
            </a:r>
          </a:p>
        </p:txBody>
      </p:sp>
      <p:sp>
        <p:nvSpPr>
          <p:cNvPr id="35" name="object 35"/>
          <p:cNvSpPr txBox="1"/>
          <p:nvPr/>
        </p:nvSpPr>
        <p:spPr>
          <a:xfrm>
            <a:off x="8290607" y="4216840"/>
            <a:ext cx="2702276"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田中电子马来西亚有限公司ꢀ参加人数：20人ꢀ2018年11月</a:t>
            </a:r>
          </a:p>
        </p:txBody>
      </p:sp>
      <p:sp>
        <p:nvSpPr>
          <p:cNvPr id="36" name="object 36"/>
          <p:cNvSpPr txBox="1"/>
          <p:nvPr/>
        </p:nvSpPr>
        <p:spPr>
          <a:xfrm>
            <a:off x="907206" y="4438498"/>
            <a:ext cx="6830544"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17">
                <a:solidFill>
                  <a:srgbClr val="221E1F"/>
                </a:solidFill>
                <a:latin typeface="JCVPCK+STXihei"/>
                <a:cs typeface="JCVPCK+STXihei"/>
              </a:rPr>
              <a:t>ꢀꢀTANAKA控股株式会社除了赞助各种体育大会之外，还通过员工参与的健康促进大会等体育活动来推动员工之间</a:t>
            </a:r>
          </a:p>
          <a:p>
            <a:pPr marL="0" marR="0">
              <a:lnSpc>
                <a:spcPts val="900"/>
              </a:lnSpc>
              <a:spcBef>
                <a:spcPts val="700"/>
              </a:spcBef>
              <a:spcAft>
                <a:spcPct val="0"/>
              </a:spcAft>
            </a:pPr>
            <a:r>
              <a:rPr sz="900">
                <a:solidFill>
                  <a:srgbClr val="221E1F"/>
                </a:solidFill>
                <a:latin typeface="JCVPCK+STXihei"/>
                <a:cs typeface="JCVPCK+STXihei"/>
              </a:rPr>
              <a:t>的交流和健康锻炼。</a:t>
            </a:r>
          </a:p>
        </p:txBody>
      </p:sp>
      <p:sp>
        <p:nvSpPr>
          <p:cNvPr id="37" name="object 37"/>
          <p:cNvSpPr txBox="1"/>
          <p:nvPr/>
        </p:nvSpPr>
        <p:spPr>
          <a:xfrm>
            <a:off x="8285967" y="4421577"/>
            <a:ext cx="7556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HEMDMK+UDShinGoSCGbe-Reg"/>
                <a:cs typeface="HEMDMK+UDShinGoSCGbe-Reg"/>
              </a:rPr>
              <a:t>捐赠、捐款活动</a:t>
            </a:r>
          </a:p>
        </p:txBody>
      </p:sp>
      <p:sp>
        <p:nvSpPr>
          <p:cNvPr id="38" name="object 38"/>
          <p:cNvSpPr txBox="1"/>
          <p:nvPr/>
        </p:nvSpPr>
        <p:spPr>
          <a:xfrm>
            <a:off x="9787912" y="4418726"/>
            <a:ext cx="656082"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14">
                <a:solidFill>
                  <a:srgbClr val="221E1F"/>
                </a:solidFill>
                <a:latin typeface="HEMDMK+UDShinGoSCGbe-Reg"/>
                <a:cs typeface="HEMDMK+UDShinGoSCGbe-Reg"/>
              </a:rPr>
              <a:t>体育振兴活动</a:t>
            </a:r>
          </a:p>
        </p:txBody>
      </p:sp>
      <p:sp>
        <p:nvSpPr>
          <p:cNvPr id="39" name="object 39"/>
          <p:cNvSpPr txBox="1"/>
          <p:nvPr/>
        </p:nvSpPr>
        <p:spPr>
          <a:xfrm>
            <a:off x="11313101" y="4417843"/>
            <a:ext cx="122682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HEMDMK+UDShinGoSCGbe-Reg"/>
                <a:cs typeface="HEMDMK+UDShinGoSCGbe-Reg"/>
              </a:rPr>
              <a:t>人才培养和文化艺术的发展</a:t>
            </a:r>
          </a:p>
        </p:txBody>
      </p:sp>
      <p:sp>
        <p:nvSpPr>
          <p:cNvPr id="40" name="object 40"/>
          <p:cNvSpPr txBox="1"/>
          <p:nvPr/>
        </p:nvSpPr>
        <p:spPr>
          <a:xfrm>
            <a:off x="12839247" y="4421603"/>
            <a:ext cx="720358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HEMDMK+UDShinGoSCGbe-Reg"/>
                <a:cs typeface="HEMDMK+UDShinGoSCGbe-Reg"/>
              </a:rPr>
              <a:t>当地</a:t>
            </a:r>
            <a:r>
              <a:rPr sz="700" spc="-45123">
                <a:solidFill>
                  <a:srgbClr val="221E1F"/>
                </a:solidFill>
                <a:latin typeface="HEMDMK+UDShinGoSCGbe-Reg"/>
                <a:cs typeface="HEMDMK+UDShinGoSCGbe-Reg"/>
              </a:rPr>
              <a:t>清</a:t>
            </a:r>
            <a:r>
              <a:rPr sz="700">
                <a:solidFill>
                  <a:srgbClr val="221E1F"/>
                </a:solidFill>
                <a:latin typeface="HEMDMK+UDShinGoSCGbe-Reg"/>
                <a:cs typeface="HEMDMK+UDShinGoSCGbe-Reg"/>
              </a:rPr>
              <a:t>扫活动</a:t>
            </a:r>
          </a:p>
        </p:txBody>
      </p:sp>
      <p:sp>
        <p:nvSpPr>
          <p:cNvPr id="41" name="object 41"/>
          <p:cNvSpPr txBox="1"/>
          <p:nvPr/>
        </p:nvSpPr>
        <p:spPr>
          <a:xfrm>
            <a:off x="907206" y="4844949"/>
            <a:ext cx="4985314"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JCVPCK+STXihei"/>
                <a:cs typeface="JCVPCK+STXihei"/>
              </a:rPr>
              <a:t>ꢀꢀ另外，2012年成为日本残疾人体育协会（JPSA）的官方合作伙伴，并且从2017年</a:t>
            </a:r>
          </a:p>
          <a:p>
            <a:pPr marL="0" marR="0">
              <a:lnSpc>
                <a:spcPts val="900"/>
              </a:lnSpc>
              <a:spcBef>
                <a:spcPts val="700"/>
              </a:spcBef>
              <a:spcAft>
                <a:spcPct val="0"/>
              </a:spcAft>
            </a:pPr>
            <a:r>
              <a:rPr sz="900" spc="15">
                <a:solidFill>
                  <a:srgbClr val="221E1F"/>
                </a:solidFill>
                <a:latin typeface="JCVPCK+STXihei"/>
                <a:cs typeface="JCVPCK+STXihei"/>
              </a:rPr>
              <a:t>开始对日本盲人足球协会（JBFA）以及盲人足球女子日本代表提供赞助。这些活动受</a:t>
            </a:r>
          </a:p>
          <a:p>
            <a:pPr marL="0" marR="0">
              <a:lnSpc>
                <a:spcPts val="900"/>
              </a:lnSpc>
              <a:spcBef>
                <a:spcPts val="700"/>
              </a:spcBef>
              <a:spcAft>
                <a:spcPct val="0"/>
              </a:spcAft>
            </a:pPr>
            <a:r>
              <a:rPr sz="900">
                <a:solidFill>
                  <a:srgbClr val="221E1F"/>
                </a:solidFill>
                <a:latin typeface="JCVPCK+STXihei"/>
                <a:cs typeface="JCVPCK+STXihei"/>
              </a:rPr>
              <a:t>到了广泛好评，从2015年度起连续4年被东京都认定为“东京都体育推动企业”，并且</a:t>
            </a:r>
          </a:p>
          <a:p>
            <a:pPr marL="0" marR="0">
              <a:lnSpc>
                <a:spcPts val="900"/>
              </a:lnSpc>
              <a:spcBef>
                <a:spcPts val="700"/>
              </a:spcBef>
              <a:spcAft>
                <a:spcPct val="0"/>
              </a:spcAft>
            </a:pPr>
            <a:r>
              <a:rPr sz="900">
                <a:solidFill>
                  <a:srgbClr val="221E1F"/>
                </a:solidFill>
                <a:latin typeface="JCVPCK+STXihei"/>
                <a:cs typeface="JCVPCK+STXihei"/>
              </a:rPr>
              <a:t>从2017年度起连续2年被体育厅认定为“体育加油公司”。</a:t>
            </a:r>
          </a:p>
        </p:txBody>
      </p:sp>
      <p:sp>
        <p:nvSpPr>
          <p:cNvPr id="42" name="object 42"/>
          <p:cNvSpPr txBox="1"/>
          <p:nvPr/>
        </p:nvSpPr>
        <p:spPr>
          <a:xfrm>
            <a:off x="8285937" y="5347649"/>
            <a:ext cx="1124585"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田中电子新加坡有限公司</a:t>
            </a:r>
          </a:p>
        </p:txBody>
      </p:sp>
      <p:sp>
        <p:nvSpPr>
          <p:cNvPr id="43" name="object 43"/>
          <p:cNvSpPr txBox="1"/>
          <p:nvPr/>
        </p:nvSpPr>
        <p:spPr>
          <a:xfrm>
            <a:off x="9787912" y="5344655"/>
            <a:ext cx="1549543" cy="221361"/>
          </a:xfrm>
          <a:prstGeom prst="rect">
            <a:avLst/>
          </a:prstGeom>
        </p:spPr>
        <p:txBody>
          <a:bodyPr vert="horz" wrap="square" lIns="0" tIns="0" rIns="0" bIns="0" rtlCol="0">
            <a:spAutoFit/>
          </a:bodyPr>
          <a:lstStyle/>
          <a:p>
            <a:pPr marL="0" marR="0">
              <a:lnSpc>
                <a:spcPts val="693"/>
              </a:lnSpc>
              <a:spcBef>
                <a:spcPct val="0"/>
              </a:spcBef>
              <a:spcAft>
                <a:spcPct val="0"/>
              </a:spcAft>
            </a:pPr>
            <a:r>
              <a:rPr sz="700" spc="-12">
                <a:solidFill>
                  <a:srgbClr val="221E1F"/>
                </a:solidFill>
                <a:latin typeface="JCVPCK+STXihei"/>
                <a:cs typeface="JCVPCK+STXihei"/>
              </a:rPr>
              <a:t>东京马拉松2019</a:t>
            </a:r>
            <a:r>
              <a:rPr sz="700">
                <a:solidFill>
                  <a:srgbClr val="221E1F"/>
                </a:solidFill>
                <a:latin typeface="JCVPCK+STXihei"/>
                <a:cs typeface="JCVPCK+STXihei"/>
              </a:rPr>
              <a:t> </a:t>
            </a:r>
            <a:r>
              <a:rPr sz="700" spc="-14">
                <a:solidFill>
                  <a:srgbClr val="221E1F"/>
                </a:solidFill>
                <a:latin typeface="JCVPCK+STXihei"/>
                <a:cs typeface="JCVPCK+STXihei"/>
              </a:rPr>
              <a:t>金牌、银牌、铜牌</a:t>
            </a:r>
          </a:p>
        </p:txBody>
      </p:sp>
      <p:sp>
        <p:nvSpPr>
          <p:cNvPr id="44" name="object 44"/>
          <p:cNvSpPr txBox="1"/>
          <p:nvPr/>
        </p:nvSpPr>
        <p:spPr>
          <a:xfrm>
            <a:off x="11313071" y="5343915"/>
            <a:ext cx="7556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上门授课的场景</a:t>
            </a:r>
          </a:p>
        </p:txBody>
      </p:sp>
      <p:sp>
        <p:nvSpPr>
          <p:cNvPr id="45" name="object 45"/>
          <p:cNvSpPr txBox="1"/>
          <p:nvPr/>
        </p:nvSpPr>
        <p:spPr>
          <a:xfrm>
            <a:off x="12839247" y="5347649"/>
            <a:ext cx="122682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田中电子（杭州）有限公司</a:t>
            </a:r>
          </a:p>
        </p:txBody>
      </p:sp>
      <p:sp>
        <p:nvSpPr>
          <p:cNvPr id="46" name="object 46"/>
          <p:cNvSpPr txBox="1"/>
          <p:nvPr/>
        </p:nvSpPr>
        <p:spPr>
          <a:xfrm>
            <a:off x="8936324" y="5678313"/>
            <a:ext cx="5359850" cy="329557"/>
          </a:xfrm>
          <a:prstGeom prst="rect">
            <a:avLst/>
          </a:prstGeom>
        </p:spPr>
        <p:txBody>
          <a:bodyPr vert="horz" wrap="square" lIns="0" tIns="0" rIns="0" bIns="0" rtlCol="0">
            <a:spAutoFit/>
          </a:bodyPr>
          <a:lstStyle/>
          <a:p>
            <a:pPr marL="0" marR="0">
              <a:lnSpc>
                <a:spcPts val="1169"/>
              </a:lnSpc>
              <a:spcBef>
                <a:spcPct val="0"/>
              </a:spcBef>
              <a:spcAft>
                <a:spcPct val="0"/>
              </a:spcAft>
            </a:pPr>
            <a:r>
              <a:rPr sz="950" spc="-20">
                <a:solidFill>
                  <a:srgbClr val="049BDB"/>
                </a:solidFill>
                <a:latin typeface="HEMDMK+UDShinGoSCGbe-Reg"/>
                <a:cs typeface="HEMDMK+UDShinGoSCGbe-Reg"/>
              </a:rPr>
              <a:t>其他活动内容浏览网页</a:t>
            </a:r>
            <a:r>
              <a:rPr sz="950">
                <a:solidFill>
                  <a:srgbClr val="049BDB"/>
                </a:solidFill>
                <a:latin typeface="HEMDMK+UDShinGoSCGbe-Reg"/>
                <a:cs typeface="HEMDMK+UDShinGoSCGbe-Reg"/>
              </a:rPr>
              <a:t> </a:t>
            </a:r>
            <a:r>
              <a:rPr sz="950" spc="-11">
                <a:solidFill>
                  <a:srgbClr val="049BDB"/>
                </a:solidFill>
                <a:latin typeface="HEMDMK+UDShinGoSCGbe-Reg"/>
                <a:cs typeface="HEMDMK+UDShinGoSCGbe-Reg"/>
              </a:rPr>
              <a:t>https://www.tanaka.co.jp/about/csr/communication.html</a:t>
            </a:r>
          </a:p>
        </p:txBody>
      </p:sp>
      <p:sp>
        <p:nvSpPr>
          <p:cNvPr id="47" name="object 47"/>
          <p:cNvSpPr txBox="1"/>
          <p:nvPr/>
        </p:nvSpPr>
        <p:spPr>
          <a:xfrm>
            <a:off x="1093359" y="6001592"/>
            <a:ext cx="14668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HEMDMK+UDShinGoSCGbe-Reg"/>
                <a:cs typeface="HEMDMK+UDShinGoSCGbe-Reg"/>
              </a:rPr>
              <a:t>支援残疾人体育运动</a:t>
            </a:r>
          </a:p>
        </p:txBody>
      </p:sp>
      <p:sp>
        <p:nvSpPr>
          <p:cNvPr id="48" name="object 48"/>
          <p:cNvSpPr txBox="1"/>
          <p:nvPr/>
        </p:nvSpPr>
        <p:spPr>
          <a:xfrm>
            <a:off x="8473356" y="6204792"/>
            <a:ext cx="14668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HEMDMK+UDShinGoSCGbe-Reg"/>
                <a:cs typeface="HEMDMK+UDShinGoSCGbe-Reg"/>
              </a:rPr>
              <a:t>田中贵金属纪念财团</a:t>
            </a:r>
          </a:p>
        </p:txBody>
      </p:sp>
      <p:sp>
        <p:nvSpPr>
          <p:cNvPr id="49" name="object 49"/>
          <p:cNvSpPr txBox="1"/>
          <p:nvPr/>
        </p:nvSpPr>
        <p:spPr>
          <a:xfrm>
            <a:off x="907206" y="6267297"/>
            <a:ext cx="4590585" cy="1098652"/>
          </a:xfrm>
          <a:prstGeom prst="rect">
            <a:avLst/>
          </a:prstGeom>
        </p:spPr>
        <p:txBody>
          <a:bodyPr vert="horz" wrap="square" lIns="0" tIns="0" rIns="0" bIns="0" rtlCol="0">
            <a:spAutoFit/>
          </a:bodyPr>
          <a:lstStyle/>
          <a:p>
            <a:pPr marL="0" marR="0">
              <a:lnSpc>
                <a:spcPts val="900"/>
              </a:lnSpc>
              <a:spcBef>
                <a:spcPct val="0"/>
              </a:spcBef>
              <a:spcAft>
                <a:spcPct val="0"/>
              </a:spcAft>
            </a:pPr>
            <a:r>
              <a:rPr sz="900" spc="25">
                <a:solidFill>
                  <a:srgbClr val="221E1F"/>
                </a:solidFill>
                <a:latin typeface="JCVPCK+STXihei"/>
                <a:cs typeface="JCVPCK+STXihei"/>
              </a:rPr>
              <a:t>ꢀꢀ田中贵金属集团为日本残疾人体育协会主办的日本残疾人田径锦标赛、国</a:t>
            </a:r>
          </a:p>
          <a:p>
            <a:pPr marL="0" marR="0">
              <a:lnSpc>
                <a:spcPts val="900"/>
              </a:lnSpc>
              <a:spcBef>
                <a:spcPts val="700"/>
              </a:spcBef>
              <a:spcAft>
                <a:spcPct val="0"/>
              </a:spcAft>
            </a:pPr>
            <a:r>
              <a:rPr sz="900" spc="54">
                <a:solidFill>
                  <a:srgbClr val="221E1F"/>
                </a:solidFill>
                <a:latin typeface="JCVPCK+STXihei"/>
                <a:cs typeface="JCVPCK+STXihei"/>
              </a:rPr>
              <a:t>内国际盲人足球赛进行观看声援，参加志愿者活动。参加各种活动的总人次</a:t>
            </a:r>
          </a:p>
          <a:p>
            <a:pPr marL="0" marR="0">
              <a:lnSpc>
                <a:spcPts val="900"/>
              </a:lnSpc>
              <a:spcBef>
                <a:spcPts val="700"/>
              </a:spcBef>
              <a:spcAft>
                <a:spcPct val="0"/>
              </a:spcAft>
            </a:pPr>
            <a:r>
              <a:rPr sz="900" spc="18">
                <a:solidFill>
                  <a:srgbClr val="221E1F"/>
                </a:solidFill>
                <a:latin typeface="JCVPCK+STXihei"/>
                <a:cs typeface="JCVPCK+STXihei"/>
              </a:rPr>
              <a:t>数、实际人数均在稳步增加。以进一步搞活活动为目标，作为2018年度的新制</a:t>
            </a:r>
          </a:p>
          <a:p>
            <a:pPr marL="0" marR="0">
              <a:lnSpc>
                <a:spcPts val="900"/>
              </a:lnSpc>
              <a:spcBef>
                <a:spcPts val="700"/>
              </a:spcBef>
              <a:spcAft>
                <a:spcPct val="0"/>
              </a:spcAft>
            </a:pPr>
            <a:r>
              <a:rPr sz="900" spc="25">
                <a:solidFill>
                  <a:srgbClr val="221E1F"/>
                </a:solidFill>
                <a:latin typeface="JCVPCK+STXihei"/>
                <a:cs typeface="JCVPCK+STXihei"/>
              </a:rPr>
              <a:t>度，从各工厂、事业所募集可持续进行残疾人体育启发活动的“残疾人体育支</a:t>
            </a:r>
          </a:p>
          <a:p>
            <a:pPr marL="0" marR="0">
              <a:lnSpc>
                <a:spcPts val="900"/>
              </a:lnSpc>
              <a:spcBef>
                <a:spcPts val="700"/>
              </a:spcBef>
              <a:spcAft>
                <a:spcPct val="0"/>
              </a:spcAft>
            </a:pPr>
            <a:r>
              <a:rPr sz="900">
                <a:solidFill>
                  <a:srgbClr val="221E1F"/>
                </a:solidFill>
                <a:latin typeface="JCVPCK+STXihei"/>
                <a:cs typeface="JCVPCK+STXihei"/>
              </a:rPr>
              <a:t>援者”，首先在2019年2月大家都穿上统一标志夹克衫参加了声援盲人门球比赛</a:t>
            </a:r>
          </a:p>
        </p:txBody>
      </p:sp>
      <p:sp>
        <p:nvSpPr>
          <p:cNvPr id="50" name="object 50"/>
          <p:cNvSpPr txBox="1"/>
          <p:nvPr/>
        </p:nvSpPr>
        <p:spPr>
          <a:xfrm>
            <a:off x="8287202" y="6456395"/>
            <a:ext cx="99987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HEMDMK+UDShinGoSCGbe-Reg"/>
                <a:cs typeface="HEMDMK+UDShinGoSCGbe-Reg"/>
              </a:rPr>
              <a:t>○</a:t>
            </a:r>
            <a:r>
              <a:rPr sz="1000" spc="-40">
                <a:solidFill>
                  <a:srgbClr val="049BDB"/>
                </a:solidFill>
                <a:latin typeface="HEMDMK+UDShinGoSCGbe-Reg"/>
                <a:cs typeface="HEMDMK+UDShinGoSCGbe-Reg"/>
              </a:rPr>
              <a:t> </a:t>
            </a:r>
            <a:r>
              <a:rPr sz="1000" spc="20">
                <a:solidFill>
                  <a:srgbClr val="049BDB"/>
                </a:solidFill>
                <a:latin typeface="HEMDMK+UDShinGoSCGbe-Reg"/>
                <a:cs typeface="HEMDMK+UDShinGoSCGbe-Reg"/>
              </a:rPr>
              <a:t>奖学金制度</a:t>
            </a:r>
          </a:p>
        </p:txBody>
      </p:sp>
      <p:sp>
        <p:nvSpPr>
          <p:cNvPr id="51" name="object 51"/>
          <p:cNvSpPr txBox="1"/>
          <p:nvPr/>
        </p:nvSpPr>
        <p:spPr>
          <a:xfrm>
            <a:off x="11401195" y="6456395"/>
            <a:ext cx="1973573"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HEMDMK+UDShinGoSCGbe-Reg"/>
                <a:cs typeface="HEMDMK+UDShinGoSCGbe-Reg"/>
              </a:rPr>
              <a:t>○</a:t>
            </a:r>
            <a:r>
              <a:rPr sz="1000" spc="-40">
                <a:solidFill>
                  <a:srgbClr val="049BDB"/>
                </a:solidFill>
                <a:latin typeface="HEMDMK+UDShinGoSCGbe-Reg"/>
                <a:cs typeface="HEMDMK+UDShinGoSCGbe-Reg"/>
              </a:rPr>
              <a:t> </a:t>
            </a:r>
            <a:r>
              <a:rPr sz="1000" spc="20">
                <a:solidFill>
                  <a:srgbClr val="049BDB"/>
                </a:solidFill>
                <a:latin typeface="HEMDMK+UDShinGoSCGbe-Reg"/>
                <a:cs typeface="HEMDMK+UDShinGoSCGbe-Reg"/>
              </a:rPr>
              <a:t>爱的纽带ꢀ种植樱</a:t>
            </a:r>
            <a:r>
              <a:rPr sz="1000" spc="582">
                <a:solidFill>
                  <a:srgbClr val="049BDB"/>
                </a:solidFill>
                <a:latin typeface="HEMDMK+UDShinGoSCGbe-Reg"/>
                <a:cs typeface="HEMDMK+UDShinGoSCGbe-Reg"/>
              </a:rPr>
              <a:t> </a:t>
            </a:r>
            <a:r>
              <a:rPr sz="1000" spc="20">
                <a:solidFill>
                  <a:srgbClr val="049BDB"/>
                </a:solidFill>
                <a:latin typeface="HEMDMK+UDShinGoSCGbe-Reg"/>
                <a:cs typeface="HEMDMK+UDShinGoSCGbe-Reg"/>
              </a:rPr>
              <a:t>花树135</a:t>
            </a:r>
          </a:p>
        </p:txBody>
      </p:sp>
      <p:sp>
        <p:nvSpPr>
          <p:cNvPr id="52" name="object 52"/>
          <p:cNvSpPr txBox="1"/>
          <p:nvPr/>
        </p:nvSpPr>
        <p:spPr>
          <a:xfrm>
            <a:off x="8287202" y="6687154"/>
            <a:ext cx="3251431" cy="1098652"/>
          </a:xfrm>
          <a:prstGeom prst="rect">
            <a:avLst/>
          </a:prstGeom>
        </p:spPr>
        <p:txBody>
          <a:bodyPr vert="horz" wrap="square" lIns="0" tIns="0" rIns="0" bIns="0" rtlCol="0">
            <a:spAutoFit/>
          </a:bodyPr>
          <a:lstStyle/>
          <a:p>
            <a:pPr marL="0" marR="0">
              <a:lnSpc>
                <a:spcPts val="900"/>
              </a:lnSpc>
              <a:spcBef>
                <a:spcPct val="0"/>
              </a:spcBef>
              <a:spcAft>
                <a:spcPct val="0"/>
              </a:spcAft>
            </a:pPr>
            <a:r>
              <a:rPr sz="900" spc="18">
                <a:solidFill>
                  <a:srgbClr val="221E1F"/>
                </a:solidFill>
                <a:latin typeface="JCVPCK+STXihei"/>
                <a:cs typeface="JCVPCK+STXihei"/>
              </a:rPr>
              <a:t>ꢀꢀ从2018年度起开始启动以有助于发展学术、技术以</a:t>
            </a:r>
          </a:p>
          <a:p>
            <a:pPr marL="0" marR="0">
              <a:lnSpc>
                <a:spcPts val="900"/>
              </a:lnSpc>
              <a:spcBef>
                <a:spcPts val="700"/>
              </a:spcBef>
              <a:spcAft>
                <a:spcPct val="0"/>
              </a:spcAft>
            </a:pPr>
            <a:r>
              <a:rPr sz="900" spc="29">
                <a:solidFill>
                  <a:srgbClr val="221E1F"/>
                </a:solidFill>
                <a:latin typeface="JCVPCK+STXihei"/>
                <a:cs typeface="JCVPCK+STXihei"/>
              </a:rPr>
              <a:t>及社会经济为目的的“奖学金制度”。对象是大学理工</a:t>
            </a:r>
          </a:p>
          <a:p>
            <a:pPr marL="0" marR="0">
              <a:lnSpc>
                <a:spcPts val="900"/>
              </a:lnSpc>
              <a:spcBef>
                <a:spcPts val="700"/>
              </a:spcBef>
              <a:spcAft>
                <a:spcPct val="0"/>
              </a:spcAft>
            </a:pPr>
            <a:r>
              <a:rPr sz="900" spc="29">
                <a:solidFill>
                  <a:srgbClr val="221E1F"/>
                </a:solidFill>
                <a:latin typeface="JCVPCK+STXihei"/>
                <a:cs typeface="JCVPCK+STXihei"/>
              </a:rPr>
              <a:t>系学部、研究生院理工系研究科的在校学生，大学生为</a:t>
            </a:r>
          </a:p>
          <a:p>
            <a:pPr marL="0" marR="0">
              <a:lnSpc>
                <a:spcPts val="900"/>
              </a:lnSpc>
              <a:spcBef>
                <a:spcPts val="700"/>
              </a:spcBef>
              <a:spcAft>
                <a:spcPct val="0"/>
              </a:spcAft>
            </a:pPr>
            <a:r>
              <a:rPr sz="900" spc="34">
                <a:solidFill>
                  <a:srgbClr val="221E1F"/>
                </a:solidFill>
                <a:latin typeface="JCVPCK+STXihei"/>
                <a:cs typeface="JCVPCK+STXihei"/>
              </a:rPr>
              <a:t>23岁以下，研究生为30岁以下，发放期为1年。第一年</a:t>
            </a:r>
          </a:p>
          <a:p>
            <a:pPr marL="0" marR="0">
              <a:lnSpc>
                <a:spcPts val="900"/>
              </a:lnSpc>
              <a:spcBef>
                <a:spcPts val="700"/>
              </a:spcBef>
              <a:spcAft>
                <a:spcPct val="0"/>
              </a:spcAft>
            </a:pPr>
            <a:r>
              <a:rPr sz="900">
                <a:solidFill>
                  <a:srgbClr val="221E1F"/>
                </a:solidFill>
                <a:latin typeface="JCVPCK+STXihei"/>
                <a:cs typeface="JCVPCK+STXihei"/>
              </a:rPr>
              <a:t>度限定于东北大学，以３名学生为对象进行了发放。</a:t>
            </a:r>
          </a:p>
        </p:txBody>
      </p:sp>
      <p:sp>
        <p:nvSpPr>
          <p:cNvPr id="53" name="object 53"/>
          <p:cNvSpPr txBox="1"/>
          <p:nvPr/>
        </p:nvSpPr>
        <p:spPr>
          <a:xfrm>
            <a:off x="11401195" y="6687154"/>
            <a:ext cx="3251547" cy="2318005"/>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JCVPCK+STXihei"/>
                <a:cs typeface="JCVPCK+STXihei"/>
              </a:rPr>
              <a:t>ꢀꢀ作为东日本大地震后的东北复兴支援志愿者活动，</a:t>
            </a:r>
          </a:p>
          <a:p>
            <a:pPr marL="0" marR="0">
              <a:lnSpc>
                <a:spcPts val="900"/>
              </a:lnSpc>
              <a:spcBef>
                <a:spcPts val="700"/>
              </a:spcBef>
              <a:spcAft>
                <a:spcPct val="0"/>
              </a:spcAft>
            </a:pPr>
            <a:r>
              <a:rPr sz="900" spc="12">
                <a:solidFill>
                  <a:srgbClr val="221E1F"/>
                </a:solidFill>
                <a:latin typeface="JCVPCK+STXihei"/>
                <a:cs typeface="JCVPCK+STXihei"/>
              </a:rPr>
              <a:t>从2013年起开始的“爱的纽带</a:t>
            </a:r>
            <a:r>
              <a:rPr sz="900" spc="242">
                <a:solidFill>
                  <a:srgbClr val="221E1F"/>
                </a:solidFill>
                <a:latin typeface="JCVPCK+STXihei"/>
                <a:cs typeface="JCVPCK+STXihei"/>
              </a:rPr>
              <a:t> </a:t>
            </a:r>
            <a:r>
              <a:rPr sz="900" spc="12">
                <a:solidFill>
                  <a:srgbClr val="221E1F"/>
                </a:solidFill>
                <a:latin typeface="JCVPCK+STXihei"/>
                <a:cs typeface="JCVPCK+STXihei"/>
              </a:rPr>
              <a:t>种植樱花树135”今年迎</a:t>
            </a:r>
          </a:p>
          <a:p>
            <a:pPr marL="0" marR="0">
              <a:lnSpc>
                <a:spcPts val="900"/>
              </a:lnSpc>
              <a:spcBef>
                <a:spcPts val="700"/>
              </a:spcBef>
              <a:spcAft>
                <a:spcPct val="0"/>
              </a:spcAft>
            </a:pPr>
            <a:r>
              <a:rPr sz="900" spc="29">
                <a:solidFill>
                  <a:srgbClr val="221E1F"/>
                </a:solidFill>
                <a:latin typeface="JCVPCK+STXihei"/>
                <a:cs typeface="JCVPCK+STXihei"/>
              </a:rPr>
              <a:t>来了第６年，从“员工筹款”到“双重支援”（购买灾</a:t>
            </a:r>
          </a:p>
          <a:p>
            <a:pPr marL="0" marR="0">
              <a:lnSpc>
                <a:spcPts val="900"/>
              </a:lnSpc>
              <a:spcBef>
                <a:spcPts val="700"/>
              </a:spcBef>
              <a:spcAft>
                <a:spcPct val="0"/>
              </a:spcAft>
            </a:pPr>
            <a:r>
              <a:rPr sz="900" spc="29">
                <a:solidFill>
                  <a:srgbClr val="221E1F"/>
                </a:solidFill>
                <a:latin typeface="JCVPCK+STXihei"/>
                <a:cs typeface="JCVPCK+STXihei"/>
              </a:rPr>
              <a:t>区产品），活动形式发生了变化。双重支援的第一个支</a:t>
            </a:r>
          </a:p>
          <a:p>
            <a:pPr marL="0" marR="0">
              <a:lnSpc>
                <a:spcPts val="900"/>
              </a:lnSpc>
              <a:spcBef>
                <a:spcPts val="700"/>
              </a:spcBef>
              <a:spcAft>
                <a:spcPct val="0"/>
              </a:spcAft>
            </a:pPr>
            <a:r>
              <a:rPr sz="900" spc="29">
                <a:solidFill>
                  <a:srgbClr val="221E1F"/>
                </a:solidFill>
                <a:latin typeface="JCVPCK+STXihei"/>
                <a:cs typeface="JCVPCK+STXihei"/>
              </a:rPr>
              <a:t>援活动是由员工购买灾区产品，接下来第二个支援活动</a:t>
            </a:r>
          </a:p>
          <a:p>
            <a:pPr marL="0" marR="0">
              <a:lnSpc>
                <a:spcPts val="900"/>
              </a:lnSpc>
              <a:spcBef>
                <a:spcPts val="700"/>
              </a:spcBef>
              <a:spcAft>
                <a:spcPct val="0"/>
              </a:spcAft>
            </a:pPr>
            <a:r>
              <a:rPr sz="900">
                <a:solidFill>
                  <a:srgbClr val="221E1F"/>
                </a:solidFill>
                <a:latin typeface="JCVPCK+STXihei"/>
                <a:cs typeface="JCVPCK+STXihei"/>
              </a:rPr>
              <a:t>是由田中贵金属财团捐赠与购买额同等的额度。</a:t>
            </a:r>
          </a:p>
          <a:p>
            <a:pPr marL="0" marR="0">
              <a:lnSpc>
                <a:spcPts val="900"/>
              </a:lnSpc>
              <a:spcBef>
                <a:spcPts val="700"/>
              </a:spcBef>
              <a:spcAft>
                <a:spcPct val="0"/>
              </a:spcAft>
            </a:pPr>
            <a:r>
              <a:rPr sz="900">
                <a:solidFill>
                  <a:srgbClr val="221E1F"/>
                </a:solidFill>
                <a:latin typeface="JCVPCK+STXihei"/>
                <a:cs typeface="JCVPCK+STXihei"/>
              </a:rPr>
              <a:t>ꢀꢀ通过此次的植树，实现了“在公司迎来创业135周年</a:t>
            </a:r>
          </a:p>
          <a:p>
            <a:pPr marL="0" marR="0">
              <a:lnSpc>
                <a:spcPts val="900"/>
              </a:lnSpc>
              <a:spcBef>
                <a:spcPts val="700"/>
              </a:spcBef>
              <a:spcAft>
                <a:spcPct val="0"/>
              </a:spcAft>
            </a:pPr>
            <a:r>
              <a:rPr sz="900" spc="30">
                <a:solidFill>
                  <a:srgbClr val="221E1F"/>
                </a:solidFill>
                <a:latin typeface="JCVPCK+STXihei"/>
                <a:cs typeface="JCVPCK+STXihei"/>
              </a:rPr>
              <a:t>的2020年之前完成植树135棵”的目标。另外，支援范</a:t>
            </a:r>
          </a:p>
          <a:p>
            <a:pPr marL="0" marR="0">
              <a:lnSpc>
                <a:spcPts val="900"/>
              </a:lnSpc>
              <a:spcBef>
                <a:spcPts val="700"/>
              </a:spcBef>
              <a:spcAft>
                <a:spcPct val="0"/>
              </a:spcAft>
            </a:pPr>
            <a:r>
              <a:rPr sz="900" spc="29">
                <a:solidFill>
                  <a:srgbClr val="221E1F"/>
                </a:solidFill>
                <a:latin typeface="JCVPCK+STXihei"/>
                <a:cs typeface="JCVPCK+STXihei"/>
              </a:rPr>
              <a:t>围也进一步扩大，从“在避难标志海啸最高到达地点打</a:t>
            </a:r>
          </a:p>
          <a:p>
            <a:pPr marL="0" marR="0">
              <a:lnSpc>
                <a:spcPts val="900"/>
              </a:lnSpc>
              <a:spcBef>
                <a:spcPts val="700"/>
              </a:spcBef>
              <a:spcAft>
                <a:spcPct val="0"/>
              </a:spcAft>
            </a:pPr>
            <a:r>
              <a:rPr sz="900" spc="27">
                <a:solidFill>
                  <a:srgbClr val="221E1F"/>
                </a:solidFill>
                <a:latin typeface="JCVPCK+STXihei"/>
                <a:cs typeface="JCVPCK+STXihei"/>
              </a:rPr>
              <a:t>造樱花林荫道”、“传承记忆”、“抚慰灾区人们的心</a:t>
            </a:r>
          </a:p>
          <a:p>
            <a:pPr marL="0" marR="0">
              <a:lnSpc>
                <a:spcPts val="900"/>
              </a:lnSpc>
              <a:spcBef>
                <a:spcPts val="700"/>
              </a:spcBef>
              <a:spcAft>
                <a:spcPct val="0"/>
              </a:spcAft>
            </a:pPr>
            <a:r>
              <a:rPr sz="900">
                <a:solidFill>
                  <a:srgbClr val="221E1F"/>
                </a:solidFill>
                <a:latin typeface="JCVPCK+STXihei"/>
                <a:cs typeface="JCVPCK+STXihei"/>
              </a:rPr>
              <a:t>灵”，到“保护樱花”。</a:t>
            </a:r>
          </a:p>
        </p:txBody>
      </p:sp>
      <p:sp>
        <p:nvSpPr>
          <p:cNvPr id="54" name="object 54"/>
          <p:cNvSpPr txBox="1"/>
          <p:nvPr/>
        </p:nvSpPr>
        <p:spPr>
          <a:xfrm>
            <a:off x="907206" y="7283425"/>
            <a:ext cx="4592162" cy="488976"/>
          </a:xfrm>
          <a:prstGeom prst="rect">
            <a:avLst/>
          </a:prstGeom>
        </p:spPr>
        <p:txBody>
          <a:bodyPr vert="horz" wrap="square" lIns="0" tIns="0" rIns="0" bIns="0" rtlCol="0">
            <a:spAutoFit/>
          </a:bodyPr>
          <a:lstStyle/>
          <a:p>
            <a:pPr marL="0" marR="0">
              <a:lnSpc>
                <a:spcPts val="900"/>
              </a:lnSpc>
              <a:spcBef>
                <a:spcPct val="0"/>
              </a:spcBef>
              <a:spcAft>
                <a:spcPct val="0"/>
              </a:spcAft>
            </a:pPr>
            <a:r>
              <a:rPr sz="900" spc="15">
                <a:solidFill>
                  <a:srgbClr val="221E1F"/>
                </a:solidFill>
                <a:latin typeface="JCVPCK+STXihei"/>
                <a:cs typeface="JCVPCK+STXihei"/>
              </a:rPr>
              <a:t>及体验会等。今后将通过参加预定2019年10月举行的全国残疾人运动会的观战</a:t>
            </a:r>
          </a:p>
          <a:p>
            <a:pPr marL="0" marR="0">
              <a:lnSpc>
                <a:spcPts val="900"/>
              </a:lnSpc>
              <a:spcBef>
                <a:spcPts val="700"/>
              </a:spcBef>
              <a:spcAft>
                <a:spcPct val="0"/>
              </a:spcAft>
            </a:pPr>
            <a:r>
              <a:rPr sz="900">
                <a:solidFill>
                  <a:srgbClr val="221E1F"/>
                </a:solidFill>
                <a:latin typeface="JCVPCK+STXihei"/>
                <a:cs typeface="JCVPCK+STXihei"/>
              </a:rPr>
              <a:t>声援和志愿者活动等各种各样的机会，进一步理解和深耕残疾人体育活动。</a:t>
            </a:r>
          </a:p>
        </p:txBody>
      </p:sp>
      <p:sp>
        <p:nvSpPr>
          <p:cNvPr id="55" name="object 55"/>
          <p:cNvSpPr txBox="1"/>
          <p:nvPr/>
        </p:nvSpPr>
        <p:spPr>
          <a:xfrm>
            <a:off x="6123762" y="7272285"/>
            <a:ext cx="557403"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2019年2月</a:t>
            </a:r>
          </a:p>
        </p:txBody>
      </p:sp>
      <p:sp>
        <p:nvSpPr>
          <p:cNvPr id="56" name="object 56"/>
          <p:cNvSpPr txBox="1"/>
          <p:nvPr/>
        </p:nvSpPr>
        <p:spPr>
          <a:xfrm>
            <a:off x="6073000" y="7386609"/>
            <a:ext cx="1022350" cy="450901"/>
          </a:xfrm>
          <a:prstGeom prst="rect">
            <a:avLst/>
          </a:prstGeom>
        </p:spPr>
        <p:txBody>
          <a:bodyPr vert="horz" wrap="square" lIns="0" tIns="0" rIns="0" bIns="0" rtlCol="0">
            <a:spAutoFit/>
          </a:bodyPr>
          <a:lstStyle/>
          <a:p>
            <a:pPr marL="50762" marR="0">
              <a:lnSpc>
                <a:spcPts val="700"/>
              </a:lnSpc>
              <a:spcBef>
                <a:spcPct val="0"/>
              </a:spcBef>
              <a:spcAft>
                <a:spcPct val="0"/>
              </a:spcAft>
            </a:pPr>
            <a:r>
              <a:rPr sz="700">
                <a:solidFill>
                  <a:srgbClr val="221E1F"/>
                </a:solidFill>
                <a:latin typeface="JCVPCK+STXihei"/>
                <a:cs typeface="JCVPCK+STXihei"/>
              </a:rPr>
              <a:t>观战声援盲人</a:t>
            </a:r>
          </a:p>
          <a:p>
            <a:pPr marL="50762" marR="0">
              <a:lnSpc>
                <a:spcPts val="700"/>
              </a:lnSpc>
              <a:spcBef>
                <a:spcPts val="200"/>
              </a:spcBef>
              <a:spcAft>
                <a:spcPct val="0"/>
              </a:spcAft>
            </a:pPr>
            <a:r>
              <a:rPr sz="700">
                <a:solidFill>
                  <a:srgbClr val="221E1F"/>
                </a:solidFill>
                <a:latin typeface="JCVPCK+STXihei"/>
                <a:cs typeface="JCVPCK+STXihei"/>
              </a:rPr>
              <a:t>门球比赛</a:t>
            </a:r>
          </a:p>
          <a:p>
            <a:pPr marL="0" marR="0">
              <a:lnSpc>
                <a:spcPts val="700"/>
              </a:lnSpc>
              <a:spcBef>
                <a:spcPts val="200"/>
              </a:spcBef>
              <a:spcAft>
                <a:spcPct val="0"/>
              </a:spcAft>
            </a:pPr>
            <a:r>
              <a:rPr sz="700">
                <a:solidFill>
                  <a:srgbClr val="221E1F"/>
                </a:solidFill>
                <a:latin typeface="JCVPCK+STXihei"/>
                <a:cs typeface="JCVPCK+STXihei"/>
              </a:rPr>
              <a:t>（残疾人体育支援者）</a:t>
            </a:r>
          </a:p>
        </p:txBody>
      </p:sp>
      <p:sp>
        <p:nvSpPr>
          <p:cNvPr id="57" name="object 57"/>
          <p:cNvSpPr txBox="1"/>
          <p:nvPr/>
        </p:nvSpPr>
        <p:spPr>
          <a:xfrm>
            <a:off x="8287202" y="7878796"/>
            <a:ext cx="1675631"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HEMDMK+UDShinGoSCGbe-Reg"/>
                <a:cs typeface="HEMDMK+UDShinGoSCGbe-Reg"/>
              </a:rPr>
              <a:t>○</a:t>
            </a:r>
            <a:r>
              <a:rPr sz="1000" spc="-40">
                <a:solidFill>
                  <a:srgbClr val="049BDB"/>
                </a:solidFill>
                <a:latin typeface="HEMDMK+UDShinGoSCGbe-Reg"/>
                <a:cs typeface="HEMDMK+UDShinGoSCGbe-Reg"/>
              </a:rPr>
              <a:t> </a:t>
            </a:r>
            <a:r>
              <a:rPr sz="1000" spc="20">
                <a:solidFill>
                  <a:srgbClr val="049BDB"/>
                </a:solidFill>
                <a:latin typeface="HEMDMK+UDShinGoSCGbe-Reg"/>
                <a:cs typeface="HEMDMK+UDShinGoSCGbe-Reg"/>
              </a:rPr>
              <a:t>贵金属相关研究补助金</a:t>
            </a:r>
          </a:p>
        </p:txBody>
      </p:sp>
      <p:sp>
        <p:nvSpPr>
          <p:cNvPr id="58" name="object 58"/>
          <p:cNvSpPr txBox="1"/>
          <p:nvPr/>
        </p:nvSpPr>
        <p:spPr>
          <a:xfrm>
            <a:off x="8287202" y="8109554"/>
            <a:ext cx="3248793"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70">
                <a:solidFill>
                  <a:srgbClr val="221E1F"/>
                </a:solidFill>
                <a:latin typeface="JCVPCK+STXihei"/>
                <a:cs typeface="JCVPCK+STXihei"/>
              </a:rPr>
              <a:t>ꢀꢀ本补助金制度旨在支援为贵金属做出贡献的新技</a:t>
            </a:r>
          </a:p>
        </p:txBody>
      </p:sp>
      <p:sp>
        <p:nvSpPr>
          <p:cNvPr id="59" name="object 59"/>
          <p:cNvSpPr txBox="1"/>
          <p:nvPr/>
        </p:nvSpPr>
        <p:spPr>
          <a:xfrm>
            <a:off x="1093359" y="8236792"/>
            <a:ext cx="12118046"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HEMDMK+UDShinGoSCGbe-Reg"/>
                <a:cs typeface="HEMDMK+UDShinGoSCGbe-Reg"/>
              </a:rPr>
              <a:t>赞助“高专机器人大</a:t>
            </a:r>
            <a:r>
              <a:rPr sz="1100" spc="-70872">
                <a:solidFill>
                  <a:srgbClr val="049BDB"/>
                </a:solidFill>
                <a:latin typeface="HEMDMK+UDShinGoSCGbe-Reg"/>
                <a:cs typeface="HEMDMK+UDShinGoSCGbe-Reg"/>
              </a:rPr>
              <a:t>赛</a:t>
            </a:r>
            <a:r>
              <a:rPr sz="1100">
                <a:solidFill>
                  <a:srgbClr val="049BDB"/>
                </a:solidFill>
                <a:latin typeface="HEMDMK+UDShinGoSCGbe-Reg"/>
                <a:cs typeface="HEMDMK+UDShinGoSCGbe-Reg"/>
              </a:rPr>
              <a:t>”</a:t>
            </a:r>
          </a:p>
        </p:txBody>
      </p:sp>
      <p:sp>
        <p:nvSpPr>
          <p:cNvPr id="60" name="object 60"/>
          <p:cNvSpPr txBox="1"/>
          <p:nvPr/>
        </p:nvSpPr>
        <p:spPr>
          <a:xfrm>
            <a:off x="8287202" y="8312780"/>
            <a:ext cx="3248795"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18">
                <a:solidFill>
                  <a:srgbClr val="221E1F"/>
                </a:solidFill>
                <a:latin typeface="JCVPCK+STXihei"/>
                <a:cs typeface="JCVPCK+STXihei"/>
              </a:rPr>
              <a:t>术、研究和开发，从1999年度开始每年实施。今年是第</a:t>
            </a:r>
          </a:p>
        </p:txBody>
      </p:sp>
      <p:sp>
        <p:nvSpPr>
          <p:cNvPr id="61" name="object 61"/>
          <p:cNvSpPr txBox="1"/>
          <p:nvPr/>
        </p:nvSpPr>
        <p:spPr>
          <a:xfrm>
            <a:off x="907206" y="8502498"/>
            <a:ext cx="4680230"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17">
                <a:solidFill>
                  <a:srgbClr val="221E1F"/>
                </a:solidFill>
                <a:latin typeface="JCVPCK+STXihei"/>
                <a:cs typeface="JCVPCK+STXihei"/>
              </a:rPr>
              <a:t>ꢀꢀ创意对决•日本高等专科学校机器人大赛（通称“高专机器人大赛”），是一</a:t>
            </a:r>
          </a:p>
          <a:p>
            <a:pPr marL="0" marR="0">
              <a:lnSpc>
                <a:spcPts val="900"/>
              </a:lnSpc>
              <a:spcBef>
                <a:spcPts val="700"/>
              </a:spcBef>
              <a:spcAft>
                <a:spcPct val="0"/>
              </a:spcAft>
            </a:pPr>
            <a:r>
              <a:rPr sz="900" spc="25">
                <a:solidFill>
                  <a:srgbClr val="221E1F"/>
                </a:solidFill>
                <a:latin typeface="JCVPCK+STXihei"/>
                <a:cs typeface="JCVPCK+STXihei"/>
              </a:rPr>
              <a:t>项富有趣味性创意的体验活动，专科学校的学生们打破既成概念，凭借“自己</a:t>
            </a:r>
          </a:p>
          <a:p>
            <a:pPr marL="0" marR="0">
              <a:lnSpc>
                <a:spcPts val="900"/>
              </a:lnSpc>
              <a:spcBef>
                <a:spcPts val="700"/>
              </a:spcBef>
              <a:spcAft>
                <a:spcPct val="0"/>
              </a:spcAft>
            </a:pPr>
            <a:r>
              <a:rPr sz="900" spc="25">
                <a:solidFill>
                  <a:srgbClr val="221E1F"/>
                </a:solidFill>
                <a:latin typeface="JCVPCK+STXihei"/>
                <a:cs typeface="JCVPCK+STXihei"/>
              </a:rPr>
              <a:t>头脑思考、自己亲手制作”的方式，造出一台台稀奇古怪的机器人，在赛会上</a:t>
            </a:r>
          </a:p>
          <a:p>
            <a:pPr marL="0" marR="0">
              <a:lnSpc>
                <a:spcPts val="900"/>
              </a:lnSpc>
              <a:spcBef>
                <a:spcPts val="700"/>
              </a:spcBef>
              <a:spcAft>
                <a:spcPct val="0"/>
              </a:spcAft>
            </a:pPr>
            <a:r>
              <a:rPr sz="900">
                <a:solidFill>
                  <a:srgbClr val="221E1F"/>
                </a:solidFill>
                <a:latin typeface="JCVPCK+STXihei"/>
                <a:cs typeface="JCVPCK+STXihei"/>
              </a:rPr>
              <a:t>纷纷亮相。全国</a:t>
            </a:r>
            <a:r>
              <a:rPr sz="900" spc="-51">
                <a:solidFill>
                  <a:srgbClr val="221E1F"/>
                </a:solidFill>
                <a:latin typeface="JCVPCK+STXihei"/>
                <a:cs typeface="JCVPCK+STXihei"/>
              </a:rPr>
              <a:t> </a:t>
            </a:r>
            <a:r>
              <a:rPr sz="900">
                <a:solidFill>
                  <a:srgbClr val="221E1F"/>
                </a:solidFill>
                <a:latin typeface="JCVPCK+STXihei"/>
                <a:cs typeface="JCVPCK+STXihei"/>
              </a:rPr>
              <a:t>57</a:t>
            </a:r>
            <a:r>
              <a:rPr sz="900" spc="-51">
                <a:solidFill>
                  <a:srgbClr val="221E1F"/>
                </a:solidFill>
                <a:latin typeface="JCVPCK+STXihei"/>
                <a:cs typeface="JCVPCK+STXihei"/>
              </a:rPr>
              <a:t> </a:t>
            </a:r>
            <a:r>
              <a:rPr sz="900">
                <a:solidFill>
                  <a:srgbClr val="221E1F"/>
                </a:solidFill>
                <a:latin typeface="JCVPCK+STXihei"/>
                <a:cs typeface="JCVPCK+STXihei"/>
              </a:rPr>
              <a:t>所学校</a:t>
            </a:r>
            <a:r>
              <a:rPr sz="900" spc="-51">
                <a:solidFill>
                  <a:srgbClr val="221E1F"/>
                </a:solidFill>
                <a:latin typeface="JCVPCK+STXihei"/>
                <a:cs typeface="JCVPCK+STXihei"/>
              </a:rPr>
              <a:t> </a:t>
            </a:r>
            <a:r>
              <a:rPr sz="900">
                <a:solidFill>
                  <a:srgbClr val="221E1F"/>
                </a:solidFill>
                <a:latin typeface="JCVPCK+STXihei"/>
                <a:cs typeface="JCVPCK+STXihei"/>
              </a:rPr>
              <a:t>62</a:t>
            </a:r>
            <a:r>
              <a:rPr sz="900" spc="-51">
                <a:solidFill>
                  <a:srgbClr val="221E1F"/>
                </a:solidFill>
                <a:latin typeface="JCVPCK+STXihei"/>
                <a:cs typeface="JCVPCK+STXihei"/>
              </a:rPr>
              <a:t> </a:t>
            </a:r>
            <a:r>
              <a:rPr sz="900" spc="-41">
                <a:solidFill>
                  <a:srgbClr val="221E1F"/>
                </a:solidFill>
                <a:latin typeface="JCVPCK+STXihei"/>
                <a:cs typeface="JCVPCK+STXihei"/>
              </a:rPr>
              <a:t>个校区的专科学生，先在</a:t>
            </a:r>
            <a:r>
              <a:rPr sz="900" spc="-10">
                <a:solidFill>
                  <a:srgbClr val="221E1F"/>
                </a:solidFill>
                <a:latin typeface="JCVPCK+STXihei"/>
                <a:cs typeface="JCVPCK+STXihei"/>
              </a:rPr>
              <a:t> </a:t>
            </a:r>
            <a:r>
              <a:rPr sz="900">
                <a:solidFill>
                  <a:srgbClr val="221E1F"/>
                </a:solidFill>
                <a:latin typeface="JCVPCK+STXihei"/>
                <a:cs typeface="JCVPCK+STXihei"/>
              </a:rPr>
              <a:t>8</a:t>
            </a:r>
            <a:r>
              <a:rPr sz="900" spc="-51">
                <a:solidFill>
                  <a:srgbClr val="221E1F"/>
                </a:solidFill>
                <a:latin typeface="JCVPCK+STXihei"/>
                <a:cs typeface="JCVPCK+STXihei"/>
              </a:rPr>
              <a:t> </a:t>
            </a:r>
            <a:r>
              <a:rPr sz="900">
                <a:solidFill>
                  <a:srgbClr val="221E1F"/>
                </a:solidFill>
                <a:latin typeface="JCVPCK+STXihei"/>
                <a:cs typeface="JCVPCK+STXihei"/>
              </a:rPr>
              <a:t>个地区进行预选赛拼搏，</a:t>
            </a:r>
          </a:p>
          <a:p>
            <a:pPr marL="0" marR="0">
              <a:lnSpc>
                <a:spcPts val="900"/>
              </a:lnSpc>
              <a:spcBef>
                <a:spcPts val="700"/>
              </a:spcBef>
              <a:spcAft>
                <a:spcPct val="0"/>
              </a:spcAft>
            </a:pPr>
            <a:r>
              <a:rPr sz="900">
                <a:solidFill>
                  <a:srgbClr val="221E1F"/>
                </a:solidFill>
                <a:latin typeface="JCVPCK+STXihei"/>
                <a:cs typeface="JCVPCK+STXihei"/>
              </a:rPr>
              <a:t>获胜者 25 个团队才能参加东京的全国大会。</a:t>
            </a:r>
          </a:p>
        </p:txBody>
      </p:sp>
      <p:sp>
        <p:nvSpPr>
          <p:cNvPr id="62" name="object 62"/>
          <p:cNvSpPr txBox="1"/>
          <p:nvPr/>
        </p:nvSpPr>
        <p:spPr>
          <a:xfrm>
            <a:off x="8287202" y="8516006"/>
            <a:ext cx="3251424" cy="488974"/>
          </a:xfrm>
          <a:prstGeom prst="rect">
            <a:avLst/>
          </a:prstGeom>
        </p:spPr>
        <p:txBody>
          <a:bodyPr vert="horz" wrap="square" lIns="0" tIns="0" rIns="0" bIns="0" rtlCol="0">
            <a:spAutoFit/>
          </a:bodyPr>
          <a:lstStyle/>
          <a:p>
            <a:pPr marL="0" marR="0">
              <a:lnSpc>
                <a:spcPts val="900"/>
              </a:lnSpc>
              <a:spcBef>
                <a:spcPct val="0"/>
              </a:spcBef>
              <a:spcAft>
                <a:spcPct val="0"/>
              </a:spcAft>
            </a:pPr>
            <a:r>
              <a:rPr sz="900" spc="30">
                <a:solidFill>
                  <a:srgbClr val="221E1F"/>
                </a:solidFill>
                <a:latin typeface="JCVPCK+STXihei"/>
                <a:cs typeface="JCVPCK+STXihei"/>
              </a:rPr>
              <a:t>20次，应征总数为188件，我们对其中24件的研究颁发</a:t>
            </a:r>
          </a:p>
          <a:p>
            <a:pPr marL="0" marR="0">
              <a:lnSpc>
                <a:spcPts val="900"/>
              </a:lnSpc>
              <a:spcBef>
                <a:spcPts val="700"/>
              </a:spcBef>
              <a:spcAft>
                <a:spcPct val="0"/>
              </a:spcAft>
            </a:pPr>
            <a:r>
              <a:rPr sz="900">
                <a:solidFill>
                  <a:srgbClr val="221E1F"/>
                </a:solidFill>
                <a:latin typeface="JCVPCK+STXihei"/>
                <a:cs typeface="JCVPCK+STXihei"/>
              </a:rPr>
              <a:t>了总额1,620万日元的研究补助金。</a:t>
            </a:r>
          </a:p>
        </p:txBody>
      </p:sp>
      <p:sp>
        <p:nvSpPr>
          <p:cNvPr id="63" name="object 63"/>
          <p:cNvSpPr txBox="1"/>
          <p:nvPr/>
        </p:nvSpPr>
        <p:spPr>
          <a:xfrm>
            <a:off x="8248240" y="8967381"/>
            <a:ext cx="2906746"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spc="16">
                <a:solidFill>
                  <a:srgbClr val="221E1F"/>
                </a:solidFill>
                <a:latin typeface="HEMDMK+UDShinGoSCGbe-Reg"/>
                <a:cs typeface="HEMDMK+UDShinGoSCGbe-Reg"/>
              </a:rPr>
              <a:t>“可以实现体内局部pH测定的氧化铱微小电极的开发”</a:t>
            </a:r>
          </a:p>
        </p:txBody>
      </p:sp>
      <p:sp>
        <p:nvSpPr>
          <p:cNvPr id="64" name="object 64"/>
          <p:cNvSpPr txBox="1"/>
          <p:nvPr/>
        </p:nvSpPr>
        <p:spPr>
          <a:xfrm>
            <a:off x="8433247" y="9164439"/>
            <a:ext cx="747826"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金奖 200万日元</a:t>
            </a:r>
          </a:p>
        </p:txBody>
      </p:sp>
      <p:sp>
        <p:nvSpPr>
          <p:cNvPr id="65" name="object 65"/>
          <p:cNvSpPr txBox="1"/>
          <p:nvPr/>
        </p:nvSpPr>
        <p:spPr>
          <a:xfrm>
            <a:off x="9298099" y="9151074"/>
            <a:ext cx="1909603" cy="241673"/>
          </a:xfrm>
          <a:prstGeom prst="rect">
            <a:avLst/>
          </a:prstGeom>
        </p:spPr>
        <p:txBody>
          <a:bodyPr vert="horz" wrap="square" lIns="0" tIns="0" rIns="0" bIns="0" rtlCol="0">
            <a:spAutoFit/>
          </a:bodyPr>
          <a:lstStyle/>
          <a:p>
            <a:pPr marL="0" marR="0">
              <a:lnSpc>
                <a:spcPts val="800"/>
              </a:lnSpc>
              <a:spcBef>
                <a:spcPct val="0"/>
              </a:spcBef>
              <a:spcAft>
                <a:spcPct val="0"/>
              </a:spcAft>
            </a:pPr>
            <a:r>
              <a:rPr sz="700">
                <a:solidFill>
                  <a:srgbClr val="221E1F"/>
                </a:solidFill>
                <a:latin typeface="JCVPCK+STXihei"/>
                <a:cs typeface="JCVPCK+STXihei"/>
              </a:rPr>
              <a:t>东京医科牙科大学 助教ꢀ</a:t>
            </a:r>
            <a:r>
              <a:rPr sz="800">
                <a:solidFill>
                  <a:srgbClr val="221E1F"/>
                </a:solidFill>
                <a:latin typeface="JCVPCK+STXihei"/>
                <a:cs typeface="JCVPCK+STXihei"/>
              </a:rPr>
              <a:t>合田 达郎 先生</a:t>
            </a:r>
          </a:p>
        </p:txBody>
      </p:sp>
      <p:sp>
        <p:nvSpPr>
          <p:cNvPr id="66" name="object 66"/>
          <p:cNvSpPr txBox="1"/>
          <p:nvPr/>
        </p:nvSpPr>
        <p:spPr>
          <a:xfrm>
            <a:off x="12191740" y="9341906"/>
            <a:ext cx="949960" cy="486155"/>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0596C"/>
                </a:solidFill>
                <a:latin typeface="BTTBOQ+UDShinGoSCGbe-DeB"/>
                <a:cs typeface="BTTBOQ+UDShinGoSCGbe-DeB"/>
              </a:rPr>
              <a:t>实现135棵的</a:t>
            </a:r>
          </a:p>
          <a:p>
            <a:pPr marL="252730" marR="0">
              <a:lnSpc>
                <a:spcPts val="1050"/>
              </a:lnSpc>
              <a:spcBef>
                <a:spcPct val="0"/>
              </a:spcBef>
              <a:spcAft>
                <a:spcPct val="0"/>
              </a:spcAft>
            </a:pPr>
            <a:r>
              <a:rPr sz="1000">
                <a:solidFill>
                  <a:srgbClr val="F0596C"/>
                </a:solidFill>
                <a:latin typeface="BTTBOQ+UDShinGoSCGbe-DeB"/>
                <a:cs typeface="BTTBOQ+UDShinGoSCGbe-DeB"/>
              </a:rPr>
              <a:t>目标</a:t>
            </a:r>
          </a:p>
        </p:txBody>
      </p:sp>
      <p:sp>
        <p:nvSpPr>
          <p:cNvPr id="67" name="object 67"/>
          <p:cNvSpPr txBox="1"/>
          <p:nvPr/>
        </p:nvSpPr>
        <p:spPr>
          <a:xfrm>
            <a:off x="8248240" y="9365820"/>
            <a:ext cx="3028376" cy="407213"/>
          </a:xfrm>
          <a:prstGeom prst="rect">
            <a:avLst/>
          </a:prstGeom>
        </p:spPr>
        <p:txBody>
          <a:bodyPr vert="horz" wrap="square" lIns="0" tIns="0" rIns="0" bIns="0" rtlCol="0">
            <a:spAutoFit/>
          </a:bodyPr>
          <a:lstStyle/>
          <a:p>
            <a:pPr marL="0" marR="0">
              <a:lnSpc>
                <a:spcPts val="1006"/>
              </a:lnSpc>
              <a:spcBef>
                <a:spcPct val="0"/>
              </a:spcBef>
              <a:spcAft>
                <a:spcPct val="0"/>
              </a:spcAft>
            </a:pPr>
            <a:r>
              <a:rPr sz="800" spc="16">
                <a:solidFill>
                  <a:srgbClr val="221E1F"/>
                </a:solidFill>
                <a:latin typeface="HEMDMK+UDShinGoSCGbe-Reg"/>
                <a:cs typeface="HEMDMK+UDShinGoSCGbe-Reg"/>
              </a:rPr>
              <a:t>“采用CoPt类纳米复合材料的模拟纳米自旋存储器元件的</a:t>
            </a:r>
          </a:p>
          <a:p>
            <a:pPr marL="38100" marR="0">
              <a:lnSpc>
                <a:spcPts val="1000"/>
              </a:lnSpc>
              <a:spcBef>
                <a:spcPct val="0"/>
              </a:spcBef>
              <a:spcAft>
                <a:spcPct val="0"/>
              </a:spcAft>
            </a:pPr>
            <a:r>
              <a:rPr sz="800" spc="16">
                <a:solidFill>
                  <a:srgbClr val="221E1F"/>
                </a:solidFill>
                <a:latin typeface="HEMDMK+UDShinGoSCGbe-Reg"/>
                <a:cs typeface="HEMDMK+UDShinGoSCGbe-Reg"/>
              </a:rPr>
              <a:t>创制和脑型信息处理应用”</a:t>
            </a:r>
          </a:p>
        </p:txBody>
      </p:sp>
      <p:sp>
        <p:nvSpPr>
          <p:cNvPr id="68" name="object 68"/>
          <p:cNvSpPr txBox="1"/>
          <p:nvPr/>
        </p:nvSpPr>
        <p:spPr>
          <a:xfrm>
            <a:off x="907206" y="9518625"/>
            <a:ext cx="4628966" cy="488974"/>
          </a:xfrm>
          <a:prstGeom prst="rect">
            <a:avLst/>
          </a:prstGeom>
        </p:spPr>
        <p:txBody>
          <a:bodyPr vert="horz" wrap="square" lIns="0" tIns="0" rIns="0" bIns="0" rtlCol="0">
            <a:spAutoFit/>
          </a:bodyPr>
          <a:lstStyle/>
          <a:p>
            <a:pPr marL="0" marR="0">
              <a:lnSpc>
                <a:spcPts val="900"/>
              </a:lnSpc>
              <a:spcBef>
                <a:spcPct val="0"/>
              </a:spcBef>
              <a:spcAft>
                <a:spcPct val="0"/>
              </a:spcAft>
            </a:pPr>
            <a:r>
              <a:rPr sz="900" spc="-16">
                <a:solidFill>
                  <a:srgbClr val="221E1F"/>
                </a:solidFill>
                <a:latin typeface="JCVPCK+STXihei"/>
                <a:cs typeface="JCVPCK+STXihei"/>
              </a:rPr>
              <a:t>ꢀꢀ田中贵金属集团为了支持年轻技术人员的产品创造能力，从</a:t>
            </a:r>
            <a:r>
              <a:rPr sz="900" spc="16">
                <a:solidFill>
                  <a:srgbClr val="221E1F"/>
                </a:solidFill>
                <a:latin typeface="JCVPCK+STXihei"/>
                <a:cs typeface="JCVPCK+STXihei"/>
              </a:rPr>
              <a:t> </a:t>
            </a:r>
            <a:r>
              <a:rPr sz="900">
                <a:solidFill>
                  <a:srgbClr val="221E1F"/>
                </a:solidFill>
                <a:latin typeface="JCVPCK+STXihei"/>
                <a:cs typeface="JCVPCK+STXihei"/>
              </a:rPr>
              <a:t>2012 </a:t>
            </a:r>
            <a:r>
              <a:rPr sz="900" spc="-51">
                <a:solidFill>
                  <a:srgbClr val="221E1F"/>
                </a:solidFill>
                <a:latin typeface="JCVPCK+STXihei"/>
                <a:cs typeface="JCVPCK+STXihei"/>
              </a:rPr>
              <a:t>年起为“高</a:t>
            </a:r>
          </a:p>
          <a:p>
            <a:pPr marL="0" marR="0">
              <a:lnSpc>
                <a:spcPts val="900"/>
              </a:lnSpc>
              <a:spcBef>
                <a:spcPts val="700"/>
              </a:spcBef>
              <a:spcAft>
                <a:spcPct val="0"/>
              </a:spcAft>
            </a:pPr>
            <a:r>
              <a:rPr sz="900">
                <a:solidFill>
                  <a:srgbClr val="221E1F"/>
                </a:solidFill>
                <a:latin typeface="JCVPCK+STXihei"/>
                <a:cs typeface="JCVPCK+STXihei"/>
              </a:rPr>
              <a:t>专机器人大赛”提供赞助。</a:t>
            </a:r>
          </a:p>
        </p:txBody>
      </p:sp>
      <p:sp>
        <p:nvSpPr>
          <p:cNvPr id="69" name="object 69"/>
          <p:cNvSpPr txBox="1"/>
          <p:nvPr/>
        </p:nvSpPr>
        <p:spPr>
          <a:xfrm>
            <a:off x="8433247" y="9689876"/>
            <a:ext cx="747826"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金奖 200万日元</a:t>
            </a:r>
          </a:p>
        </p:txBody>
      </p:sp>
      <p:sp>
        <p:nvSpPr>
          <p:cNvPr id="70" name="object 70"/>
          <p:cNvSpPr txBox="1"/>
          <p:nvPr/>
        </p:nvSpPr>
        <p:spPr>
          <a:xfrm>
            <a:off x="9298099" y="9676512"/>
            <a:ext cx="1602898" cy="243114"/>
          </a:xfrm>
          <a:prstGeom prst="rect">
            <a:avLst/>
          </a:prstGeom>
        </p:spPr>
        <p:txBody>
          <a:bodyPr vert="horz" wrap="square" lIns="0" tIns="0" rIns="0" bIns="0" rtlCol="0">
            <a:spAutoFit/>
          </a:bodyPr>
          <a:lstStyle/>
          <a:p>
            <a:pPr marL="0" marR="0">
              <a:lnSpc>
                <a:spcPts val="800"/>
              </a:lnSpc>
              <a:spcBef>
                <a:spcPct val="0"/>
              </a:spcBef>
              <a:spcAft>
                <a:spcPct val="0"/>
              </a:spcAft>
            </a:pPr>
            <a:r>
              <a:rPr sz="700">
                <a:solidFill>
                  <a:srgbClr val="221E1F"/>
                </a:solidFill>
                <a:latin typeface="JCVPCK+STXihei"/>
                <a:cs typeface="JCVPCK+STXihei"/>
              </a:rPr>
              <a:t>东北大学 副教授ꢀ</a:t>
            </a:r>
            <a:r>
              <a:rPr sz="800">
                <a:solidFill>
                  <a:srgbClr val="221E1F"/>
                </a:solidFill>
                <a:latin typeface="JCVPCK+STXihei"/>
                <a:cs typeface="JCVPCK+STXihei"/>
              </a:rPr>
              <a:t>深见 俊辅 先生</a:t>
            </a:r>
          </a:p>
        </p:txBody>
      </p:sp>
      <p:sp>
        <p:nvSpPr>
          <p:cNvPr id="71" name="object 71"/>
          <p:cNvSpPr txBox="1"/>
          <p:nvPr/>
        </p:nvSpPr>
        <p:spPr>
          <a:xfrm>
            <a:off x="12920644" y="9688204"/>
            <a:ext cx="5778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种植樱花树</a:t>
            </a:r>
          </a:p>
        </p:txBody>
      </p:sp>
      <p:sp>
        <p:nvSpPr>
          <p:cNvPr id="72" name="object 72"/>
          <p:cNvSpPr txBox="1"/>
          <p:nvPr/>
        </p:nvSpPr>
        <p:spPr>
          <a:xfrm>
            <a:off x="5081798" y="9747678"/>
            <a:ext cx="166888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JCVPCK+STXihei"/>
                <a:cs typeface="JCVPCK+STXihei"/>
              </a:rPr>
              <a:t>2018年11月高专机器人大赛全国大会</a:t>
            </a:r>
          </a:p>
        </p:txBody>
      </p:sp>
      <p:sp>
        <p:nvSpPr>
          <p:cNvPr id="73" name="object 73"/>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WBBVAG+UDShinGoPro-Regular"/>
                <a:cs typeface="WBBVAG+UDShinGoPro-Regular"/>
              </a:rPr>
              <a:t>14</a:t>
            </a:r>
          </a:p>
        </p:txBody>
      </p:sp>
      <p:sp>
        <p:nvSpPr>
          <p:cNvPr id="74" name="object 74"/>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WBBVAG+UDShinGoPro-Regular"/>
                <a:cs typeface="WBBVAG+UDShinGoPro-Regular"/>
              </a:rPr>
              <a:t>15</a:t>
            </a:r>
          </a:p>
        </p:txBody>
      </p:sp>
      <p:sp>
        <p:nvSpPr>
          <p:cNvPr id="75" name="object 75"/>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WOJPOG+UDShinGoPro-Light"/>
                <a:cs typeface="WOJPOG+UDShinGoPro-Light"/>
              </a:rPr>
              <a:t>TANAKA CSR REPORT 2019</a:t>
            </a:r>
          </a:p>
        </p:txBody>
      </p:sp>
      <p:sp>
        <p:nvSpPr>
          <p:cNvPr id="76" name="object 76"/>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WOJPOG+UDShinGoPro-Light"/>
                <a:cs typeface="WOJPOG+UDShinGoPro-Light"/>
              </a:rPr>
              <a:t>TANAKA CSR REPORT 2019</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120"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4021358" y="353572"/>
            <a:ext cx="240363"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OARPDO+UDShinGoSCGbe-Reg"/>
                <a:cs typeface="OARPDO+UDShinGoSCGbe-Reg"/>
              </a:rPr>
              <a:t>人权</a:t>
            </a:r>
          </a:p>
        </p:txBody>
      </p:sp>
      <p:sp>
        <p:nvSpPr>
          <p:cNvPr id="4" name="object 4"/>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REUJIT+UDShinGoSCGbe-DeB"/>
                <a:cs typeface="REUJIT+UDShinGoSCGbe-DeB"/>
              </a:rPr>
              <a:t>持续建立信赖</a:t>
            </a:r>
          </a:p>
        </p:txBody>
      </p:sp>
      <p:sp>
        <p:nvSpPr>
          <p:cNvPr id="5" name="object 5"/>
          <p:cNvSpPr txBox="1"/>
          <p:nvPr/>
        </p:nvSpPr>
        <p:spPr>
          <a:xfrm>
            <a:off x="14408367" y="585762"/>
            <a:ext cx="375950"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0068AC"/>
                </a:solidFill>
                <a:latin typeface="OARPDO+UDShinGoSCGbe-Reg"/>
                <a:cs typeface="OARPDO+UDShinGoSCGbe-Reg"/>
              </a:rPr>
              <a:t>劳动惯例</a:t>
            </a:r>
          </a:p>
        </p:txBody>
      </p:sp>
      <p:sp>
        <p:nvSpPr>
          <p:cNvPr id="6" name="object 6"/>
          <p:cNvSpPr txBox="1"/>
          <p:nvPr/>
        </p:nvSpPr>
        <p:spPr>
          <a:xfrm>
            <a:off x="888045" y="805781"/>
            <a:ext cx="3619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REUJIT+UDShinGoSCGbe-DeB"/>
                <a:cs typeface="REUJIT+UDShinGoSCGbe-DeB"/>
              </a:rPr>
              <a:t>人人都能发挥所长</a:t>
            </a:r>
          </a:p>
        </p:txBody>
      </p:sp>
      <p:sp>
        <p:nvSpPr>
          <p:cNvPr id="7" name="object 7"/>
          <p:cNvSpPr txBox="1"/>
          <p:nvPr/>
        </p:nvSpPr>
        <p:spPr>
          <a:xfrm>
            <a:off x="901327" y="1374230"/>
            <a:ext cx="14989113" cy="6489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OARPDO+UDShinGoSCGbe-Reg"/>
                <a:cs typeface="OARPDO+UDShinGoSCGbe-Reg"/>
              </a:rPr>
              <a:t>营造一个棵增加多样性、每一位员工都能够发光发热的工作环境，</a:t>
            </a:r>
          </a:p>
          <a:p>
            <a:pPr marL="0" marR="0">
              <a:lnSpc>
                <a:spcPts val="1509"/>
              </a:lnSpc>
              <a:spcBef>
                <a:spcPts val="290"/>
              </a:spcBef>
              <a:spcAft>
                <a:spcPct val="0"/>
              </a:spcAft>
            </a:pPr>
            <a:r>
              <a:rPr sz="1200">
                <a:solidFill>
                  <a:srgbClr val="221E1F"/>
                </a:solidFill>
                <a:latin typeface="OARPDO+UDShinGoSCGbe-Reg"/>
                <a:cs typeface="OARPDO+UDShinGoSCGbe-Reg"/>
              </a:rPr>
              <a:t>对田中贵金属集团的未来发展将</a:t>
            </a:r>
            <a:r>
              <a:rPr sz="1200" spc="-77430">
                <a:solidFill>
                  <a:srgbClr val="221E1F"/>
                </a:solidFill>
                <a:latin typeface="OARPDO+UDShinGoSCGbe-Reg"/>
                <a:cs typeface="OARPDO+UDShinGoSCGbe-Reg"/>
              </a:rPr>
              <a:t>是</a:t>
            </a:r>
            <a:r>
              <a:rPr sz="1200">
                <a:solidFill>
                  <a:srgbClr val="221E1F"/>
                </a:solidFill>
                <a:latin typeface="OARPDO+UDShinGoSCGbe-Reg"/>
                <a:cs typeface="OARPDO+UDShinGoSCGbe-Reg"/>
              </a:rPr>
              <a:t>不可或缺的。</a:t>
            </a:r>
          </a:p>
        </p:txBody>
      </p:sp>
      <p:sp>
        <p:nvSpPr>
          <p:cNvPr id="8" name="object 8"/>
          <p:cNvSpPr txBox="1"/>
          <p:nvPr/>
        </p:nvSpPr>
        <p:spPr>
          <a:xfrm>
            <a:off x="8473356" y="1531205"/>
            <a:ext cx="7683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ARPDO+UDShinGoSCGbe-Reg"/>
                <a:cs typeface="OARPDO+UDShinGoSCGbe-Reg"/>
              </a:rPr>
              <a:t>人才培养</a:t>
            </a:r>
          </a:p>
        </p:txBody>
      </p:sp>
      <p:sp>
        <p:nvSpPr>
          <p:cNvPr id="9" name="object 9"/>
          <p:cNvSpPr txBox="1"/>
          <p:nvPr/>
        </p:nvSpPr>
        <p:spPr>
          <a:xfrm>
            <a:off x="8287202" y="1796910"/>
            <a:ext cx="6829885"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17">
                <a:solidFill>
                  <a:srgbClr val="221E1F"/>
                </a:solidFill>
                <a:latin typeface="HEIKWK+STXihei"/>
                <a:cs typeface="HEIKWK+STXihei"/>
              </a:rPr>
              <a:t>ꢀꢀ田中贵金属集团以“提醒教育、业务密切相关的人才教育”为宗旨，有系统且有计划的进行人才培养，使每一位</a:t>
            </a:r>
          </a:p>
          <a:p>
            <a:pPr marL="0" marR="0">
              <a:lnSpc>
                <a:spcPts val="900"/>
              </a:lnSpc>
              <a:spcBef>
                <a:spcPts val="700"/>
              </a:spcBef>
              <a:spcAft>
                <a:spcPct val="0"/>
              </a:spcAft>
            </a:pPr>
            <a:r>
              <a:rPr sz="900" spc="36">
                <a:solidFill>
                  <a:srgbClr val="221E1F"/>
                </a:solidFill>
                <a:latin typeface="HEIKWK+STXihei"/>
                <a:cs typeface="HEIKWK+STXihei"/>
              </a:rPr>
              <a:t>员工的成长带来整个组织的活性化。另外，基于“员工是公司的财产”之观点，在公司内部用“人财”来表示“人</a:t>
            </a:r>
          </a:p>
          <a:p>
            <a:pPr marL="0" marR="0">
              <a:lnSpc>
                <a:spcPts val="900"/>
              </a:lnSpc>
              <a:spcBef>
                <a:spcPts val="700"/>
              </a:spcBef>
              <a:spcAft>
                <a:spcPct val="0"/>
              </a:spcAft>
            </a:pPr>
            <a:r>
              <a:rPr sz="900">
                <a:solidFill>
                  <a:srgbClr val="221E1F"/>
                </a:solidFill>
                <a:latin typeface="HEIKWK+STXihei"/>
                <a:cs typeface="HEIKWK+STXihei"/>
              </a:rPr>
              <a:t>才”之意。</a:t>
            </a:r>
          </a:p>
        </p:txBody>
      </p:sp>
      <p:sp>
        <p:nvSpPr>
          <p:cNvPr id="10" name="object 10"/>
          <p:cNvSpPr txBox="1"/>
          <p:nvPr/>
        </p:nvSpPr>
        <p:spPr>
          <a:xfrm>
            <a:off x="901327" y="1831430"/>
            <a:ext cx="3505200"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OARPDO+UDShinGoSCGbe-Reg"/>
                <a:cs typeface="OARPDO+UDShinGoSCGbe-Reg"/>
              </a:rPr>
              <a:t>关注各种各样的切入点，积极行动努力推进。</a:t>
            </a:r>
          </a:p>
        </p:txBody>
      </p:sp>
      <p:sp>
        <p:nvSpPr>
          <p:cNvPr id="11" name="object 11"/>
          <p:cNvSpPr txBox="1"/>
          <p:nvPr/>
        </p:nvSpPr>
        <p:spPr>
          <a:xfrm>
            <a:off x="8287202" y="2406587"/>
            <a:ext cx="6831849"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15">
                <a:solidFill>
                  <a:srgbClr val="221E1F"/>
                </a:solidFill>
                <a:latin typeface="HEIKWK+STXihei"/>
                <a:cs typeface="HEIKWK+STXihei"/>
              </a:rPr>
              <a:t>ꢀꢀ按照教育日程，我们以新员工、骨干员工及老员工为对象实施了“新员工引进研修”、“跃进35研讨会”等，以</a:t>
            </a:r>
          </a:p>
        </p:txBody>
      </p:sp>
      <p:sp>
        <p:nvSpPr>
          <p:cNvPr id="12" name="object 12"/>
          <p:cNvSpPr txBox="1"/>
          <p:nvPr/>
        </p:nvSpPr>
        <p:spPr>
          <a:xfrm>
            <a:off x="1093353" y="2547191"/>
            <a:ext cx="23303009"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ARPDO+UDShinGoSCGbe-Reg"/>
                <a:cs typeface="OARPDO+UDShinGoSCGbe-Reg"/>
              </a:rPr>
              <a:t>工作方式改</a:t>
            </a:r>
            <a:r>
              <a:rPr sz="1100" spc="-70978">
                <a:solidFill>
                  <a:srgbClr val="049BDB"/>
                </a:solidFill>
                <a:latin typeface="OARPDO+UDShinGoSCGbe-Reg"/>
                <a:cs typeface="OARPDO+UDShinGoSCGbe-Reg"/>
              </a:rPr>
              <a:t>革</a:t>
            </a:r>
            <a:r>
              <a:rPr sz="1100">
                <a:solidFill>
                  <a:srgbClr val="049BDB"/>
                </a:solidFill>
                <a:latin typeface="OARPDO+UDShinGoSCGbe-Reg"/>
                <a:cs typeface="OARPDO+UDShinGoSCGbe-Reg"/>
              </a:rPr>
              <a:t>、休假方式改</a:t>
            </a:r>
            <a:r>
              <a:rPr sz="1100" spc="-70978">
                <a:solidFill>
                  <a:srgbClr val="049BDB"/>
                </a:solidFill>
                <a:latin typeface="OARPDO+UDShinGoSCGbe-Reg"/>
                <a:cs typeface="OARPDO+UDShinGoSCGbe-Reg"/>
              </a:rPr>
              <a:t>革</a:t>
            </a:r>
            <a:r>
              <a:rPr sz="1100">
                <a:solidFill>
                  <a:srgbClr val="049BDB"/>
                </a:solidFill>
                <a:latin typeface="OARPDO+UDShinGoSCGbe-Reg"/>
                <a:cs typeface="OARPDO+UDShinGoSCGbe-Reg"/>
              </a:rPr>
              <a:t>的对应</a:t>
            </a:r>
          </a:p>
        </p:txBody>
      </p:sp>
      <p:sp>
        <p:nvSpPr>
          <p:cNvPr id="13" name="object 13"/>
          <p:cNvSpPr txBox="1"/>
          <p:nvPr/>
        </p:nvSpPr>
        <p:spPr>
          <a:xfrm>
            <a:off x="4207346" y="2547191"/>
            <a:ext cx="11159257"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ARPDO+UDShinGoSCGbe-Reg"/>
                <a:cs typeface="OARPDO+UDShinGoSCGbe-Reg"/>
              </a:rPr>
              <a:t>残疾人</a:t>
            </a:r>
            <a:r>
              <a:rPr sz="1100" spc="-70907">
                <a:solidFill>
                  <a:srgbClr val="049BDB"/>
                </a:solidFill>
                <a:latin typeface="OARPDO+UDShinGoSCGbe-Reg"/>
                <a:cs typeface="OARPDO+UDShinGoSCGbe-Reg"/>
              </a:rPr>
              <a:t>雇</a:t>
            </a:r>
            <a:r>
              <a:rPr sz="1100">
                <a:solidFill>
                  <a:srgbClr val="049BDB"/>
                </a:solidFill>
                <a:latin typeface="OARPDO+UDShinGoSCGbe-Reg"/>
                <a:cs typeface="OARPDO+UDShinGoSCGbe-Reg"/>
              </a:rPr>
              <a:t>用</a:t>
            </a:r>
          </a:p>
        </p:txBody>
      </p:sp>
      <p:sp>
        <p:nvSpPr>
          <p:cNvPr id="14" name="object 14"/>
          <p:cNvSpPr txBox="1"/>
          <p:nvPr/>
        </p:nvSpPr>
        <p:spPr>
          <a:xfrm>
            <a:off x="8287202" y="2609812"/>
            <a:ext cx="6828573"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17">
                <a:solidFill>
                  <a:srgbClr val="221E1F"/>
                </a:solidFill>
                <a:latin typeface="HEIKWK+STXihei"/>
                <a:cs typeface="HEIKWK+STXihei"/>
              </a:rPr>
              <a:t>管理职为对象实施了“管理研修”、“准经营管理职研修”等，以全体员工为对象实施了通信培训等。另外，我们还</a:t>
            </a:r>
          </a:p>
          <a:p>
            <a:pPr marL="0" marR="0">
              <a:lnSpc>
                <a:spcPts val="900"/>
              </a:lnSpc>
              <a:spcBef>
                <a:spcPts val="700"/>
              </a:spcBef>
              <a:spcAft>
                <a:spcPct val="0"/>
              </a:spcAft>
            </a:pPr>
            <a:r>
              <a:rPr sz="900">
                <a:solidFill>
                  <a:srgbClr val="221E1F"/>
                </a:solidFill>
                <a:latin typeface="HEIKWK+STXihei"/>
                <a:cs typeface="HEIKWK+STXihei"/>
              </a:rPr>
              <a:t>实施了旨在提高贵金属的知识和技术的“贵金属的基础讲座”、“QC和QE讲座”等。</a:t>
            </a:r>
          </a:p>
        </p:txBody>
      </p:sp>
      <p:sp>
        <p:nvSpPr>
          <p:cNvPr id="15" name="object 15"/>
          <p:cNvSpPr txBox="1"/>
          <p:nvPr/>
        </p:nvSpPr>
        <p:spPr>
          <a:xfrm>
            <a:off x="907200" y="2812898"/>
            <a:ext cx="3251422"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ꢀꢀ为了打造一个员工能够充满活力工作的职场环境，</a:t>
            </a:r>
          </a:p>
          <a:p>
            <a:pPr marL="0" marR="0">
              <a:lnSpc>
                <a:spcPts val="900"/>
              </a:lnSpc>
              <a:spcBef>
                <a:spcPts val="700"/>
              </a:spcBef>
              <a:spcAft>
                <a:spcPct val="0"/>
              </a:spcAft>
            </a:pPr>
            <a:r>
              <a:rPr sz="900">
                <a:solidFill>
                  <a:srgbClr val="221E1F"/>
                </a:solidFill>
                <a:latin typeface="HEIKWK+STXihei"/>
                <a:cs typeface="HEIKWK+STXihei"/>
              </a:rPr>
              <a:t>田中贵金属集团正在推动工作方式改革。</a:t>
            </a:r>
          </a:p>
        </p:txBody>
      </p:sp>
      <p:sp>
        <p:nvSpPr>
          <p:cNvPr id="16" name="object 16"/>
          <p:cNvSpPr txBox="1"/>
          <p:nvPr/>
        </p:nvSpPr>
        <p:spPr>
          <a:xfrm>
            <a:off x="4021193" y="2812898"/>
            <a:ext cx="3251422"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ꢀꢀ为了加强残疾人雇用，除了定期参加残疾人录用活</a:t>
            </a:r>
          </a:p>
          <a:p>
            <a:pPr marL="0" marR="0">
              <a:lnSpc>
                <a:spcPts val="900"/>
              </a:lnSpc>
              <a:spcBef>
                <a:spcPts val="700"/>
              </a:spcBef>
              <a:spcAft>
                <a:spcPct val="0"/>
              </a:spcAft>
            </a:pPr>
            <a:r>
              <a:rPr sz="900" spc="29">
                <a:solidFill>
                  <a:srgbClr val="221E1F"/>
                </a:solidFill>
                <a:latin typeface="HEIKWK+STXihei"/>
                <a:cs typeface="HEIKWK+STXihei"/>
              </a:rPr>
              <a:t>动之外，各工厂、事业所还积极接纳来自地区特殊教育</a:t>
            </a:r>
          </a:p>
          <a:p>
            <a:pPr marL="0" marR="0">
              <a:lnSpc>
                <a:spcPts val="900"/>
              </a:lnSpc>
              <a:spcBef>
                <a:spcPts val="700"/>
              </a:spcBef>
              <a:spcAft>
                <a:spcPct val="0"/>
              </a:spcAft>
            </a:pPr>
            <a:r>
              <a:rPr sz="900" spc="29">
                <a:solidFill>
                  <a:srgbClr val="221E1F"/>
                </a:solidFill>
                <a:latin typeface="HEIKWK+STXihei"/>
                <a:cs typeface="HEIKWK+STXihei"/>
              </a:rPr>
              <a:t>学校的职业实习。另外，还对被录用者运用职场适用援</a:t>
            </a:r>
          </a:p>
          <a:p>
            <a:pPr marL="0" marR="0">
              <a:lnSpc>
                <a:spcPts val="900"/>
              </a:lnSpc>
              <a:spcBef>
                <a:spcPts val="700"/>
              </a:spcBef>
              <a:spcAft>
                <a:spcPct val="0"/>
              </a:spcAft>
            </a:pPr>
            <a:r>
              <a:rPr sz="900">
                <a:solidFill>
                  <a:srgbClr val="221E1F"/>
                </a:solidFill>
                <a:latin typeface="HEIKWK+STXihei"/>
                <a:cs typeface="HEIKWK+STXihei"/>
              </a:rPr>
              <a:t>助制度（工作指导制度），努力实现稳定就业。</a:t>
            </a:r>
          </a:p>
        </p:txBody>
      </p:sp>
      <p:sp>
        <p:nvSpPr>
          <p:cNvPr id="17" name="object 17"/>
          <p:cNvSpPr txBox="1"/>
          <p:nvPr/>
        </p:nvSpPr>
        <p:spPr>
          <a:xfrm>
            <a:off x="8286799" y="3075955"/>
            <a:ext cx="550292" cy="245186"/>
          </a:xfrm>
          <a:prstGeom prst="rect">
            <a:avLst/>
          </a:prstGeom>
        </p:spPr>
        <p:txBody>
          <a:bodyPr vert="horz" wrap="square" lIns="0" tIns="0" rIns="0" bIns="0" rtlCol="0">
            <a:spAutoFit/>
          </a:bodyPr>
          <a:lstStyle/>
          <a:p>
            <a:pPr marL="0" marR="0">
              <a:lnSpc>
                <a:spcPts val="880"/>
              </a:lnSpc>
              <a:spcBef>
                <a:spcPct val="0"/>
              </a:spcBef>
              <a:spcAft>
                <a:spcPct val="0"/>
              </a:spcAft>
            </a:pPr>
            <a:r>
              <a:rPr sz="600" baseline="14285">
                <a:solidFill>
                  <a:srgbClr val="221E1F"/>
                </a:solidFill>
                <a:latin typeface="OARPDO+UDShinGoSCGbe-Reg"/>
                <a:cs typeface="OARPDO+UDShinGoSCGbe-Reg"/>
              </a:rPr>
              <a:t>●</a:t>
            </a:r>
            <a:r>
              <a:rPr sz="600" spc="-50" baseline="14285">
                <a:solidFill>
                  <a:srgbClr val="221E1F"/>
                </a:solidFill>
                <a:latin typeface="OARPDO+UDShinGoSCGbe-Reg"/>
                <a:cs typeface="OARPDO+UDShinGoSCGbe-Reg"/>
              </a:rPr>
              <a:t> </a:t>
            </a:r>
            <a:r>
              <a:rPr sz="700">
                <a:solidFill>
                  <a:srgbClr val="221E1F"/>
                </a:solidFill>
                <a:latin typeface="OARPDO+UDShinGoSCGbe-Reg"/>
                <a:cs typeface="OARPDO+UDShinGoSCGbe-Reg"/>
              </a:rPr>
              <a:t>教育日程</a:t>
            </a:r>
          </a:p>
        </p:txBody>
      </p:sp>
      <p:sp>
        <p:nvSpPr>
          <p:cNvPr id="18" name="object 18"/>
          <p:cNvSpPr txBox="1"/>
          <p:nvPr/>
        </p:nvSpPr>
        <p:spPr>
          <a:xfrm>
            <a:off x="8379836" y="3283551"/>
            <a:ext cx="756158"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FFFFFF"/>
                </a:solidFill>
                <a:latin typeface="OARPDO+UDShinGoSCGbe-Reg"/>
                <a:cs typeface="OARPDO+UDShinGoSCGbe-Reg"/>
              </a:rPr>
              <a:t>新员工（第1年）</a:t>
            </a:r>
          </a:p>
        </p:txBody>
      </p:sp>
      <p:sp>
        <p:nvSpPr>
          <p:cNvPr id="19" name="object 19"/>
          <p:cNvSpPr txBox="1"/>
          <p:nvPr/>
        </p:nvSpPr>
        <p:spPr>
          <a:xfrm>
            <a:off x="9246791" y="3283551"/>
            <a:ext cx="810641"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FFFFFF"/>
                </a:solidFill>
                <a:latin typeface="OARPDO+UDShinGoSCGbe-Reg"/>
                <a:cs typeface="OARPDO+UDShinGoSCGbe-Reg"/>
              </a:rPr>
              <a:t>进入公司第2～5年</a:t>
            </a:r>
          </a:p>
        </p:txBody>
      </p:sp>
      <p:sp>
        <p:nvSpPr>
          <p:cNvPr id="20" name="object 20"/>
          <p:cNvSpPr txBox="1"/>
          <p:nvPr/>
        </p:nvSpPr>
        <p:spPr>
          <a:xfrm>
            <a:off x="11086405" y="3283551"/>
            <a:ext cx="784225"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FFFFFF"/>
                </a:solidFill>
                <a:latin typeface="OARPDO+UDShinGoSCGbe-Reg"/>
                <a:cs typeface="OARPDO+UDShinGoSCGbe-Reg"/>
              </a:rPr>
              <a:t>骨干员工及老员工</a:t>
            </a:r>
          </a:p>
        </p:txBody>
      </p:sp>
      <p:sp>
        <p:nvSpPr>
          <p:cNvPr id="21" name="object 21"/>
          <p:cNvSpPr txBox="1"/>
          <p:nvPr/>
        </p:nvSpPr>
        <p:spPr>
          <a:xfrm>
            <a:off x="13927553" y="3306906"/>
            <a:ext cx="369570"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a:solidFill>
                  <a:srgbClr val="FFFFFF"/>
                </a:solidFill>
                <a:latin typeface="OARPDO+UDShinGoSCGbe-Reg"/>
                <a:cs typeface="OARPDO+UDShinGoSCGbe-Reg"/>
              </a:rPr>
              <a:t>62岁退休</a:t>
            </a:r>
          </a:p>
        </p:txBody>
      </p:sp>
      <p:sp>
        <p:nvSpPr>
          <p:cNvPr id="22" name="object 22"/>
          <p:cNvSpPr txBox="1"/>
          <p:nvPr/>
        </p:nvSpPr>
        <p:spPr>
          <a:xfrm>
            <a:off x="907200" y="3408408"/>
            <a:ext cx="112941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ARPDO+UDShinGoSCGbe-Reg"/>
                <a:cs typeface="OARPDO+UDShinGoSCGbe-Reg"/>
              </a:rPr>
              <a:t>○</a:t>
            </a:r>
            <a:r>
              <a:rPr sz="1000" spc="-40">
                <a:solidFill>
                  <a:srgbClr val="049BDB"/>
                </a:solidFill>
                <a:latin typeface="OARPDO+UDShinGoSCGbe-Reg"/>
                <a:cs typeface="OARPDO+UDShinGoSCGbe-Reg"/>
              </a:rPr>
              <a:t> </a:t>
            </a:r>
            <a:r>
              <a:rPr sz="1000" spc="20">
                <a:solidFill>
                  <a:srgbClr val="049BDB"/>
                </a:solidFill>
                <a:latin typeface="OARPDO+UDShinGoSCGbe-Reg"/>
                <a:cs typeface="OARPDO+UDShinGoSCGbe-Reg"/>
              </a:rPr>
              <a:t>年度有薪休假</a:t>
            </a:r>
          </a:p>
        </p:txBody>
      </p:sp>
      <p:sp>
        <p:nvSpPr>
          <p:cNvPr id="23" name="object 23"/>
          <p:cNvSpPr txBox="1"/>
          <p:nvPr/>
        </p:nvSpPr>
        <p:spPr>
          <a:xfrm>
            <a:off x="11093394" y="3392849"/>
            <a:ext cx="711561" cy="188412"/>
          </a:xfrm>
          <a:prstGeom prst="rect">
            <a:avLst/>
          </a:prstGeom>
        </p:spPr>
        <p:txBody>
          <a:bodyPr vert="horz" wrap="square" lIns="0" tIns="0" rIns="0" bIns="0" rtlCol="0">
            <a:spAutoFit/>
          </a:bodyPr>
          <a:lstStyle/>
          <a:p>
            <a:pPr marL="0" marR="0">
              <a:lnSpc>
                <a:spcPts val="691"/>
              </a:lnSpc>
              <a:spcBef>
                <a:spcPct val="0"/>
              </a:spcBef>
              <a:spcAft>
                <a:spcPct val="0"/>
              </a:spcAft>
            </a:pPr>
            <a:r>
              <a:rPr sz="550" spc="12">
                <a:solidFill>
                  <a:srgbClr val="FFFFFF"/>
                </a:solidFill>
                <a:latin typeface="UNAVLD+UDShinGoSCGbe-Reg"/>
                <a:cs typeface="UNAVLD+UDShinGoSCGbe-Reg"/>
              </a:rPr>
              <a:t>管理者研修</a:t>
            </a:r>
            <a:r>
              <a:rPr sz="500">
                <a:solidFill>
                  <a:srgbClr val="221E1F"/>
                </a:solidFill>
                <a:latin typeface="STXihei"/>
                <a:cs typeface="STXihei"/>
              </a:rPr>
              <a:t>管理研修</a:t>
            </a:r>
          </a:p>
        </p:txBody>
      </p:sp>
      <p:sp>
        <p:nvSpPr>
          <p:cNvPr id="24" name="object 24"/>
          <p:cNvSpPr txBox="1"/>
          <p:nvPr/>
        </p:nvSpPr>
        <p:spPr>
          <a:xfrm>
            <a:off x="11838401" y="3407461"/>
            <a:ext cx="116840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STXihei"/>
                <a:cs typeface="STXihei"/>
              </a:rPr>
              <a:t>管理研修</a:t>
            </a:r>
            <a:r>
              <a:rPr sz="500" spc="346">
                <a:solidFill>
                  <a:srgbClr val="221E1F"/>
                </a:solidFill>
                <a:latin typeface="Times New Roman"/>
                <a:cs typeface="Times New Roman"/>
              </a:rPr>
              <a:t> </a:t>
            </a:r>
            <a:r>
              <a:rPr sz="500" spc="-74">
                <a:solidFill>
                  <a:srgbClr val="221E1F"/>
                </a:solidFill>
                <a:latin typeface="STXihei"/>
                <a:cs typeface="STXihei"/>
              </a:rPr>
              <a:t>准经营管理职研管修理研修</a:t>
            </a:r>
          </a:p>
        </p:txBody>
      </p:sp>
      <p:sp>
        <p:nvSpPr>
          <p:cNvPr id="25" name="object 25"/>
          <p:cNvSpPr txBox="1"/>
          <p:nvPr/>
        </p:nvSpPr>
        <p:spPr>
          <a:xfrm>
            <a:off x="12936062" y="3407461"/>
            <a:ext cx="233680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spc="-171">
                <a:solidFill>
                  <a:srgbClr val="221E1F"/>
                </a:solidFill>
                <a:latin typeface="STXihei"/>
                <a:cs typeface="STXihei"/>
              </a:rPr>
              <a:t>经营干部研新修任新执任行董董事事研执修行董董事事研修</a:t>
            </a:r>
            <a:r>
              <a:rPr sz="500" spc="129">
                <a:solidFill>
                  <a:srgbClr val="221E1F"/>
                </a:solidFill>
                <a:latin typeface="Times New Roman"/>
                <a:cs typeface="Times New Roman"/>
              </a:rPr>
              <a:t> </a:t>
            </a:r>
            <a:r>
              <a:rPr sz="500">
                <a:solidFill>
                  <a:srgbClr val="221E1F"/>
                </a:solidFill>
                <a:latin typeface="STXihei"/>
                <a:cs typeface="STXihei"/>
              </a:rPr>
              <a:t>新任社长研修</a:t>
            </a:r>
          </a:p>
        </p:txBody>
      </p:sp>
      <p:sp>
        <p:nvSpPr>
          <p:cNvPr id="26" name="object 26"/>
          <p:cNvSpPr txBox="1"/>
          <p:nvPr/>
        </p:nvSpPr>
        <p:spPr>
          <a:xfrm>
            <a:off x="13730763" y="3534461"/>
            <a:ext cx="1587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STXihei"/>
                <a:cs typeface="STXihei"/>
              </a:rPr>
              <a:t>、</a:t>
            </a:r>
          </a:p>
        </p:txBody>
      </p:sp>
      <p:sp>
        <p:nvSpPr>
          <p:cNvPr id="27" name="object 27"/>
          <p:cNvSpPr txBox="1"/>
          <p:nvPr/>
        </p:nvSpPr>
        <p:spPr>
          <a:xfrm>
            <a:off x="907200" y="3639167"/>
            <a:ext cx="3249583"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34">
                <a:solidFill>
                  <a:srgbClr val="221E1F"/>
                </a:solidFill>
                <a:latin typeface="HEIKWK+STXihei"/>
                <a:cs typeface="HEIKWK+STXihei"/>
              </a:rPr>
              <a:t>ꢀꢀ从2019年4月起才开始施行的“工作方式改革相关</a:t>
            </a:r>
          </a:p>
          <a:p>
            <a:pPr marL="0" marR="0">
              <a:lnSpc>
                <a:spcPts val="900"/>
              </a:lnSpc>
              <a:spcBef>
                <a:spcPts val="700"/>
              </a:spcBef>
              <a:spcAft>
                <a:spcPct val="0"/>
              </a:spcAft>
            </a:pPr>
            <a:r>
              <a:rPr sz="900">
                <a:solidFill>
                  <a:srgbClr val="221E1F"/>
                </a:solidFill>
                <a:latin typeface="HEIKWK+STXihei"/>
                <a:cs typeface="HEIKWK+STXihei"/>
              </a:rPr>
              <a:t>法”中所规定的“年度有薪休假5天以上”，我们提前一</a:t>
            </a:r>
          </a:p>
          <a:p>
            <a:pPr marL="0" marR="0">
              <a:lnSpc>
                <a:spcPts val="900"/>
              </a:lnSpc>
              <a:spcBef>
                <a:spcPts val="700"/>
              </a:spcBef>
              <a:spcAft>
                <a:spcPct val="0"/>
              </a:spcAft>
            </a:pPr>
            <a:r>
              <a:rPr sz="900">
                <a:solidFill>
                  <a:srgbClr val="221E1F"/>
                </a:solidFill>
                <a:latin typeface="HEIKWK+STXihei"/>
                <a:cs typeface="HEIKWK+STXihei"/>
              </a:rPr>
              <a:t>年从2018年度开始在整个集团中推进了实施。</a:t>
            </a:r>
          </a:p>
        </p:txBody>
      </p:sp>
      <p:sp>
        <p:nvSpPr>
          <p:cNvPr id="28" name="object 28"/>
          <p:cNvSpPr txBox="1"/>
          <p:nvPr/>
        </p:nvSpPr>
        <p:spPr>
          <a:xfrm>
            <a:off x="13338778" y="3641141"/>
            <a:ext cx="1587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STXihei"/>
                <a:cs typeface="STXihei"/>
              </a:rPr>
              <a:t>、</a:t>
            </a:r>
          </a:p>
        </p:txBody>
      </p:sp>
      <p:sp>
        <p:nvSpPr>
          <p:cNvPr id="29" name="object 29"/>
          <p:cNvSpPr txBox="1"/>
          <p:nvPr/>
        </p:nvSpPr>
        <p:spPr>
          <a:xfrm>
            <a:off x="9396864" y="3667172"/>
            <a:ext cx="6180106" cy="210159"/>
          </a:xfrm>
          <a:prstGeom prst="rect">
            <a:avLst/>
          </a:prstGeom>
        </p:spPr>
        <p:txBody>
          <a:bodyPr vert="horz" wrap="square" lIns="0" tIns="0" rIns="0" bIns="0" rtlCol="0">
            <a:spAutoFit/>
          </a:bodyPr>
          <a:lstStyle/>
          <a:p>
            <a:pPr marL="0" marR="0">
              <a:lnSpc>
                <a:spcPts val="754"/>
              </a:lnSpc>
              <a:spcBef>
                <a:spcPct val="0"/>
              </a:spcBef>
              <a:spcAft>
                <a:spcPct val="0"/>
              </a:spcAft>
            </a:pPr>
            <a:r>
              <a:rPr sz="600">
                <a:solidFill>
                  <a:srgbClr val="221E1F"/>
                </a:solidFill>
                <a:latin typeface="OARPDO+UDShinGoSCGbe-Reg"/>
                <a:cs typeface="OARPDO+UDShinGoSCGbe-Reg"/>
              </a:rPr>
              <a:t>义务教育期间</a:t>
            </a:r>
          </a:p>
        </p:txBody>
      </p:sp>
      <p:sp>
        <p:nvSpPr>
          <p:cNvPr id="30" name="object 30"/>
          <p:cNvSpPr txBox="1"/>
          <p:nvPr/>
        </p:nvSpPr>
        <p:spPr>
          <a:xfrm>
            <a:off x="11291664" y="3716070"/>
            <a:ext cx="349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（初级）</a:t>
            </a:r>
          </a:p>
        </p:txBody>
      </p:sp>
      <p:sp>
        <p:nvSpPr>
          <p:cNvPr id="31" name="object 31"/>
          <p:cNvSpPr txBox="1"/>
          <p:nvPr/>
        </p:nvSpPr>
        <p:spPr>
          <a:xfrm>
            <a:off x="11679651" y="3716070"/>
            <a:ext cx="349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（中级）</a:t>
            </a:r>
          </a:p>
        </p:txBody>
      </p:sp>
      <p:sp>
        <p:nvSpPr>
          <p:cNvPr id="32" name="object 32"/>
          <p:cNvSpPr txBox="1"/>
          <p:nvPr/>
        </p:nvSpPr>
        <p:spPr>
          <a:xfrm>
            <a:off x="12388438" y="3716070"/>
            <a:ext cx="349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（上级）</a:t>
            </a:r>
          </a:p>
        </p:txBody>
      </p:sp>
      <p:sp>
        <p:nvSpPr>
          <p:cNvPr id="33" name="object 33"/>
          <p:cNvSpPr txBox="1"/>
          <p:nvPr/>
        </p:nvSpPr>
        <p:spPr>
          <a:xfrm>
            <a:off x="12745562" y="3843070"/>
            <a:ext cx="4127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（商学院）</a:t>
            </a:r>
          </a:p>
        </p:txBody>
      </p:sp>
      <p:sp>
        <p:nvSpPr>
          <p:cNvPr id="34" name="object 34"/>
          <p:cNvSpPr txBox="1"/>
          <p:nvPr/>
        </p:nvSpPr>
        <p:spPr>
          <a:xfrm>
            <a:off x="8376796" y="3969981"/>
            <a:ext cx="1226820" cy="187883"/>
          </a:xfrm>
          <a:prstGeom prst="rect">
            <a:avLst/>
          </a:prstGeom>
        </p:spPr>
        <p:txBody>
          <a:bodyPr vert="horz" wrap="square" lIns="0" tIns="0" rIns="0" bIns="0" rtlCol="0">
            <a:spAutoFit/>
          </a:bodyPr>
          <a:lstStyle/>
          <a:p>
            <a:pPr marL="0" marR="0">
              <a:lnSpc>
                <a:spcPts val="691"/>
              </a:lnSpc>
              <a:spcBef>
                <a:spcPct val="0"/>
              </a:spcBef>
              <a:spcAft>
                <a:spcPct val="0"/>
              </a:spcAft>
            </a:pPr>
            <a:r>
              <a:rPr sz="550" spc="-60">
                <a:solidFill>
                  <a:srgbClr val="FFFFFF"/>
                </a:solidFill>
                <a:latin typeface="UNAVLD+UDShinGoSCGbe-Reg"/>
                <a:cs typeface="UNAVLD+UDShinGoSCGbe-Reg"/>
              </a:rPr>
              <a:t>研修所有部</a:t>
            </a:r>
            <a:r>
              <a:rPr sz="500" spc="-226">
                <a:solidFill>
                  <a:srgbClr val="0AAF62"/>
                </a:solidFill>
                <a:latin typeface="UNAVLD+UDShinGoSCGbe-Reg"/>
                <a:cs typeface="UNAVLD+UDShinGoSCGbe-Reg"/>
              </a:rPr>
              <a:t>导</a:t>
            </a:r>
            <a:r>
              <a:rPr sz="550" spc="-324">
                <a:solidFill>
                  <a:srgbClr val="FFFFFF"/>
                </a:solidFill>
                <a:latin typeface="UNAVLD+UDShinGoSCGbe-Reg"/>
                <a:cs typeface="UNAVLD+UDShinGoSCGbe-Reg"/>
              </a:rPr>
              <a:t>门</a:t>
            </a:r>
            <a:r>
              <a:rPr sz="500" spc="-176">
                <a:solidFill>
                  <a:srgbClr val="0AAF62"/>
                </a:solidFill>
                <a:latin typeface="UNAVLD+UDShinGoSCGbe-Reg"/>
                <a:cs typeface="UNAVLD+UDShinGoSCGbe-Reg"/>
              </a:rPr>
              <a:t>入</a:t>
            </a:r>
            <a:r>
              <a:rPr sz="550" spc="-374">
                <a:solidFill>
                  <a:srgbClr val="FFFFFF"/>
                </a:solidFill>
                <a:latin typeface="UNAVLD+UDShinGoSCGbe-Reg"/>
                <a:cs typeface="UNAVLD+UDShinGoSCGbe-Reg"/>
              </a:rPr>
              <a:t>通</a:t>
            </a:r>
            <a:r>
              <a:rPr sz="500" spc="-126">
                <a:solidFill>
                  <a:srgbClr val="0AAF62"/>
                </a:solidFill>
                <a:latin typeface="UNAVLD+UDShinGoSCGbe-Reg"/>
                <a:cs typeface="UNAVLD+UDShinGoSCGbe-Reg"/>
              </a:rPr>
              <a:t>研</a:t>
            </a:r>
            <a:r>
              <a:rPr sz="550" spc="-423">
                <a:solidFill>
                  <a:srgbClr val="FFFFFF"/>
                </a:solidFill>
                <a:latin typeface="UNAVLD+UDShinGoSCGbe-Reg"/>
                <a:cs typeface="UNAVLD+UDShinGoSCGbe-Reg"/>
              </a:rPr>
              <a:t>用</a:t>
            </a:r>
            <a:r>
              <a:rPr sz="500" spc="-52">
                <a:solidFill>
                  <a:srgbClr val="0AAF62"/>
                </a:solidFill>
                <a:latin typeface="UNAVLD+UDShinGoSCGbe-Reg"/>
                <a:cs typeface="UNAVLD+UDShinGoSCGbe-Reg"/>
              </a:rPr>
              <a:t>修跟进研修</a:t>
            </a:r>
          </a:p>
        </p:txBody>
      </p:sp>
      <p:sp>
        <p:nvSpPr>
          <p:cNvPr id="35" name="object 35"/>
          <p:cNvSpPr txBox="1"/>
          <p:nvPr/>
        </p:nvSpPr>
        <p:spPr>
          <a:xfrm>
            <a:off x="10359294" y="3976294"/>
            <a:ext cx="5661263"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spc="-2552">
                <a:solidFill>
                  <a:srgbClr val="0AAF62"/>
                </a:solidFill>
                <a:latin typeface="UNAVLD+UDShinGoSCGbe-Reg"/>
                <a:cs typeface="UNAVLD+UDShinGoSCGbe-Reg"/>
              </a:rPr>
              <a:t>前辈研研修修年轻人职业生涯</a:t>
            </a:r>
          </a:p>
        </p:txBody>
      </p:sp>
      <p:sp>
        <p:nvSpPr>
          <p:cNvPr id="36" name="object 36"/>
          <p:cNvSpPr txBox="1"/>
          <p:nvPr/>
        </p:nvSpPr>
        <p:spPr>
          <a:xfrm>
            <a:off x="11492297" y="4057186"/>
            <a:ext cx="337007" cy="194316"/>
          </a:xfrm>
          <a:prstGeom prst="rect">
            <a:avLst/>
          </a:prstGeom>
        </p:spPr>
        <p:txBody>
          <a:bodyPr vert="horz" wrap="square" lIns="0" tIns="0" rIns="0" bIns="0" rtlCol="0">
            <a:spAutoFit/>
          </a:bodyPr>
          <a:lstStyle/>
          <a:p>
            <a:pPr marL="0" marR="0">
              <a:lnSpc>
                <a:spcPts val="629"/>
              </a:lnSpc>
              <a:spcBef>
                <a:spcPct val="0"/>
              </a:spcBef>
              <a:spcAft>
                <a:spcPct val="0"/>
              </a:spcAft>
            </a:pPr>
            <a:r>
              <a:rPr sz="450">
                <a:solidFill>
                  <a:srgbClr val="FFFFFF"/>
                </a:solidFill>
                <a:latin typeface="HEIKWK+STXihei"/>
                <a:cs typeface="HEIKWK+STXihei"/>
              </a:rPr>
              <a:t>35岁</a:t>
            </a:r>
            <a:r>
              <a:rPr sz="500">
                <a:solidFill>
                  <a:srgbClr val="0AAF62"/>
                </a:solidFill>
                <a:latin typeface="UNAVLD+UDShinGoSCGbe-Reg"/>
                <a:cs typeface="UNAVLD+UDShinGoSCGbe-Reg"/>
              </a:rPr>
              <a:t>跃进</a:t>
            </a:r>
          </a:p>
        </p:txBody>
      </p:sp>
      <p:sp>
        <p:nvSpPr>
          <p:cNvPr id="37" name="object 37"/>
          <p:cNvSpPr txBox="1"/>
          <p:nvPr/>
        </p:nvSpPr>
        <p:spPr>
          <a:xfrm>
            <a:off x="11954762" y="4057186"/>
            <a:ext cx="788261" cy="195640"/>
          </a:xfrm>
          <a:prstGeom prst="rect">
            <a:avLst/>
          </a:prstGeom>
        </p:spPr>
        <p:txBody>
          <a:bodyPr vert="horz" wrap="square" lIns="0" tIns="0" rIns="0" bIns="0" rtlCol="0">
            <a:spAutoFit/>
          </a:bodyPr>
          <a:lstStyle/>
          <a:p>
            <a:pPr marL="0" marR="0">
              <a:lnSpc>
                <a:spcPts val="629"/>
              </a:lnSpc>
              <a:spcBef>
                <a:spcPct val="0"/>
              </a:spcBef>
              <a:spcAft>
                <a:spcPct val="0"/>
              </a:spcAft>
            </a:pPr>
            <a:r>
              <a:rPr sz="450">
                <a:solidFill>
                  <a:srgbClr val="FFFFFF"/>
                </a:solidFill>
                <a:latin typeface="HEIKWK+STXihei"/>
                <a:cs typeface="HEIKWK+STXihei"/>
              </a:rPr>
              <a:t>40岁</a:t>
            </a:r>
            <a:r>
              <a:rPr sz="500">
                <a:solidFill>
                  <a:srgbClr val="221E1F"/>
                </a:solidFill>
                <a:latin typeface="STXihei"/>
                <a:cs typeface="STXihei"/>
              </a:rPr>
              <a:t>奖励性休假</a:t>
            </a:r>
            <a:r>
              <a:rPr sz="500" spc="271">
                <a:solidFill>
                  <a:srgbClr val="221E1F"/>
                </a:solidFill>
                <a:latin typeface="Times New Roman"/>
                <a:cs typeface="Times New Roman"/>
              </a:rPr>
              <a:t> </a:t>
            </a:r>
            <a:r>
              <a:rPr sz="450">
                <a:solidFill>
                  <a:srgbClr val="FFFFFF"/>
                </a:solidFill>
                <a:latin typeface="HEIKWK+STXihei"/>
                <a:cs typeface="HEIKWK+STXihei"/>
              </a:rPr>
              <a:t>45岁</a:t>
            </a:r>
            <a:r>
              <a:rPr sz="500">
                <a:solidFill>
                  <a:srgbClr val="0AAF62"/>
                </a:solidFill>
                <a:latin typeface="UNAVLD+UDShinGoSCGbe-Reg"/>
                <a:cs typeface="UNAVLD+UDShinGoSCGbe-Reg"/>
              </a:rPr>
              <a:t>关键</a:t>
            </a:r>
          </a:p>
        </p:txBody>
      </p:sp>
      <p:sp>
        <p:nvSpPr>
          <p:cNvPr id="38" name="object 38"/>
          <p:cNvSpPr txBox="1"/>
          <p:nvPr/>
        </p:nvSpPr>
        <p:spPr>
          <a:xfrm>
            <a:off x="12879685" y="4057186"/>
            <a:ext cx="988349" cy="196464"/>
          </a:xfrm>
          <a:prstGeom prst="rect">
            <a:avLst/>
          </a:prstGeom>
        </p:spPr>
        <p:txBody>
          <a:bodyPr vert="horz" wrap="square" lIns="0" tIns="0" rIns="0" bIns="0" rtlCol="0">
            <a:spAutoFit/>
          </a:bodyPr>
          <a:lstStyle/>
          <a:p>
            <a:pPr marL="0" marR="0">
              <a:lnSpc>
                <a:spcPts val="629"/>
              </a:lnSpc>
              <a:spcBef>
                <a:spcPct val="0"/>
              </a:spcBef>
              <a:spcAft>
                <a:spcPct val="0"/>
              </a:spcAft>
            </a:pPr>
            <a:r>
              <a:rPr sz="450">
                <a:solidFill>
                  <a:srgbClr val="FFFFFF"/>
                </a:solidFill>
                <a:latin typeface="HEIKWK+STXihei"/>
                <a:cs typeface="HEIKWK+STXihei"/>
              </a:rPr>
              <a:t>50岁</a:t>
            </a:r>
            <a:r>
              <a:rPr sz="500">
                <a:solidFill>
                  <a:srgbClr val="221E1F"/>
                </a:solidFill>
                <a:latin typeface="STXihei"/>
                <a:cs typeface="STXihei"/>
              </a:rPr>
              <a:t>奖励性休假</a:t>
            </a:r>
            <a:r>
              <a:rPr sz="500" spc="271">
                <a:solidFill>
                  <a:srgbClr val="221E1F"/>
                </a:solidFill>
                <a:latin typeface="Times New Roman"/>
                <a:cs typeface="Times New Roman"/>
              </a:rPr>
              <a:t> </a:t>
            </a:r>
            <a:r>
              <a:rPr sz="450" spc="-14">
                <a:solidFill>
                  <a:srgbClr val="FFFFFF"/>
                </a:solidFill>
                <a:latin typeface="HEIKWK+STXihei"/>
                <a:cs typeface="HEIKWK+STXihei"/>
              </a:rPr>
              <a:t>55</a:t>
            </a:r>
            <a:r>
              <a:rPr sz="500" spc="-471">
                <a:solidFill>
                  <a:srgbClr val="0AAF62"/>
                </a:solidFill>
                <a:latin typeface="UNAVLD+UDShinGoSCGbe-Reg"/>
                <a:cs typeface="UNAVLD+UDShinGoSCGbe-Reg"/>
              </a:rPr>
              <a:t>研</a:t>
            </a:r>
            <a:r>
              <a:rPr sz="450" spc="22">
                <a:solidFill>
                  <a:srgbClr val="FFFFFF"/>
                </a:solidFill>
                <a:latin typeface="HEIKWK+STXihei"/>
                <a:cs typeface="HEIKWK+STXihei"/>
              </a:rPr>
              <a:t>岁</a:t>
            </a:r>
            <a:r>
              <a:rPr sz="500" spc="-221">
                <a:solidFill>
                  <a:srgbClr val="0AAF62"/>
                </a:solidFill>
                <a:latin typeface="UNAVLD+UDShinGoSCGbe-Reg"/>
                <a:cs typeface="UNAVLD+UDShinGoSCGbe-Reg"/>
              </a:rPr>
              <a:t>讨G</a:t>
            </a:r>
            <a:r>
              <a:rPr sz="500" spc="-107">
                <a:solidFill>
                  <a:srgbClr val="0AAF62"/>
                </a:solidFill>
                <a:latin typeface="Times New Roman"/>
                <a:cs typeface="Times New Roman"/>
              </a:rPr>
              <a:t> </a:t>
            </a:r>
            <a:r>
              <a:rPr sz="500" spc="-223">
                <a:solidFill>
                  <a:srgbClr val="0AAF62"/>
                </a:solidFill>
                <a:latin typeface="UNAVLD+UDShinGoSCGbe-Reg"/>
                <a:cs typeface="UNAVLD+UDShinGoSCGbe-Reg"/>
              </a:rPr>
              <a:t>O会</a:t>
            </a:r>
          </a:p>
        </p:txBody>
      </p:sp>
      <p:sp>
        <p:nvSpPr>
          <p:cNvPr id="39" name="object 39"/>
          <p:cNvSpPr txBox="1"/>
          <p:nvPr/>
        </p:nvSpPr>
        <p:spPr>
          <a:xfrm>
            <a:off x="13804615" y="4057186"/>
            <a:ext cx="529650" cy="188400"/>
          </a:xfrm>
          <a:prstGeom prst="rect">
            <a:avLst/>
          </a:prstGeom>
        </p:spPr>
        <p:txBody>
          <a:bodyPr vert="horz" wrap="square" lIns="0" tIns="0" rIns="0" bIns="0" rtlCol="0">
            <a:spAutoFit/>
          </a:bodyPr>
          <a:lstStyle/>
          <a:p>
            <a:pPr marL="0" marR="0">
              <a:lnSpc>
                <a:spcPts val="500"/>
              </a:lnSpc>
              <a:spcBef>
                <a:spcPct val="0"/>
              </a:spcBef>
              <a:spcAft>
                <a:spcPct val="0"/>
              </a:spcAft>
            </a:pPr>
            <a:r>
              <a:rPr sz="450">
                <a:solidFill>
                  <a:srgbClr val="FFFFFF"/>
                </a:solidFill>
                <a:latin typeface="HEIKWK+STXihei"/>
                <a:cs typeface="HEIKWK+STXihei"/>
              </a:rPr>
              <a:t>60岁</a:t>
            </a:r>
            <a:r>
              <a:rPr sz="500">
                <a:solidFill>
                  <a:srgbClr val="221E1F"/>
                </a:solidFill>
                <a:latin typeface="STXihei"/>
                <a:cs typeface="STXihei"/>
              </a:rPr>
              <a:t>奖励性休假</a:t>
            </a:r>
          </a:p>
        </p:txBody>
      </p:sp>
      <p:sp>
        <p:nvSpPr>
          <p:cNvPr id="40" name="object 40"/>
          <p:cNvSpPr txBox="1"/>
          <p:nvPr/>
        </p:nvSpPr>
        <p:spPr>
          <a:xfrm>
            <a:off x="4018210" y="4191049"/>
            <a:ext cx="493142" cy="165841"/>
          </a:xfrm>
          <a:prstGeom prst="rect">
            <a:avLst/>
          </a:prstGeom>
        </p:spPr>
        <p:txBody>
          <a:bodyPr vert="horz" wrap="square" lIns="0" tIns="0" rIns="0" bIns="0" rtlCol="0">
            <a:spAutoFit/>
          </a:bodyPr>
          <a:lstStyle/>
          <a:p>
            <a:pPr marL="0" marR="0">
              <a:lnSpc>
                <a:spcPts val="880"/>
              </a:lnSpc>
              <a:spcBef>
                <a:spcPct val="0"/>
              </a:spcBef>
              <a:spcAft>
                <a:spcPct val="0"/>
              </a:spcAft>
            </a:pPr>
            <a:r>
              <a:rPr sz="400">
                <a:solidFill>
                  <a:srgbClr val="221E1F"/>
                </a:solidFill>
                <a:latin typeface="OARPDO+UDShinGoSCGbe-Reg"/>
                <a:cs typeface="OARPDO+UDShinGoSCGbe-Reg"/>
              </a:rPr>
              <a:t>●</a:t>
            </a:r>
            <a:r>
              <a:rPr sz="400" spc="-50">
                <a:solidFill>
                  <a:srgbClr val="221E1F"/>
                </a:solidFill>
                <a:latin typeface="OARPDO+UDShinGoSCGbe-Reg"/>
                <a:cs typeface="OARPDO+UDShinGoSCGbe-Reg"/>
              </a:rPr>
              <a:t> </a:t>
            </a:r>
            <a:r>
              <a:rPr sz="1050" baseline="-25000">
                <a:solidFill>
                  <a:srgbClr val="221E1F"/>
                </a:solidFill>
                <a:latin typeface="OARPDO+UDShinGoSCGbe-Reg"/>
                <a:cs typeface="OARPDO+UDShinGoSCGbe-Reg"/>
              </a:rPr>
              <a:t>日本国内</a:t>
            </a:r>
          </a:p>
        </p:txBody>
      </p:sp>
      <p:sp>
        <p:nvSpPr>
          <p:cNvPr id="41" name="object 41"/>
          <p:cNvSpPr txBox="1"/>
          <p:nvPr/>
        </p:nvSpPr>
        <p:spPr>
          <a:xfrm>
            <a:off x="5883343" y="4210347"/>
            <a:ext cx="507289" cy="387003"/>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FFFFFF"/>
                </a:solidFill>
                <a:latin typeface="OARPDO+UDShinGoSCGbe-Reg"/>
                <a:cs typeface="OARPDO+UDShinGoSCGbe-Reg"/>
              </a:rPr>
              <a:t>2018</a:t>
            </a:r>
          </a:p>
          <a:p>
            <a:pPr marL="63412" marR="0">
              <a:lnSpc>
                <a:spcPts val="700"/>
              </a:lnSpc>
              <a:spcBef>
                <a:spcPts val="416"/>
              </a:spcBef>
              <a:spcAft>
                <a:spcPct val="0"/>
              </a:spcAft>
            </a:pPr>
            <a:r>
              <a:rPr sz="700">
                <a:solidFill>
                  <a:srgbClr val="221E1F"/>
                </a:solidFill>
                <a:latin typeface="HEIKWK+STXihei"/>
                <a:cs typeface="HEIKWK+STXihei"/>
              </a:rPr>
              <a:t>1,937名</a:t>
            </a:r>
          </a:p>
        </p:txBody>
      </p:sp>
      <p:sp>
        <p:nvSpPr>
          <p:cNvPr id="42" name="object 42"/>
          <p:cNvSpPr txBox="1"/>
          <p:nvPr/>
        </p:nvSpPr>
        <p:spPr>
          <a:xfrm>
            <a:off x="6448033" y="4210347"/>
            <a:ext cx="368046"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FFFFFF"/>
                </a:solidFill>
                <a:latin typeface="OARPDO+UDShinGoSCGbe-Reg"/>
                <a:cs typeface="OARPDO+UDShinGoSCGbe-Reg"/>
              </a:rPr>
              <a:t>2017</a:t>
            </a:r>
          </a:p>
        </p:txBody>
      </p:sp>
      <p:sp>
        <p:nvSpPr>
          <p:cNvPr id="43" name="object 43"/>
          <p:cNvSpPr txBox="1"/>
          <p:nvPr/>
        </p:nvSpPr>
        <p:spPr>
          <a:xfrm>
            <a:off x="13478067" y="4231833"/>
            <a:ext cx="139700" cy="140106"/>
          </a:xfrm>
          <a:prstGeom prst="rect">
            <a:avLst/>
          </a:prstGeom>
        </p:spPr>
        <p:txBody>
          <a:bodyPr vert="horz" wrap="square" lIns="0" tIns="0" rIns="0" bIns="0" rtlCol="0">
            <a:spAutoFit/>
          </a:bodyPr>
          <a:lstStyle/>
          <a:p>
            <a:pPr marL="0" marR="0">
              <a:lnSpc>
                <a:spcPts val="503"/>
              </a:lnSpc>
              <a:spcBef>
                <a:spcPct val="0"/>
              </a:spcBef>
              <a:spcAft>
                <a:spcPct val="0"/>
              </a:spcAft>
            </a:pPr>
            <a:r>
              <a:rPr sz="400">
                <a:solidFill>
                  <a:srgbClr val="0AAF62"/>
                </a:solidFill>
                <a:latin typeface="UNAVLD+UDShinGoSCGbe-Reg"/>
                <a:cs typeface="UNAVLD+UDShinGoSCGbe-Reg"/>
              </a:rPr>
              <a:t>ー</a:t>
            </a:r>
          </a:p>
        </p:txBody>
      </p:sp>
      <p:sp>
        <p:nvSpPr>
          <p:cNvPr id="44" name="object 44"/>
          <p:cNvSpPr txBox="1"/>
          <p:nvPr/>
        </p:nvSpPr>
        <p:spPr>
          <a:xfrm>
            <a:off x="11513344" y="4264965"/>
            <a:ext cx="369570" cy="182752"/>
          </a:xfrm>
          <a:prstGeom prst="rect">
            <a:avLst/>
          </a:prstGeom>
        </p:spPr>
        <p:txBody>
          <a:bodyPr vert="horz" wrap="square" lIns="0" tIns="0" rIns="0" bIns="0" rtlCol="0">
            <a:spAutoFit/>
          </a:bodyPr>
          <a:lstStyle/>
          <a:p>
            <a:pPr marL="0" marR="0">
              <a:lnSpc>
                <a:spcPts val="629"/>
              </a:lnSpc>
              <a:spcBef>
                <a:spcPct val="0"/>
              </a:spcBef>
              <a:spcAft>
                <a:spcPct val="0"/>
              </a:spcAft>
            </a:pPr>
            <a:r>
              <a:rPr sz="500" spc="-40">
                <a:solidFill>
                  <a:srgbClr val="0AAF62"/>
                </a:solidFill>
                <a:latin typeface="OARPDO+UDShinGoSCGbe-Reg"/>
                <a:cs typeface="OARPDO+UDShinGoSCGbe-Reg"/>
              </a:rPr>
              <a:t>35</a:t>
            </a:r>
            <a:r>
              <a:rPr sz="500">
                <a:solidFill>
                  <a:srgbClr val="0AAF62"/>
                </a:solidFill>
                <a:latin typeface="UNAVLD+UDShinGoSCGbe-Reg"/>
                <a:cs typeface="UNAVLD+UDShinGoSCGbe-Reg"/>
              </a:rPr>
              <a:t>研讨会</a:t>
            </a:r>
          </a:p>
        </p:txBody>
      </p:sp>
      <p:sp>
        <p:nvSpPr>
          <p:cNvPr id="45" name="object 45"/>
          <p:cNvSpPr txBox="1"/>
          <p:nvPr/>
        </p:nvSpPr>
        <p:spPr>
          <a:xfrm>
            <a:off x="12438202" y="4264970"/>
            <a:ext cx="369570" cy="182752"/>
          </a:xfrm>
          <a:prstGeom prst="rect">
            <a:avLst/>
          </a:prstGeom>
        </p:spPr>
        <p:txBody>
          <a:bodyPr vert="horz" wrap="square" lIns="0" tIns="0" rIns="0" bIns="0" rtlCol="0">
            <a:spAutoFit/>
          </a:bodyPr>
          <a:lstStyle/>
          <a:p>
            <a:pPr marL="0" marR="0">
              <a:lnSpc>
                <a:spcPts val="629"/>
              </a:lnSpc>
              <a:spcBef>
                <a:spcPct val="0"/>
              </a:spcBef>
              <a:spcAft>
                <a:spcPct val="0"/>
              </a:spcAft>
            </a:pPr>
            <a:r>
              <a:rPr sz="500" spc="-40">
                <a:solidFill>
                  <a:srgbClr val="0AAF62"/>
                </a:solidFill>
                <a:latin typeface="OARPDO+UDShinGoSCGbe-Reg"/>
                <a:cs typeface="OARPDO+UDShinGoSCGbe-Reg"/>
              </a:rPr>
              <a:t>45</a:t>
            </a:r>
            <a:r>
              <a:rPr sz="500">
                <a:solidFill>
                  <a:srgbClr val="0AAF62"/>
                </a:solidFill>
                <a:latin typeface="UNAVLD+UDShinGoSCGbe-Reg"/>
                <a:cs typeface="UNAVLD+UDShinGoSCGbe-Reg"/>
              </a:rPr>
              <a:t>研讨会</a:t>
            </a:r>
          </a:p>
        </p:txBody>
      </p:sp>
      <p:sp>
        <p:nvSpPr>
          <p:cNvPr id="46" name="object 46"/>
          <p:cNvSpPr txBox="1"/>
          <p:nvPr/>
        </p:nvSpPr>
        <p:spPr>
          <a:xfrm>
            <a:off x="13472765" y="4268782"/>
            <a:ext cx="208089"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spc="18">
                <a:solidFill>
                  <a:srgbClr val="0AAF62"/>
                </a:solidFill>
                <a:latin typeface="UNAVLD+UDShinGoSCGbe-Reg"/>
                <a:cs typeface="UNAVLD+UDShinGoSCGbe-Reg"/>
              </a:rPr>
              <a:t>GO</a:t>
            </a:r>
          </a:p>
        </p:txBody>
      </p:sp>
      <p:sp>
        <p:nvSpPr>
          <p:cNvPr id="47" name="object 47"/>
          <p:cNvSpPr txBox="1"/>
          <p:nvPr/>
        </p:nvSpPr>
        <p:spPr>
          <a:xfrm>
            <a:off x="907200" y="4347228"/>
            <a:ext cx="9758769"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ARPDO+UDShinGoSCGbe-Reg"/>
                <a:cs typeface="OARPDO+UDShinGoSCGbe-Reg"/>
              </a:rPr>
              <a:t>○</a:t>
            </a:r>
            <a:r>
              <a:rPr sz="1000" spc="-40">
                <a:solidFill>
                  <a:srgbClr val="049BDB"/>
                </a:solidFill>
                <a:latin typeface="OARPDO+UDShinGoSCGbe-Reg"/>
                <a:cs typeface="OARPDO+UDShinGoSCGbe-Reg"/>
              </a:rPr>
              <a:t> </a:t>
            </a:r>
            <a:r>
              <a:rPr sz="1000">
                <a:solidFill>
                  <a:srgbClr val="049BDB"/>
                </a:solidFill>
                <a:latin typeface="OARPDO+UDShinGoSCGbe-Reg"/>
                <a:cs typeface="OARPDO+UDShinGoSCGbe-Reg"/>
              </a:rPr>
              <a:t>削</a:t>
            </a:r>
          </a:p>
        </p:txBody>
      </p:sp>
      <p:sp>
        <p:nvSpPr>
          <p:cNvPr id="48" name="object 48"/>
          <p:cNvSpPr txBox="1"/>
          <p:nvPr/>
        </p:nvSpPr>
        <p:spPr>
          <a:xfrm>
            <a:off x="1200951" y="4347228"/>
            <a:ext cx="1001684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spc="20">
                <a:solidFill>
                  <a:srgbClr val="049BDB"/>
                </a:solidFill>
                <a:latin typeface="OARPDO+UDShinGoSCGbe-Reg"/>
                <a:cs typeface="OARPDO+UDShinGoSCGbe-Reg"/>
              </a:rPr>
              <a:t>减长时间</a:t>
            </a:r>
          </a:p>
        </p:txBody>
      </p:sp>
      <p:sp>
        <p:nvSpPr>
          <p:cNvPr id="49" name="object 49"/>
          <p:cNvSpPr txBox="1"/>
          <p:nvPr/>
        </p:nvSpPr>
        <p:spPr>
          <a:xfrm>
            <a:off x="1719111" y="4347228"/>
            <a:ext cx="447039"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spc="20">
                <a:solidFill>
                  <a:srgbClr val="049BDB"/>
                </a:solidFill>
                <a:latin typeface="OARPDO+UDShinGoSCGbe-Reg"/>
                <a:cs typeface="OARPDO+UDShinGoSCGbe-Reg"/>
              </a:rPr>
              <a:t>劳动</a:t>
            </a:r>
          </a:p>
        </p:txBody>
      </p:sp>
      <p:sp>
        <p:nvSpPr>
          <p:cNvPr id="50" name="object 50"/>
          <p:cNvSpPr txBox="1"/>
          <p:nvPr/>
        </p:nvSpPr>
        <p:spPr>
          <a:xfrm>
            <a:off x="4091998" y="4359986"/>
            <a:ext cx="755686" cy="578178"/>
          </a:xfrm>
          <a:prstGeom prst="rect">
            <a:avLst/>
          </a:prstGeom>
        </p:spPr>
        <p:txBody>
          <a:bodyPr vert="horz" wrap="square" lIns="0" tIns="0" rIns="0" bIns="0" rtlCol="0">
            <a:spAutoFit/>
          </a:bodyPr>
          <a:lstStyle/>
          <a:p>
            <a:pPr marL="36" marR="0">
              <a:lnSpc>
                <a:spcPts val="880"/>
              </a:lnSpc>
              <a:spcBef>
                <a:spcPct val="0"/>
              </a:spcBef>
              <a:spcAft>
                <a:spcPct val="0"/>
              </a:spcAft>
            </a:pPr>
            <a:r>
              <a:rPr sz="700">
                <a:solidFill>
                  <a:srgbClr val="049BDB"/>
                </a:solidFill>
                <a:latin typeface="OARPDO+UDShinGoSCGbe-Reg"/>
                <a:cs typeface="OARPDO+UDShinGoSCGbe-Reg"/>
              </a:rPr>
              <a:t>员工人数ꢀ男性</a:t>
            </a:r>
          </a:p>
          <a:p>
            <a:pPr marL="36" marR="0">
              <a:lnSpc>
                <a:spcPts val="880"/>
              </a:lnSpc>
              <a:spcBef>
                <a:spcPts val="430"/>
              </a:spcBef>
              <a:spcAft>
                <a:spcPct val="0"/>
              </a:spcAft>
            </a:pPr>
            <a:r>
              <a:rPr sz="700">
                <a:solidFill>
                  <a:srgbClr val="049BDB"/>
                </a:solidFill>
                <a:latin typeface="OARPDO+UDShinGoSCGbe-Reg"/>
                <a:cs typeface="OARPDO+UDShinGoSCGbe-Reg"/>
              </a:rPr>
              <a:t>员工人数ꢀ女性</a:t>
            </a:r>
          </a:p>
          <a:p>
            <a:pPr marL="0" marR="0">
              <a:lnSpc>
                <a:spcPts val="880"/>
              </a:lnSpc>
              <a:spcBef>
                <a:spcPts val="430"/>
              </a:spcBef>
              <a:spcAft>
                <a:spcPct val="0"/>
              </a:spcAft>
            </a:pPr>
            <a:r>
              <a:rPr sz="700">
                <a:solidFill>
                  <a:srgbClr val="049BDB"/>
                </a:solidFill>
                <a:latin typeface="OARPDO+UDShinGoSCGbe-Reg"/>
                <a:cs typeface="OARPDO+UDShinGoSCGbe-Reg"/>
              </a:rPr>
              <a:t>女性管理职</a:t>
            </a:r>
          </a:p>
        </p:txBody>
      </p:sp>
      <p:sp>
        <p:nvSpPr>
          <p:cNvPr id="51" name="object 51"/>
          <p:cNvSpPr txBox="1"/>
          <p:nvPr/>
        </p:nvSpPr>
        <p:spPr>
          <a:xfrm>
            <a:off x="6499180" y="4375100"/>
            <a:ext cx="443877" cy="55518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1,942名</a:t>
            </a:r>
          </a:p>
          <a:p>
            <a:pPr marL="73876" marR="0">
              <a:lnSpc>
                <a:spcPts val="700"/>
              </a:lnSpc>
              <a:spcBef>
                <a:spcPts val="610"/>
              </a:spcBef>
              <a:spcAft>
                <a:spcPct val="0"/>
              </a:spcAft>
            </a:pPr>
            <a:r>
              <a:rPr sz="700">
                <a:solidFill>
                  <a:srgbClr val="221E1F"/>
                </a:solidFill>
                <a:latin typeface="HEIKWK+STXihei"/>
                <a:cs typeface="HEIKWK+STXihei"/>
              </a:rPr>
              <a:t>825名</a:t>
            </a:r>
          </a:p>
          <a:p>
            <a:pPr marL="123126" marR="0">
              <a:lnSpc>
                <a:spcPts val="700"/>
              </a:lnSpc>
              <a:spcBef>
                <a:spcPts val="611"/>
              </a:spcBef>
              <a:spcAft>
                <a:spcPct val="0"/>
              </a:spcAft>
            </a:pPr>
            <a:r>
              <a:rPr sz="700">
                <a:solidFill>
                  <a:srgbClr val="221E1F"/>
                </a:solidFill>
                <a:latin typeface="HEIKWK+STXihei"/>
                <a:cs typeface="HEIKWK+STXihei"/>
              </a:rPr>
              <a:t>68名</a:t>
            </a:r>
          </a:p>
        </p:txBody>
      </p:sp>
      <p:sp>
        <p:nvSpPr>
          <p:cNvPr id="52" name="object 52"/>
          <p:cNvSpPr txBox="1"/>
          <p:nvPr/>
        </p:nvSpPr>
        <p:spPr>
          <a:xfrm>
            <a:off x="13478067" y="4418525"/>
            <a:ext cx="139700" cy="140106"/>
          </a:xfrm>
          <a:prstGeom prst="rect">
            <a:avLst/>
          </a:prstGeom>
        </p:spPr>
        <p:txBody>
          <a:bodyPr vert="horz" wrap="square" lIns="0" tIns="0" rIns="0" bIns="0" rtlCol="0">
            <a:spAutoFit/>
          </a:bodyPr>
          <a:lstStyle/>
          <a:p>
            <a:pPr marL="0" marR="0">
              <a:lnSpc>
                <a:spcPts val="503"/>
              </a:lnSpc>
              <a:spcBef>
                <a:spcPct val="0"/>
              </a:spcBef>
              <a:spcAft>
                <a:spcPct val="0"/>
              </a:spcAft>
            </a:pPr>
            <a:r>
              <a:rPr sz="400">
                <a:solidFill>
                  <a:srgbClr val="0AAF62"/>
                </a:solidFill>
                <a:latin typeface="UNAVLD+UDShinGoSCGbe-Reg"/>
                <a:cs typeface="UNAVLD+UDShinGoSCGbe-Reg"/>
              </a:rPr>
              <a:t>ー</a:t>
            </a:r>
          </a:p>
        </p:txBody>
      </p:sp>
      <p:sp>
        <p:nvSpPr>
          <p:cNvPr id="53" name="object 53"/>
          <p:cNvSpPr txBox="1"/>
          <p:nvPr/>
        </p:nvSpPr>
        <p:spPr>
          <a:xfrm>
            <a:off x="6020631" y="4541609"/>
            <a:ext cx="37000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837名</a:t>
            </a:r>
          </a:p>
        </p:txBody>
      </p:sp>
      <p:sp>
        <p:nvSpPr>
          <p:cNvPr id="54" name="object 54"/>
          <p:cNvSpPr txBox="1"/>
          <p:nvPr/>
        </p:nvSpPr>
        <p:spPr>
          <a:xfrm>
            <a:off x="8395965" y="4547111"/>
            <a:ext cx="421005" cy="185026"/>
          </a:xfrm>
          <a:prstGeom prst="rect">
            <a:avLst/>
          </a:prstGeom>
        </p:spPr>
        <p:txBody>
          <a:bodyPr vert="horz" wrap="square" lIns="0" tIns="0" rIns="0" bIns="0" rtlCol="0">
            <a:spAutoFit/>
          </a:bodyPr>
          <a:lstStyle/>
          <a:p>
            <a:pPr marL="0" marR="0">
              <a:lnSpc>
                <a:spcPts val="691"/>
              </a:lnSpc>
              <a:spcBef>
                <a:spcPct val="0"/>
              </a:spcBef>
              <a:spcAft>
                <a:spcPct val="0"/>
              </a:spcAft>
            </a:pPr>
            <a:r>
              <a:rPr sz="550">
                <a:solidFill>
                  <a:srgbClr val="FFFFFF"/>
                </a:solidFill>
                <a:latin typeface="UNAVLD+UDShinGoSCGbe-Reg"/>
                <a:cs typeface="UNAVLD+UDShinGoSCGbe-Reg"/>
              </a:rPr>
              <a:t>各部</a:t>
            </a:r>
            <a:r>
              <a:rPr sz="450">
                <a:solidFill>
                  <a:srgbClr val="FFFFFF"/>
                </a:solidFill>
                <a:latin typeface="STXihei"/>
                <a:cs typeface="STXihei"/>
              </a:rPr>
              <a:t>技术</a:t>
            </a:r>
            <a:r>
              <a:rPr sz="550">
                <a:solidFill>
                  <a:srgbClr val="FFFFFF"/>
                </a:solidFill>
                <a:latin typeface="UNAVLD+UDShinGoSCGbe-Reg"/>
                <a:cs typeface="UNAVLD+UDShinGoSCGbe-Reg"/>
              </a:rPr>
              <a:t>门</a:t>
            </a:r>
          </a:p>
        </p:txBody>
      </p:sp>
      <p:sp>
        <p:nvSpPr>
          <p:cNvPr id="55" name="object 55"/>
          <p:cNvSpPr txBox="1"/>
          <p:nvPr/>
        </p:nvSpPr>
        <p:spPr>
          <a:xfrm>
            <a:off x="907200" y="4577987"/>
            <a:ext cx="3251422"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ꢀꢀ为了削减长时间劳动，我们正在实施无加班日等的</a:t>
            </a:r>
          </a:p>
          <a:p>
            <a:pPr marL="0" marR="0">
              <a:lnSpc>
                <a:spcPts val="900"/>
              </a:lnSpc>
              <a:spcBef>
                <a:spcPts val="700"/>
              </a:spcBef>
              <a:spcAft>
                <a:spcPct val="0"/>
              </a:spcAft>
            </a:pPr>
            <a:r>
              <a:rPr sz="900" spc="29">
                <a:solidFill>
                  <a:srgbClr val="221E1F"/>
                </a:solidFill>
                <a:latin typeface="HEIKWK+STXihei"/>
                <a:cs typeface="HEIKWK+STXihei"/>
              </a:rPr>
              <a:t>政策措施。各部门设定了每月加班时间的上限，努力削</a:t>
            </a:r>
          </a:p>
          <a:p>
            <a:pPr marL="0" marR="0">
              <a:lnSpc>
                <a:spcPts val="900"/>
              </a:lnSpc>
              <a:spcBef>
                <a:spcPts val="700"/>
              </a:spcBef>
              <a:spcAft>
                <a:spcPct val="0"/>
              </a:spcAft>
            </a:pPr>
            <a:r>
              <a:rPr sz="900">
                <a:solidFill>
                  <a:srgbClr val="221E1F"/>
                </a:solidFill>
                <a:latin typeface="HEIKWK+STXihei"/>
                <a:cs typeface="HEIKWK+STXihei"/>
              </a:rPr>
              <a:t>减长时间劳动。</a:t>
            </a:r>
          </a:p>
        </p:txBody>
      </p:sp>
      <p:sp>
        <p:nvSpPr>
          <p:cNvPr id="56" name="object 56"/>
          <p:cNvSpPr txBox="1"/>
          <p:nvPr/>
        </p:nvSpPr>
        <p:spPr>
          <a:xfrm>
            <a:off x="8395965" y="4669396"/>
            <a:ext cx="337839" cy="290466"/>
          </a:xfrm>
          <a:prstGeom prst="rect">
            <a:avLst/>
          </a:prstGeom>
        </p:spPr>
        <p:txBody>
          <a:bodyPr vert="horz" wrap="square" lIns="0" tIns="0" rIns="0" bIns="0" rtlCol="0">
            <a:spAutoFit/>
          </a:bodyPr>
          <a:lstStyle/>
          <a:p>
            <a:pPr marL="87002" marR="0">
              <a:lnSpc>
                <a:spcPts val="438"/>
              </a:lnSpc>
              <a:spcBef>
                <a:spcPct val="0"/>
              </a:spcBef>
              <a:spcAft>
                <a:spcPct val="0"/>
              </a:spcAft>
            </a:pPr>
            <a:r>
              <a:rPr sz="450">
                <a:solidFill>
                  <a:srgbClr val="FFFFFF"/>
                </a:solidFill>
                <a:latin typeface="STXihei"/>
                <a:cs typeface="STXihei"/>
              </a:rPr>
              <a:t>、</a:t>
            </a:r>
          </a:p>
          <a:p>
            <a:pPr marL="74314" marR="0">
              <a:lnSpc>
                <a:spcPts val="438"/>
              </a:lnSpc>
              <a:spcBef>
                <a:spcPts val="81"/>
              </a:spcBef>
              <a:spcAft>
                <a:spcPct val="0"/>
              </a:spcAft>
            </a:pPr>
            <a:r>
              <a:rPr sz="450">
                <a:solidFill>
                  <a:srgbClr val="FFFFFF"/>
                </a:solidFill>
                <a:latin typeface="STXihei"/>
                <a:cs typeface="STXihei"/>
              </a:rPr>
              <a:t>生</a:t>
            </a:r>
          </a:p>
          <a:p>
            <a:pPr marL="0" marR="0">
              <a:lnSpc>
                <a:spcPts val="691"/>
              </a:lnSpc>
              <a:spcBef>
                <a:spcPct val="0"/>
              </a:spcBef>
              <a:spcAft>
                <a:spcPct val="0"/>
              </a:spcAft>
            </a:pPr>
            <a:r>
              <a:rPr sz="550">
                <a:solidFill>
                  <a:srgbClr val="FFFFFF"/>
                </a:solidFill>
                <a:latin typeface="UNAVLD+UDShinGoSCGbe-Reg"/>
                <a:cs typeface="UNAVLD+UDShinGoSCGbe-Reg"/>
              </a:rPr>
              <a:t>教育</a:t>
            </a:r>
            <a:r>
              <a:rPr sz="700" baseline="23937">
                <a:solidFill>
                  <a:srgbClr val="FFFFFF"/>
                </a:solidFill>
                <a:latin typeface="STXihei"/>
                <a:cs typeface="STXihei"/>
              </a:rPr>
              <a:t>产系统</a:t>
            </a:r>
          </a:p>
        </p:txBody>
      </p:sp>
      <p:sp>
        <p:nvSpPr>
          <p:cNvPr id="57" name="object 57"/>
          <p:cNvSpPr txBox="1"/>
          <p:nvPr/>
        </p:nvSpPr>
        <p:spPr>
          <a:xfrm>
            <a:off x="11103832" y="4679239"/>
            <a:ext cx="603250"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a:solidFill>
                  <a:srgbClr val="F1668D"/>
                </a:solidFill>
                <a:latin typeface="OARPDO+UDShinGoSCGbe-Reg"/>
                <a:cs typeface="OARPDO+UDShinGoSCGbe-Reg"/>
              </a:rPr>
              <a:t>技术人员培训讲座</a:t>
            </a:r>
          </a:p>
        </p:txBody>
      </p:sp>
      <p:sp>
        <p:nvSpPr>
          <p:cNvPr id="58" name="object 58"/>
          <p:cNvSpPr txBox="1"/>
          <p:nvPr/>
        </p:nvSpPr>
        <p:spPr>
          <a:xfrm>
            <a:off x="6069846" y="4708181"/>
            <a:ext cx="32075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70名</a:t>
            </a:r>
          </a:p>
        </p:txBody>
      </p:sp>
      <p:sp>
        <p:nvSpPr>
          <p:cNvPr id="59" name="object 59"/>
          <p:cNvSpPr txBox="1"/>
          <p:nvPr/>
        </p:nvSpPr>
        <p:spPr>
          <a:xfrm>
            <a:off x="9161047" y="4789354"/>
            <a:ext cx="1500956" cy="2476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第2年：专利入门</a:t>
            </a:r>
          </a:p>
          <a:p>
            <a:pPr marL="0" marR="0">
              <a:lnSpc>
                <a:spcPts val="500"/>
              </a:lnSpc>
              <a:spcBef>
                <a:spcPts val="200"/>
              </a:spcBef>
              <a:spcAft>
                <a:spcPct val="0"/>
              </a:spcAft>
            </a:pPr>
            <a:r>
              <a:rPr sz="500">
                <a:solidFill>
                  <a:srgbClr val="221E1F"/>
                </a:solidFill>
                <a:latin typeface="HEIKWK+STXihei"/>
                <a:cs typeface="HEIKWK+STXihei"/>
              </a:rPr>
              <a:t>第3年：专利实践、贵金属基础、技术基础教育</a:t>
            </a:r>
          </a:p>
        </p:txBody>
      </p:sp>
      <p:sp>
        <p:nvSpPr>
          <p:cNvPr id="60" name="object 60"/>
          <p:cNvSpPr txBox="1"/>
          <p:nvPr/>
        </p:nvSpPr>
        <p:spPr>
          <a:xfrm>
            <a:off x="11010981" y="4815361"/>
            <a:ext cx="749884" cy="268122"/>
          </a:xfrm>
          <a:prstGeom prst="rect">
            <a:avLst/>
          </a:prstGeom>
        </p:spPr>
        <p:txBody>
          <a:bodyPr vert="horz" wrap="square" lIns="0" tIns="0" rIns="0" bIns="0" rtlCol="0">
            <a:spAutoFit/>
          </a:bodyPr>
          <a:lstStyle/>
          <a:p>
            <a:pPr marL="0" marR="0">
              <a:lnSpc>
                <a:spcPts val="1136"/>
              </a:lnSpc>
              <a:spcBef>
                <a:spcPct val="0"/>
              </a:spcBef>
              <a:spcAft>
                <a:spcPct val="0"/>
              </a:spcAft>
            </a:pPr>
            <a:r>
              <a:rPr sz="650" spc="26">
                <a:solidFill>
                  <a:srgbClr val="221E1F"/>
                </a:solidFill>
                <a:latin typeface="ROGLFF+KozGoPr6N-Regular"/>
                <a:cs typeface="ROGLFF+KozGoPr6N-Regular"/>
              </a:rPr>
              <a:t>•</a:t>
            </a:r>
            <a:r>
              <a:rPr sz="650" spc="26">
                <a:solidFill>
                  <a:srgbClr val="221E1F"/>
                </a:solidFill>
                <a:latin typeface="OARPDO+UDShinGoSCGbe-Reg"/>
                <a:cs typeface="OARPDO+UDShinGoSCGbe-Reg"/>
              </a:rPr>
              <a:t>公司内讲师指导</a:t>
            </a:r>
          </a:p>
        </p:txBody>
      </p:sp>
      <p:sp>
        <p:nvSpPr>
          <p:cNvPr id="61" name="object 61"/>
          <p:cNvSpPr txBox="1"/>
          <p:nvPr/>
        </p:nvSpPr>
        <p:spPr>
          <a:xfrm>
            <a:off x="4092034" y="4859427"/>
            <a:ext cx="699911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残疾人雇</a:t>
            </a:r>
          </a:p>
        </p:txBody>
      </p:sp>
      <p:sp>
        <p:nvSpPr>
          <p:cNvPr id="62" name="object 62"/>
          <p:cNvSpPr txBox="1"/>
          <p:nvPr/>
        </p:nvSpPr>
        <p:spPr>
          <a:xfrm>
            <a:off x="4447634" y="4859427"/>
            <a:ext cx="3111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用率</a:t>
            </a:r>
          </a:p>
        </p:txBody>
      </p:sp>
      <p:sp>
        <p:nvSpPr>
          <p:cNvPr id="63" name="object 63"/>
          <p:cNvSpPr txBox="1"/>
          <p:nvPr/>
        </p:nvSpPr>
        <p:spPr>
          <a:xfrm>
            <a:off x="6016009" y="4874540"/>
            <a:ext cx="37462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1.52%</a:t>
            </a:r>
          </a:p>
        </p:txBody>
      </p:sp>
      <p:sp>
        <p:nvSpPr>
          <p:cNvPr id="64" name="object 64"/>
          <p:cNvSpPr txBox="1"/>
          <p:nvPr/>
        </p:nvSpPr>
        <p:spPr>
          <a:xfrm>
            <a:off x="6568433" y="4874540"/>
            <a:ext cx="374624"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1.86%</a:t>
            </a:r>
          </a:p>
        </p:txBody>
      </p:sp>
      <p:sp>
        <p:nvSpPr>
          <p:cNvPr id="65" name="object 65"/>
          <p:cNvSpPr txBox="1"/>
          <p:nvPr/>
        </p:nvSpPr>
        <p:spPr>
          <a:xfrm>
            <a:off x="8613807" y="4879010"/>
            <a:ext cx="5077063"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a:solidFill>
                  <a:srgbClr val="F1668D"/>
                </a:solidFill>
                <a:latin typeface="OARPDO+UDShinGoSCGbe-Reg"/>
                <a:cs typeface="OARPDO+UDShinGoSCGbe-Reg"/>
              </a:rPr>
              <a:t>品质工学基</a:t>
            </a:r>
          </a:p>
        </p:txBody>
      </p:sp>
      <p:sp>
        <p:nvSpPr>
          <p:cNvPr id="66" name="object 66"/>
          <p:cNvSpPr txBox="1"/>
          <p:nvPr/>
        </p:nvSpPr>
        <p:spPr>
          <a:xfrm>
            <a:off x="8836057" y="4879010"/>
            <a:ext cx="317500" cy="251333"/>
          </a:xfrm>
          <a:prstGeom prst="rect">
            <a:avLst/>
          </a:prstGeom>
        </p:spPr>
        <p:txBody>
          <a:bodyPr vert="horz" wrap="square" lIns="0" tIns="0" rIns="0" bIns="0" rtlCol="0">
            <a:spAutoFit/>
          </a:bodyPr>
          <a:lstStyle/>
          <a:p>
            <a:pPr marL="95250" marR="0">
              <a:lnSpc>
                <a:spcPts val="629"/>
              </a:lnSpc>
              <a:spcBef>
                <a:spcPct val="0"/>
              </a:spcBef>
              <a:spcAft>
                <a:spcPct val="0"/>
              </a:spcAft>
            </a:pPr>
            <a:r>
              <a:rPr sz="500">
                <a:solidFill>
                  <a:srgbClr val="F1668D"/>
                </a:solidFill>
                <a:latin typeface="OARPDO+UDShinGoSCGbe-Reg"/>
                <a:cs typeface="OARPDO+UDShinGoSCGbe-Reg"/>
              </a:rPr>
              <a:t>础编</a:t>
            </a:r>
          </a:p>
          <a:p>
            <a:pPr marL="0" marR="0">
              <a:lnSpc>
                <a:spcPts val="600"/>
              </a:lnSpc>
              <a:spcBef>
                <a:spcPct val="0"/>
              </a:spcBef>
              <a:spcAft>
                <a:spcPct val="0"/>
              </a:spcAft>
            </a:pPr>
            <a:r>
              <a:rPr sz="500">
                <a:solidFill>
                  <a:srgbClr val="F1668D"/>
                </a:solidFill>
                <a:latin typeface="OARPDO+UDShinGoSCGbe-Reg"/>
                <a:cs typeface="OARPDO+UDShinGoSCGbe-Reg"/>
              </a:rPr>
              <a:t>础讲座</a:t>
            </a:r>
          </a:p>
        </p:txBody>
      </p:sp>
      <p:sp>
        <p:nvSpPr>
          <p:cNvPr id="67" name="object 67"/>
          <p:cNvSpPr txBox="1"/>
          <p:nvPr/>
        </p:nvSpPr>
        <p:spPr>
          <a:xfrm>
            <a:off x="11010981" y="4929693"/>
            <a:ext cx="2201579" cy="268122"/>
          </a:xfrm>
          <a:prstGeom prst="rect">
            <a:avLst/>
          </a:prstGeom>
        </p:spPr>
        <p:txBody>
          <a:bodyPr vert="horz" wrap="square" lIns="0" tIns="0" rIns="0" bIns="0" rtlCol="0">
            <a:spAutoFit/>
          </a:bodyPr>
          <a:lstStyle/>
          <a:p>
            <a:pPr marL="0" marR="0">
              <a:lnSpc>
                <a:spcPts val="1136"/>
              </a:lnSpc>
              <a:spcBef>
                <a:spcPct val="0"/>
              </a:spcBef>
              <a:spcAft>
                <a:spcPct val="0"/>
              </a:spcAft>
            </a:pPr>
            <a:r>
              <a:rPr sz="650" spc="26">
                <a:solidFill>
                  <a:srgbClr val="221E1F"/>
                </a:solidFill>
                <a:latin typeface="ROGLFF+KozGoPr6N-Regular"/>
                <a:cs typeface="ROGLFF+KozGoPr6N-Regular"/>
              </a:rPr>
              <a:t>•</a:t>
            </a:r>
            <a:r>
              <a:rPr sz="650" spc="26">
                <a:solidFill>
                  <a:srgbClr val="221E1F"/>
                </a:solidFill>
                <a:latin typeface="OARPDO+UDShinGoSCGbe-Reg"/>
                <a:cs typeface="OARPDO+UDShinGoSCGbe-Reg"/>
              </a:rPr>
              <a:t>专利战略／事业化Pro.／博士号取得／海外留学等</a:t>
            </a:r>
          </a:p>
        </p:txBody>
      </p:sp>
      <p:sp>
        <p:nvSpPr>
          <p:cNvPr id="68" name="object 68"/>
          <p:cNvSpPr txBox="1"/>
          <p:nvPr/>
        </p:nvSpPr>
        <p:spPr>
          <a:xfrm>
            <a:off x="8470280" y="4955210"/>
            <a:ext cx="5132581" cy="170370"/>
          </a:xfrm>
          <a:prstGeom prst="rect">
            <a:avLst/>
          </a:prstGeom>
        </p:spPr>
        <p:txBody>
          <a:bodyPr vert="horz" wrap="square" lIns="0" tIns="0" rIns="0" bIns="0" rtlCol="0">
            <a:spAutoFit/>
          </a:bodyPr>
          <a:lstStyle/>
          <a:p>
            <a:pPr marL="0" marR="0">
              <a:lnSpc>
                <a:spcPts val="629"/>
              </a:lnSpc>
              <a:spcBef>
                <a:spcPct val="0"/>
              </a:spcBef>
              <a:spcAft>
                <a:spcPct val="0"/>
              </a:spcAft>
            </a:pPr>
            <a:r>
              <a:rPr sz="450" spc="10">
                <a:solidFill>
                  <a:srgbClr val="FFFFFF"/>
                </a:solidFill>
                <a:latin typeface="STXihei"/>
                <a:cs typeface="STXihei"/>
              </a:rPr>
              <a:t>各部门</a:t>
            </a:r>
            <a:r>
              <a:rPr sz="500">
                <a:solidFill>
                  <a:srgbClr val="F1668D"/>
                </a:solidFill>
                <a:latin typeface="OARPDO+UDShinGoSCGbe-Reg"/>
                <a:cs typeface="OARPDO+UDShinGoSCGbe-Reg"/>
              </a:rPr>
              <a:t>分析基</a:t>
            </a:r>
          </a:p>
        </p:txBody>
      </p:sp>
      <p:sp>
        <p:nvSpPr>
          <p:cNvPr id="69" name="object 69"/>
          <p:cNvSpPr txBox="1"/>
          <p:nvPr/>
        </p:nvSpPr>
        <p:spPr>
          <a:xfrm>
            <a:off x="9161047" y="4967154"/>
            <a:ext cx="1062806"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第4年：专利应用、技术基础教育</a:t>
            </a:r>
          </a:p>
        </p:txBody>
      </p:sp>
      <p:sp>
        <p:nvSpPr>
          <p:cNvPr id="70" name="object 70"/>
          <p:cNvSpPr txBox="1"/>
          <p:nvPr/>
        </p:nvSpPr>
        <p:spPr>
          <a:xfrm>
            <a:off x="4092035" y="5025314"/>
            <a:ext cx="122682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年度有薪休假平均取得天数</a:t>
            </a:r>
          </a:p>
        </p:txBody>
      </p:sp>
      <p:sp>
        <p:nvSpPr>
          <p:cNvPr id="71" name="object 71"/>
          <p:cNvSpPr txBox="1"/>
          <p:nvPr/>
        </p:nvSpPr>
        <p:spPr>
          <a:xfrm>
            <a:off x="5996006" y="5040427"/>
            <a:ext cx="394627"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11.5天</a:t>
            </a:r>
          </a:p>
        </p:txBody>
      </p:sp>
      <p:sp>
        <p:nvSpPr>
          <p:cNvPr id="72" name="object 72"/>
          <p:cNvSpPr txBox="1"/>
          <p:nvPr/>
        </p:nvSpPr>
        <p:spPr>
          <a:xfrm>
            <a:off x="6597682" y="5040427"/>
            <a:ext cx="345376"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8.9天</a:t>
            </a:r>
          </a:p>
        </p:txBody>
      </p:sp>
      <p:sp>
        <p:nvSpPr>
          <p:cNvPr id="73" name="object 73"/>
          <p:cNvSpPr txBox="1"/>
          <p:nvPr/>
        </p:nvSpPr>
        <p:spPr>
          <a:xfrm>
            <a:off x="9161047" y="5056054"/>
            <a:ext cx="707707"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第5年：QC和QE讲座</a:t>
            </a:r>
          </a:p>
        </p:txBody>
      </p:sp>
      <p:sp>
        <p:nvSpPr>
          <p:cNvPr id="74" name="object 74"/>
          <p:cNvSpPr txBox="1"/>
          <p:nvPr/>
        </p:nvSpPr>
        <p:spPr>
          <a:xfrm>
            <a:off x="4092035" y="5195024"/>
            <a:ext cx="7210123"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平均加班时间</a:t>
            </a:r>
          </a:p>
        </p:txBody>
      </p:sp>
      <p:sp>
        <p:nvSpPr>
          <p:cNvPr id="75" name="object 75"/>
          <p:cNvSpPr txBox="1"/>
          <p:nvPr/>
        </p:nvSpPr>
        <p:spPr>
          <a:xfrm>
            <a:off x="4447598" y="5210138"/>
            <a:ext cx="7527870" cy="729752"/>
          </a:xfrm>
          <a:prstGeom prst="rect">
            <a:avLst/>
          </a:prstGeom>
        </p:spPr>
        <p:txBody>
          <a:bodyPr vert="horz" wrap="square" lIns="0" tIns="0" rIns="0" bIns="0" rtlCol="0">
            <a:spAutoFit/>
          </a:bodyPr>
          <a:lstStyle/>
          <a:p>
            <a:pPr marL="1410257" marR="0">
              <a:lnSpc>
                <a:spcPts val="700"/>
              </a:lnSpc>
              <a:spcBef>
                <a:spcPct val="0"/>
              </a:spcBef>
              <a:spcAft>
                <a:spcPct val="0"/>
              </a:spcAft>
            </a:pPr>
            <a:r>
              <a:rPr sz="700">
                <a:solidFill>
                  <a:srgbClr val="221E1F"/>
                </a:solidFill>
                <a:latin typeface="HEIKWK+STXihei"/>
                <a:cs typeface="HEIKWK+STXihei"/>
              </a:rPr>
              <a:t>10.37小时</a:t>
            </a:r>
          </a:p>
          <a:p>
            <a:pPr marL="1548407" marR="0">
              <a:lnSpc>
                <a:spcPts val="700"/>
              </a:lnSpc>
              <a:spcBef>
                <a:spcPts val="611"/>
              </a:spcBef>
              <a:spcAft>
                <a:spcPct val="0"/>
              </a:spcAft>
            </a:pPr>
            <a:r>
              <a:rPr sz="700">
                <a:solidFill>
                  <a:srgbClr val="221E1F"/>
                </a:solidFill>
                <a:latin typeface="HEIKWK+STXihei"/>
                <a:cs typeface="HEIKWK+STXihei"/>
              </a:rPr>
              <a:t>13.3年</a:t>
            </a:r>
          </a:p>
          <a:p>
            <a:pPr marL="1404797" marR="0">
              <a:lnSpc>
                <a:spcPts val="700"/>
              </a:lnSpc>
              <a:spcBef>
                <a:spcPts val="550"/>
              </a:spcBef>
              <a:spcAft>
                <a:spcPct val="0"/>
              </a:spcAft>
            </a:pPr>
            <a:r>
              <a:rPr sz="700">
                <a:solidFill>
                  <a:srgbClr val="221E1F"/>
                </a:solidFill>
                <a:latin typeface="HEIKWK+STXihei"/>
                <a:cs typeface="HEIKWK+STXihei"/>
              </a:rPr>
              <a:t>１１．4年</a:t>
            </a:r>
            <a:r>
              <a:rPr sz="700" spc="675">
                <a:solidFill>
                  <a:srgbClr val="221E1F"/>
                </a:solidFill>
                <a:latin typeface="HEIKWK+STXihei"/>
                <a:cs typeface="HEIKWK+STXihei"/>
              </a:rPr>
              <a:t> </a:t>
            </a:r>
            <a:r>
              <a:rPr sz="700">
                <a:solidFill>
                  <a:srgbClr val="221E1F"/>
                </a:solidFill>
                <a:latin typeface="HEIKWK+STXihei"/>
                <a:cs typeface="HEIKWK+STXihei"/>
              </a:rPr>
              <a:t>１１．２年</a:t>
            </a:r>
          </a:p>
          <a:p>
            <a:pPr marL="0" marR="0">
              <a:lnSpc>
                <a:spcPts val="880"/>
              </a:lnSpc>
              <a:spcBef>
                <a:spcPts val="441"/>
              </a:spcBef>
              <a:spcAft>
                <a:spcPct val="0"/>
              </a:spcAft>
            </a:pPr>
            <a:r>
              <a:rPr sz="700">
                <a:solidFill>
                  <a:srgbClr val="049BDB"/>
                </a:solidFill>
                <a:latin typeface="OARPDO+UDShinGoSCGbe-Reg"/>
                <a:cs typeface="OARPDO+UDShinGoSCGbe-Reg"/>
              </a:rPr>
              <a:t>缩短工作时</a:t>
            </a:r>
            <a:r>
              <a:rPr sz="700" spc="-45168">
                <a:solidFill>
                  <a:srgbClr val="049BDB"/>
                </a:solidFill>
                <a:latin typeface="OARPDO+UDShinGoSCGbe-Reg"/>
                <a:cs typeface="OARPDO+UDShinGoSCGbe-Reg"/>
              </a:rPr>
              <a:t>间</a:t>
            </a:r>
            <a:r>
              <a:rPr sz="700">
                <a:solidFill>
                  <a:srgbClr val="221E1F"/>
                </a:solidFill>
                <a:latin typeface="HEIKWK+STXihei"/>
                <a:cs typeface="HEIKWK+STXihei"/>
              </a:rPr>
              <a:t>3名</a:t>
            </a:r>
            <a:r>
              <a:rPr sz="700" spc="3087">
                <a:solidFill>
                  <a:srgbClr val="221E1F"/>
                </a:solidFill>
                <a:latin typeface="HEIKWK+STXihei"/>
                <a:cs typeface="HEIKWK+STXihei"/>
              </a:rPr>
              <a:t> </a:t>
            </a:r>
            <a:r>
              <a:rPr sz="700">
                <a:solidFill>
                  <a:srgbClr val="221E1F"/>
                </a:solidFill>
                <a:latin typeface="HEIKWK+STXihei"/>
                <a:cs typeface="HEIKWK+STXihei"/>
              </a:rPr>
              <a:t>1名</a:t>
            </a:r>
          </a:p>
        </p:txBody>
      </p:sp>
      <p:sp>
        <p:nvSpPr>
          <p:cNvPr id="76" name="object 76"/>
          <p:cNvSpPr txBox="1"/>
          <p:nvPr/>
        </p:nvSpPr>
        <p:spPr>
          <a:xfrm>
            <a:off x="6410280" y="5210138"/>
            <a:ext cx="532777"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19.36小时</a:t>
            </a:r>
          </a:p>
        </p:txBody>
      </p:sp>
      <p:sp>
        <p:nvSpPr>
          <p:cNvPr id="77" name="object 77"/>
          <p:cNvSpPr txBox="1"/>
          <p:nvPr/>
        </p:nvSpPr>
        <p:spPr>
          <a:xfrm>
            <a:off x="11167332" y="5205844"/>
            <a:ext cx="476250" cy="175133"/>
          </a:xfrm>
          <a:prstGeom prst="rect">
            <a:avLst/>
          </a:prstGeom>
        </p:spPr>
        <p:txBody>
          <a:bodyPr vert="horz" wrap="square" lIns="0" tIns="0" rIns="0" bIns="0" rtlCol="0">
            <a:spAutoFit/>
          </a:bodyPr>
          <a:lstStyle/>
          <a:p>
            <a:pPr marL="0" marR="0">
              <a:lnSpc>
                <a:spcPts val="629"/>
              </a:lnSpc>
              <a:spcBef>
                <a:spcPct val="0"/>
              </a:spcBef>
              <a:spcAft>
                <a:spcPct val="0"/>
              </a:spcAft>
            </a:pPr>
            <a:r>
              <a:rPr sz="500">
                <a:solidFill>
                  <a:srgbClr val="F1668D"/>
                </a:solidFill>
                <a:latin typeface="OARPDO+UDShinGoSCGbe-Reg"/>
                <a:cs typeface="OARPDO+UDShinGoSCGbe-Reg"/>
              </a:rPr>
              <a:t>产品制造大学</a:t>
            </a:r>
          </a:p>
        </p:txBody>
      </p:sp>
      <p:sp>
        <p:nvSpPr>
          <p:cNvPr id="78" name="object 78"/>
          <p:cNvSpPr txBox="1"/>
          <p:nvPr/>
        </p:nvSpPr>
        <p:spPr>
          <a:xfrm>
            <a:off x="907200" y="5286036"/>
            <a:ext cx="152666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ARPDO+UDShinGoSCGbe-Reg"/>
                <a:cs typeface="OARPDO+UDShinGoSCGbe-Reg"/>
              </a:rPr>
              <a:t>○</a:t>
            </a:r>
            <a:r>
              <a:rPr sz="1000" spc="-40">
                <a:solidFill>
                  <a:srgbClr val="049BDB"/>
                </a:solidFill>
                <a:latin typeface="OARPDO+UDShinGoSCGbe-Reg"/>
                <a:cs typeface="OARPDO+UDShinGoSCGbe-Reg"/>
              </a:rPr>
              <a:t> </a:t>
            </a:r>
            <a:r>
              <a:rPr sz="1000" spc="20">
                <a:solidFill>
                  <a:srgbClr val="049BDB"/>
                </a:solidFill>
                <a:latin typeface="OARPDO+UDShinGoSCGbe-Reg"/>
                <a:cs typeface="OARPDO+UDShinGoSCGbe-Reg"/>
              </a:rPr>
              <a:t>支援育儿与工作两立</a:t>
            </a:r>
          </a:p>
        </p:txBody>
      </p:sp>
      <p:sp>
        <p:nvSpPr>
          <p:cNvPr id="79" name="object 79"/>
          <p:cNvSpPr txBox="1"/>
          <p:nvPr/>
        </p:nvSpPr>
        <p:spPr>
          <a:xfrm>
            <a:off x="4091998" y="5361623"/>
            <a:ext cx="755686" cy="411846"/>
          </a:xfrm>
          <a:prstGeom prst="rect">
            <a:avLst/>
          </a:prstGeom>
        </p:spPr>
        <p:txBody>
          <a:bodyPr vert="horz" wrap="square" lIns="0" tIns="0" rIns="0" bIns="0" rtlCol="0">
            <a:spAutoFit/>
          </a:bodyPr>
          <a:lstStyle/>
          <a:p>
            <a:pPr marL="36" marR="0">
              <a:lnSpc>
                <a:spcPts val="880"/>
              </a:lnSpc>
              <a:spcBef>
                <a:spcPct val="0"/>
              </a:spcBef>
              <a:spcAft>
                <a:spcPct val="0"/>
              </a:spcAft>
            </a:pPr>
            <a:r>
              <a:rPr sz="700">
                <a:solidFill>
                  <a:srgbClr val="049BDB"/>
                </a:solidFill>
                <a:latin typeface="OARPDO+UDShinGoSCGbe-Reg"/>
                <a:cs typeface="OARPDO+UDShinGoSCGbe-Reg"/>
              </a:rPr>
              <a:t>平均工龄ꢀ男性</a:t>
            </a:r>
          </a:p>
          <a:p>
            <a:pPr marL="0" marR="0">
              <a:lnSpc>
                <a:spcPts val="880"/>
              </a:lnSpc>
              <a:spcBef>
                <a:spcPts val="431"/>
              </a:spcBef>
              <a:spcAft>
                <a:spcPct val="0"/>
              </a:spcAft>
            </a:pPr>
            <a:r>
              <a:rPr sz="700">
                <a:solidFill>
                  <a:srgbClr val="049BDB"/>
                </a:solidFill>
                <a:latin typeface="OARPDO+UDShinGoSCGbe-Reg"/>
                <a:cs typeface="OARPDO+UDShinGoSCGbe-Reg"/>
              </a:rPr>
              <a:t>平均工龄ꢀ女性</a:t>
            </a:r>
          </a:p>
        </p:txBody>
      </p:sp>
      <p:sp>
        <p:nvSpPr>
          <p:cNvPr id="80" name="object 80"/>
          <p:cNvSpPr txBox="1"/>
          <p:nvPr/>
        </p:nvSpPr>
        <p:spPr>
          <a:xfrm>
            <a:off x="6548430" y="5372825"/>
            <a:ext cx="394627"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13.6年</a:t>
            </a:r>
          </a:p>
        </p:txBody>
      </p:sp>
      <p:sp>
        <p:nvSpPr>
          <p:cNvPr id="81" name="object 81"/>
          <p:cNvSpPr txBox="1"/>
          <p:nvPr/>
        </p:nvSpPr>
        <p:spPr>
          <a:xfrm>
            <a:off x="9501281" y="5342610"/>
            <a:ext cx="603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入门讲座－初级班</a:t>
            </a:r>
          </a:p>
        </p:txBody>
      </p:sp>
      <p:sp>
        <p:nvSpPr>
          <p:cNvPr id="82" name="object 82"/>
          <p:cNvSpPr txBox="1"/>
          <p:nvPr/>
        </p:nvSpPr>
        <p:spPr>
          <a:xfrm>
            <a:off x="11390659" y="5342610"/>
            <a:ext cx="2857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中级班</a:t>
            </a:r>
          </a:p>
        </p:txBody>
      </p:sp>
      <p:sp>
        <p:nvSpPr>
          <p:cNvPr id="83" name="object 83"/>
          <p:cNvSpPr txBox="1"/>
          <p:nvPr/>
        </p:nvSpPr>
        <p:spPr>
          <a:xfrm>
            <a:off x="12882042" y="5342610"/>
            <a:ext cx="4127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熟练传承班</a:t>
            </a:r>
          </a:p>
        </p:txBody>
      </p:sp>
      <p:sp>
        <p:nvSpPr>
          <p:cNvPr id="84" name="object 84"/>
          <p:cNvSpPr txBox="1"/>
          <p:nvPr/>
        </p:nvSpPr>
        <p:spPr>
          <a:xfrm>
            <a:off x="907200" y="5516795"/>
            <a:ext cx="3251422" cy="1505103"/>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ꢀꢀ为了避免怀孕期间女性员工在通勤途中遭遇交通拥</a:t>
            </a:r>
          </a:p>
          <a:p>
            <a:pPr marL="0" marR="0">
              <a:lnSpc>
                <a:spcPts val="900"/>
              </a:lnSpc>
              <a:spcBef>
                <a:spcPts val="700"/>
              </a:spcBef>
              <a:spcAft>
                <a:spcPct val="0"/>
              </a:spcAft>
            </a:pPr>
            <a:r>
              <a:rPr sz="900" spc="29">
                <a:solidFill>
                  <a:srgbClr val="221E1F"/>
                </a:solidFill>
                <a:latin typeface="HEIKWK+STXihei"/>
                <a:cs typeface="HEIKWK+STXihei"/>
              </a:rPr>
              <a:t>堵，我们设计了怀孕期间缩短工作时间制度。为了支援</a:t>
            </a:r>
          </a:p>
          <a:p>
            <a:pPr marL="0" marR="0">
              <a:lnSpc>
                <a:spcPts val="900"/>
              </a:lnSpc>
              <a:spcBef>
                <a:spcPts val="700"/>
              </a:spcBef>
              <a:spcAft>
                <a:spcPct val="0"/>
              </a:spcAft>
            </a:pPr>
            <a:r>
              <a:rPr sz="900">
                <a:solidFill>
                  <a:srgbClr val="221E1F"/>
                </a:solidFill>
                <a:latin typeface="HEIKWK+STXihei"/>
                <a:cs typeface="HEIKWK+STXihei"/>
              </a:rPr>
              <a:t>员工育儿，取得育儿休假的最长时间可至子女出生后到2</a:t>
            </a:r>
          </a:p>
          <a:p>
            <a:pPr marL="0" marR="0">
              <a:lnSpc>
                <a:spcPts val="900"/>
              </a:lnSpc>
              <a:spcBef>
                <a:spcPts val="700"/>
              </a:spcBef>
              <a:spcAft>
                <a:spcPct val="0"/>
              </a:spcAft>
            </a:pPr>
            <a:r>
              <a:rPr sz="900">
                <a:solidFill>
                  <a:srgbClr val="221E1F"/>
                </a:solidFill>
                <a:latin typeface="HEIKWK+STXihei"/>
                <a:cs typeface="HEIKWK+STXihei"/>
              </a:rPr>
              <a:t>岁为止，缩短工作时间的适用时间最长可至子女上小学2</a:t>
            </a:r>
          </a:p>
          <a:p>
            <a:pPr marL="0" marR="0">
              <a:lnSpc>
                <a:spcPts val="900"/>
              </a:lnSpc>
              <a:spcBef>
                <a:spcPts val="700"/>
              </a:spcBef>
              <a:spcAft>
                <a:spcPct val="0"/>
              </a:spcAft>
            </a:pPr>
            <a:r>
              <a:rPr sz="900" spc="23">
                <a:solidFill>
                  <a:srgbClr val="221E1F"/>
                </a:solidFill>
                <a:latin typeface="HEIKWK+STXihei"/>
                <a:cs typeface="HEIKWK+STXihei"/>
              </a:rPr>
              <a:t>年级的4月份为止。另外，关于照料孩子休假，每1个孩</a:t>
            </a:r>
          </a:p>
          <a:p>
            <a:pPr marL="0" marR="0">
              <a:lnSpc>
                <a:spcPts val="900"/>
              </a:lnSpc>
              <a:spcBef>
                <a:spcPts val="700"/>
              </a:spcBef>
              <a:spcAft>
                <a:spcPct val="0"/>
              </a:spcAft>
            </a:pPr>
            <a:r>
              <a:rPr sz="900" spc="23">
                <a:solidFill>
                  <a:srgbClr val="221E1F"/>
                </a:solidFill>
                <a:latin typeface="HEIKWK+STXihei"/>
                <a:cs typeface="HEIKWK+STXihei"/>
              </a:rPr>
              <a:t>子每年可取得5天，2个孩子以上的情况下，每年可取得</a:t>
            </a:r>
          </a:p>
          <a:p>
            <a:pPr marL="0" marR="0">
              <a:lnSpc>
                <a:spcPts val="900"/>
              </a:lnSpc>
              <a:spcBef>
                <a:spcPts val="700"/>
              </a:spcBef>
              <a:spcAft>
                <a:spcPct val="0"/>
              </a:spcAft>
            </a:pPr>
            <a:r>
              <a:rPr sz="900">
                <a:solidFill>
                  <a:srgbClr val="221E1F"/>
                </a:solidFill>
                <a:latin typeface="HEIKWK+STXihei"/>
                <a:cs typeface="HEIKWK+STXihei"/>
              </a:rPr>
              <a:t>10天，直到孩子上小学2年级的4月份为止。</a:t>
            </a:r>
          </a:p>
        </p:txBody>
      </p:sp>
      <p:sp>
        <p:nvSpPr>
          <p:cNvPr id="85" name="object 85"/>
          <p:cNvSpPr txBox="1"/>
          <p:nvPr/>
        </p:nvSpPr>
        <p:spPr>
          <a:xfrm>
            <a:off x="10311948" y="5534648"/>
            <a:ext cx="2194839"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HEIKWK+STXihei"/>
                <a:cs typeface="HEIKWK+STXihei"/>
              </a:rPr>
              <a:t>OJT（Job Trainer•Elder）／OFF-JT／通信教育、e-学习／资格取得</a:t>
            </a:r>
          </a:p>
        </p:txBody>
      </p:sp>
      <p:sp>
        <p:nvSpPr>
          <p:cNvPr id="86" name="object 86"/>
          <p:cNvSpPr txBox="1"/>
          <p:nvPr/>
        </p:nvSpPr>
        <p:spPr>
          <a:xfrm>
            <a:off x="4091998" y="5694704"/>
            <a:ext cx="7005654"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怀孕期间</a:t>
            </a:r>
          </a:p>
        </p:txBody>
      </p:sp>
      <p:sp>
        <p:nvSpPr>
          <p:cNvPr id="87" name="object 87"/>
          <p:cNvSpPr txBox="1"/>
          <p:nvPr/>
        </p:nvSpPr>
        <p:spPr>
          <a:xfrm>
            <a:off x="8473356" y="5798404"/>
            <a:ext cx="758012"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ARPDO+UDShinGoSCGbe-Reg"/>
                <a:cs typeface="OARPDO+UDShinGoSCGbe-Reg"/>
              </a:rPr>
              <a:t>CSR通信</a:t>
            </a:r>
          </a:p>
        </p:txBody>
      </p:sp>
      <p:sp>
        <p:nvSpPr>
          <p:cNvPr id="88" name="object 88"/>
          <p:cNvSpPr txBox="1"/>
          <p:nvPr/>
        </p:nvSpPr>
        <p:spPr>
          <a:xfrm>
            <a:off x="4091998" y="5861214"/>
            <a:ext cx="755686" cy="411545"/>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育儿休假ꢀ男性</a:t>
            </a:r>
          </a:p>
          <a:p>
            <a:pPr marL="36" marR="0">
              <a:lnSpc>
                <a:spcPts val="880"/>
              </a:lnSpc>
              <a:spcBef>
                <a:spcPts val="429"/>
              </a:spcBef>
              <a:spcAft>
                <a:spcPct val="0"/>
              </a:spcAft>
            </a:pPr>
            <a:r>
              <a:rPr sz="700">
                <a:solidFill>
                  <a:srgbClr val="049BDB"/>
                </a:solidFill>
                <a:latin typeface="OARPDO+UDShinGoSCGbe-Reg"/>
                <a:cs typeface="OARPDO+UDShinGoSCGbe-Reg"/>
              </a:rPr>
              <a:t>育儿休假ꢀ女性</a:t>
            </a:r>
          </a:p>
        </p:txBody>
      </p:sp>
      <p:sp>
        <p:nvSpPr>
          <p:cNvPr id="89" name="object 89"/>
          <p:cNvSpPr txBox="1"/>
          <p:nvPr/>
        </p:nvSpPr>
        <p:spPr>
          <a:xfrm>
            <a:off x="6119096" y="5876416"/>
            <a:ext cx="27150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5名</a:t>
            </a:r>
          </a:p>
        </p:txBody>
      </p:sp>
      <p:sp>
        <p:nvSpPr>
          <p:cNvPr id="90" name="object 90"/>
          <p:cNvSpPr txBox="1"/>
          <p:nvPr/>
        </p:nvSpPr>
        <p:spPr>
          <a:xfrm>
            <a:off x="6622306" y="5876265"/>
            <a:ext cx="320751" cy="388670"/>
          </a:xfrm>
          <a:prstGeom prst="rect">
            <a:avLst/>
          </a:prstGeom>
        </p:spPr>
        <p:txBody>
          <a:bodyPr vert="horz" wrap="square" lIns="0" tIns="0" rIns="0" bIns="0" rtlCol="0">
            <a:spAutoFit/>
          </a:bodyPr>
          <a:lstStyle/>
          <a:p>
            <a:pPr marL="9600" marR="0">
              <a:lnSpc>
                <a:spcPts val="700"/>
              </a:lnSpc>
              <a:spcBef>
                <a:spcPct val="0"/>
              </a:spcBef>
              <a:spcAft>
                <a:spcPct val="0"/>
              </a:spcAft>
            </a:pPr>
            <a:r>
              <a:rPr sz="700">
                <a:solidFill>
                  <a:srgbClr val="221E1F"/>
                </a:solidFill>
                <a:latin typeface="HEIKWK+STXihei"/>
                <a:cs typeface="HEIKWK+STXihei"/>
              </a:rPr>
              <a:t>３名</a:t>
            </a:r>
          </a:p>
          <a:p>
            <a:pPr marL="0" marR="0">
              <a:lnSpc>
                <a:spcPts val="700"/>
              </a:lnSpc>
              <a:spcBef>
                <a:spcPts val="610"/>
              </a:spcBef>
              <a:spcAft>
                <a:spcPct val="0"/>
              </a:spcAft>
            </a:pPr>
            <a:r>
              <a:rPr sz="700">
                <a:solidFill>
                  <a:srgbClr val="221E1F"/>
                </a:solidFill>
                <a:latin typeface="HEIKWK+STXihei"/>
                <a:cs typeface="HEIKWK+STXihei"/>
              </a:rPr>
              <a:t>41名</a:t>
            </a:r>
          </a:p>
        </p:txBody>
      </p:sp>
      <p:sp>
        <p:nvSpPr>
          <p:cNvPr id="91" name="object 91"/>
          <p:cNvSpPr txBox="1"/>
          <p:nvPr/>
        </p:nvSpPr>
        <p:spPr>
          <a:xfrm>
            <a:off x="6069882" y="6042686"/>
            <a:ext cx="32075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55名</a:t>
            </a:r>
          </a:p>
        </p:txBody>
      </p:sp>
      <p:sp>
        <p:nvSpPr>
          <p:cNvPr id="92" name="object 92"/>
          <p:cNvSpPr txBox="1"/>
          <p:nvPr/>
        </p:nvSpPr>
        <p:spPr>
          <a:xfrm>
            <a:off x="8287202" y="6064110"/>
            <a:ext cx="3248663"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HEIKWK+STXihei"/>
                <a:cs typeface="HEIKWK+STXihei"/>
              </a:rPr>
              <a:t>ꢀꢀ作为CSR活动的社内交流工具，从2012年4月起坚持</a:t>
            </a:r>
          </a:p>
        </p:txBody>
      </p:sp>
      <p:sp>
        <p:nvSpPr>
          <p:cNvPr id="93" name="object 93"/>
          <p:cNvSpPr txBox="1"/>
          <p:nvPr/>
        </p:nvSpPr>
        <p:spPr>
          <a:xfrm>
            <a:off x="11401202" y="6064110"/>
            <a:ext cx="2138609"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16">
                <a:solidFill>
                  <a:srgbClr val="221E1F"/>
                </a:solidFill>
                <a:latin typeface="HEIKWK+STXihei"/>
                <a:cs typeface="HEIKWK+STXihei"/>
              </a:rPr>
              <a:t>并分发给各个部门。今后还将在每发</a:t>
            </a:r>
          </a:p>
          <a:p>
            <a:pPr marL="0" marR="0">
              <a:lnSpc>
                <a:spcPts val="900"/>
              </a:lnSpc>
              <a:spcBef>
                <a:spcPts val="700"/>
              </a:spcBef>
              <a:spcAft>
                <a:spcPct val="0"/>
              </a:spcAft>
            </a:pPr>
            <a:r>
              <a:rPr sz="900">
                <a:solidFill>
                  <a:srgbClr val="221E1F"/>
                </a:solidFill>
                <a:latin typeface="HEIKWK+STXihei"/>
                <a:cs typeface="HEIKWK+STXihei"/>
              </a:rPr>
              <a:t>行500号之后进行追加和更新。</a:t>
            </a:r>
          </a:p>
        </p:txBody>
      </p:sp>
      <p:sp>
        <p:nvSpPr>
          <p:cNvPr id="94" name="object 94"/>
          <p:cNvSpPr txBox="1"/>
          <p:nvPr/>
        </p:nvSpPr>
        <p:spPr>
          <a:xfrm>
            <a:off x="4092035" y="6193994"/>
            <a:ext cx="7414594"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育儿缩短工作时间</a:t>
            </a:r>
          </a:p>
        </p:txBody>
      </p:sp>
      <p:sp>
        <p:nvSpPr>
          <p:cNvPr id="95" name="object 95"/>
          <p:cNvSpPr txBox="1"/>
          <p:nvPr/>
        </p:nvSpPr>
        <p:spPr>
          <a:xfrm>
            <a:off x="4803235" y="6193994"/>
            <a:ext cx="4000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ꢀ男性</a:t>
            </a:r>
          </a:p>
        </p:txBody>
      </p:sp>
      <p:sp>
        <p:nvSpPr>
          <p:cNvPr id="96" name="object 96"/>
          <p:cNvSpPr txBox="1"/>
          <p:nvPr/>
        </p:nvSpPr>
        <p:spPr>
          <a:xfrm>
            <a:off x="6119132" y="6209107"/>
            <a:ext cx="27150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3名</a:t>
            </a:r>
          </a:p>
        </p:txBody>
      </p:sp>
      <p:sp>
        <p:nvSpPr>
          <p:cNvPr id="97" name="object 97"/>
          <p:cNvSpPr txBox="1"/>
          <p:nvPr/>
        </p:nvSpPr>
        <p:spPr>
          <a:xfrm>
            <a:off x="6671557" y="6209285"/>
            <a:ext cx="27150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1名</a:t>
            </a:r>
          </a:p>
        </p:txBody>
      </p:sp>
      <p:sp>
        <p:nvSpPr>
          <p:cNvPr id="98" name="object 98"/>
          <p:cNvSpPr txBox="1"/>
          <p:nvPr/>
        </p:nvSpPr>
        <p:spPr>
          <a:xfrm>
            <a:off x="8287202" y="6267336"/>
            <a:ext cx="3248795"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26">
                <a:solidFill>
                  <a:srgbClr val="221E1F"/>
                </a:solidFill>
                <a:latin typeface="HEIKWK+STXihei"/>
                <a:cs typeface="HEIKWK+STXihei"/>
              </a:rPr>
              <a:t>发行每日CSR通信。2019年6月发行已超过了1700号。</a:t>
            </a:r>
          </a:p>
        </p:txBody>
      </p:sp>
      <p:sp>
        <p:nvSpPr>
          <p:cNvPr id="99" name="object 99"/>
          <p:cNvSpPr txBox="1"/>
          <p:nvPr/>
        </p:nvSpPr>
        <p:spPr>
          <a:xfrm>
            <a:off x="4092034" y="6360592"/>
            <a:ext cx="7414594"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育儿缩短工作时间</a:t>
            </a:r>
          </a:p>
        </p:txBody>
      </p:sp>
      <p:sp>
        <p:nvSpPr>
          <p:cNvPr id="100" name="object 100"/>
          <p:cNvSpPr txBox="1"/>
          <p:nvPr/>
        </p:nvSpPr>
        <p:spPr>
          <a:xfrm>
            <a:off x="4803234" y="6360592"/>
            <a:ext cx="4000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049BDB"/>
                </a:solidFill>
                <a:latin typeface="OARPDO+UDShinGoSCGbe-Reg"/>
                <a:cs typeface="OARPDO+UDShinGoSCGbe-Reg"/>
              </a:rPr>
              <a:t>ꢀ女性</a:t>
            </a:r>
          </a:p>
        </p:txBody>
      </p:sp>
      <p:sp>
        <p:nvSpPr>
          <p:cNvPr id="101" name="object 101"/>
          <p:cNvSpPr txBox="1"/>
          <p:nvPr/>
        </p:nvSpPr>
        <p:spPr>
          <a:xfrm>
            <a:off x="6069882" y="6375706"/>
            <a:ext cx="32075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74名</a:t>
            </a:r>
          </a:p>
        </p:txBody>
      </p:sp>
      <p:sp>
        <p:nvSpPr>
          <p:cNvPr id="102" name="object 102"/>
          <p:cNvSpPr txBox="1"/>
          <p:nvPr/>
        </p:nvSpPr>
        <p:spPr>
          <a:xfrm>
            <a:off x="6622306" y="6375706"/>
            <a:ext cx="32075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HEIKWK+STXihei"/>
                <a:cs typeface="HEIKWK+STXihei"/>
              </a:rPr>
              <a:t>69名</a:t>
            </a:r>
          </a:p>
        </p:txBody>
      </p:sp>
      <p:sp>
        <p:nvSpPr>
          <p:cNvPr id="103" name="object 103"/>
          <p:cNvSpPr txBox="1"/>
          <p:nvPr/>
        </p:nvSpPr>
        <p:spPr>
          <a:xfrm>
            <a:off x="8287202" y="6470561"/>
            <a:ext cx="3248663"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47">
                <a:solidFill>
                  <a:srgbClr val="221E1F"/>
                </a:solidFill>
                <a:latin typeface="HEIKWK+STXihei"/>
                <a:cs typeface="HEIKWK+STXihei"/>
              </a:rPr>
              <a:t>其中根据ISO26000的核心主题，按照“组织治理”、</a:t>
            </a:r>
          </a:p>
        </p:txBody>
      </p:sp>
      <p:sp>
        <p:nvSpPr>
          <p:cNvPr id="104" name="object 104"/>
          <p:cNvSpPr txBox="1"/>
          <p:nvPr/>
        </p:nvSpPr>
        <p:spPr>
          <a:xfrm>
            <a:off x="8287202" y="6673787"/>
            <a:ext cx="3251425" cy="488975"/>
          </a:xfrm>
          <a:prstGeom prst="rect">
            <a:avLst/>
          </a:prstGeom>
        </p:spPr>
        <p:txBody>
          <a:bodyPr vert="horz" wrap="square" lIns="0" tIns="0" rIns="0" bIns="0" rtlCol="0">
            <a:spAutoFit/>
          </a:bodyPr>
          <a:lstStyle/>
          <a:p>
            <a:pPr marL="0" marR="0">
              <a:lnSpc>
                <a:spcPts val="900"/>
              </a:lnSpc>
              <a:spcBef>
                <a:spcPct val="0"/>
              </a:spcBef>
              <a:spcAft>
                <a:spcPct val="0"/>
              </a:spcAft>
            </a:pPr>
            <a:r>
              <a:rPr sz="900" spc="27">
                <a:solidFill>
                  <a:srgbClr val="221E1F"/>
                </a:solidFill>
                <a:latin typeface="HEIKWK+STXihei"/>
                <a:cs typeface="HEIKWK+STXihei"/>
              </a:rPr>
              <a:t>“人权”、“环境”、“劳动惯例”、“社区参与”等</a:t>
            </a:r>
          </a:p>
          <a:p>
            <a:pPr marL="0" marR="0">
              <a:lnSpc>
                <a:spcPts val="900"/>
              </a:lnSpc>
              <a:spcBef>
                <a:spcPts val="700"/>
              </a:spcBef>
              <a:spcAft>
                <a:spcPct val="0"/>
              </a:spcAft>
            </a:pPr>
            <a:r>
              <a:rPr sz="900" spc="32">
                <a:solidFill>
                  <a:srgbClr val="221E1F"/>
                </a:solidFill>
                <a:latin typeface="HEIKWK+STXihei"/>
                <a:cs typeface="HEIKWK+STXihei"/>
              </a:rPr>
              <a:t>各个题目，由CSR推进部的负责人分担制作。CSR推进</a:t>
            </a:r>
          </a:p>
        </p:txBody>
      </p:sp>
      <p:sp>
        <p:nvSpPr>
          <p:cNvPr id="105" name="object 105"/>
          <p:cNvSpPr txBox="1"/>
          <p:nvPr/>
        </p:nvSpPr>
        <p:spPr>
          <a:xfrm>
            <a:off x="907200" y="7037644"/>
            <a:ext cx="152666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ARPDO+UDShinGoSCGbe-Reg"/>
                <a:cs typeface="OARPDO+UDShinGoSCGbe-Reg"/>
              </a:rPr>
              <a:t>○</a:t>
            </a:r>
            <a:r>
              <a:rPr sz="1000" spc="-40">
                <a:solidFill>
                  <a:srgbClr val="049BDB"/>
                </a:solidFill>
                <a:latin typeface="OARPDO+UDShinGoSCGbe-Reg"/>
                <a:cs typeface="OARPDO+UDShinGoSCGbe-Reg"/>
              </a:rPr>
              <a:t> </a:t>
            </a:r>
            <a:r>
              <a:rPr sz="1000" spc="20">
                <a:solidFill>
                  <a:srgbClr val="049BDB"/>
                </a:solidFill>
                <a:latin typeface="OARPDO+UDShinGoSCGbe-Reg"/>
                <a:cs typeface="OARPDO+UDShinGoSCGbe-Reg"/>
              </a:rPr>
              <a:t>支援护理与工作两立</a:t>
            </a:r>
          </a:p>
        </p:txBody>
      </p:sp>
      <p:sp>
        <p:nvSpPr>
          <p:cNvPr id="106" name="object 106"/>
          <p:cNvSpPr txBox="1"/>
          <p:nvPr/>
        </p:nvSpPr>
        <p:spPr>
          <a:xfrm>
            <a:off x="5335469" y="7052610"/>
            <a:ext cx="962113"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221E1F"/>
                </a:solidFill>
                <a:latin typeface="OARPDO+UDShinGoSCGbe-Reg"/>
                <a:cs typeface="OARPDO+UDShinGoSCGbe-Reg"/>
              </a:rPr>
              <a:t>TOMONIN</a:t>
            </a:r>
          </a:p>
        </p:txBody>
      </p:sp>
      <p:sp>
        <p:nvSpPr>
          <p:cNvPr id="107" name="object 107"/>
          <p:cNvSpPr txBox="1"/>
          <p:nvPr/>
        </p:nvSpPr>
        <p:spPr>
          <a:xfrm>
            <a:off x="8287202" y="7080238"/>
            <a:ext cx="3251431"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部每天向各工厂、事业所的各部门发送电子邮件，各部</a:t>
            </a:r>
          </a:p>
        </p:txBody>
      </p:sp>
      <p:sp>
        <p:nvSpPr>
          <p:cNvPr id="108" name="object 108"/>
          <p:cNvSpPr txBox="1"/>
          <p:nvPr/>
        </p:nvSpPr>
        <p:spPr>
          <a:xfrm>
            <a:off x="907200" y="7268403"/>
            <a:ext cx="3251556"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ꢀꢀ为了支援员工的护理，对于每一位处于需要护理状</a:t>
            </a:r>
          </a:p>
          <a:p>
            <a:pPr marL="0" marR="0">
              <a:lnSpc>
                <a:spcPts val="900"/>
              </a:lnSpc>
              <a:spcBef>
                <a:spcPts val="700"/>
              </a:spcBef>
              <a:spcAft>
                <a:spcPct val="0"/>
              </a:spcAft>
            </a:pPr>
            <a:r>
              <a:rPr sz="900">
                <a:solidFill>
                  <a:srgbClr val="221E1F"/>
                </a:solidFill>
                <a:latin typeface="HEIKWK+STXihei"/>
                <a:cs typeface="HEIKWK+STXihei"/>
              </a:rPr>
              <a:t>态的家属，可以取得365天的护理休假。另外，护理期缩</a:t>
            </a:r>
          </a:p>
          <a:p>
            <a:pPr marL="0" marR="0">
              <a:lnSpc>
                <a:spcPts val="900"/>
              </a:lnSpc>
              <a:spcBef>
                <a:spcPts val="700"/>
              </a:spcBef>
              <a:spcAft>
                <a:spcPct val="0"/>
              </a:spcAft>
            </a:pPr>
            <a:r>
              <a:rPr sz="900" spc="29">
                <a:solidFill>
                  <a:srgbClr val="221E1F"/>
                </a:solidFill>
                <a:latin typeface="HEIKWK+STXihei"/>
                <a:cs typeface="HEIKWK+STXihei"/>
              </a:rPr>
              <a:t>短工作时间的适用时间，每一位处于需要护理状态的家</a:t>
            </a:r>
          </a:p>
          <a:p>
            <a:pPr marL="0" marR="0">
              <a:lnSpc>
                <a:spcPts val="900"/>
              </a:lnSpc>
              <a:spcBef>
                <a:spcPts val="700"/>
              </a:spcBef>
              <a:spcAft>
                <a:spcPct val="0"/>
              </a:spcAft>
            </a:pPr>
            <a:r>
              <a:rPr sz="900">
                <a:solidFill>
                  <a:srgbClr val="221E1F"/>
                </a:solidFill>
                <a:latin typeface="HEIKWK+STXihei"/>
                <a:cs typeface="HEIKWK+STXihei"/>
              </a:rPr>
              <a:t>属，最长可至3年。</a:t>
            </a:r>
          </a:p>
        </p:txBody>
      </p:sp>
      <p:sp>
        <p:nvSpPr>
          <p:cNvPr id="109" name="object 109"/>
          <p:cNvSpPr txBox="1"/>
          <p:nvPr/>
        </p:nvSpPr>
        <p:spPr>
          <a:xfrm>
            <a:off x="5335458" y="7270809"/>
            <a:ext cx="1518920" cy="413511"/>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OARPDO+UDShinGoSCGbe-Reg"/>
                <a:cs typeface="OARPDO+UDShinGoSCGbe-Reg"/>
              </a:rPr>
              <a:t>本集团正在致力于打造可以</a:t>
            </a:r>
          </a:p>
          <a:p>
            <a:pPr marL="0" marR="0">
              <a:lnSpc>
                <a:spcPts val="1006"/>
              </a:lnSpc>
              <a:spcBef>
                <a:spcPts val="93"/>
              </a:spcBef>
              <a:spcAft>
                <a:spcPct val="0"/>
              </a:spcAft>
            </a:pPr>
            <a:r>
              <a:rPr sz="800">
                <a:solidFill>
                  <a:srgbClr val="221E1F"/>
                </a:solidFill>
                <a:latin typeface="OARPDO+UDShinGoSCGbe-Reg"/>
                <a:cs typeface="OARPDO+UDShinGoSCGbe-Reg"/>
              </a:rPr>
              <a:t>兼顾工作与护理的职场环境。</a:t>
            </a:r>
          </a:p>
        </p:txBody>
      </p:sp>
      <p:sp>
        <p:nvSpPr>
          <p:cNvPr id="110" name="object 110"/>
          <p:cNvSpPr txBox="1"/>
          <p:nvPr/>
        </p:nvSpPr>
        <p:spPr>
          <a:xfrm>
            <a:off x="8287202" y="7283464"/>
            <a:ext cx="3251431"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HEIKWK+STXihei"/>
                <a:cs typeface="HEIKWK+STXihei"/>
              </a:rPr>
              <a:t>门再在工作岗位的公告牌和食堂等处张贴。为了能够用</a:t>
            </a:r>
          </a:p>
          <a:p>
            <a:pPr marL="0" marR="0">
              <a:lnSpc>
                <a:spcPts val="900"/>
              </a:lnSpc>
              <a:spcBef>
                <a:spcPts val="700"/>
              </a:spcBef>
              <a:spcAft>
                <a:spcPct val="0"/>
              </a:spcAft>
            </a:pPr>
            <a:r>
              <a:rPr sz="900" spc="22">
                <a:solidFill>
                  <a:srgbClr val="221E1F"/>
                </a:solidFill>
                <a:latin typeface="HEIKWK+STXihei"/>
                <a:cs typeface="HEIKWK+STXihei"/>
              </a:rPr>
              <a:t>于CSR活动的启发教育等方面，2018年从已发行的CSR</a:t>
            </a:r>
          </a:p>
          <a:p>
            <a:pPr marL="0" marR="0">
              <a:lnSpc>
                <a:spcPts val="900"/>
              </a:lnSpc>
              <a:spcBef>
                <a:spcPts val="700"/>
              </a:spcBef>
              <a:spcAft>
                <a:spcPct val="0"/>
              </a:spcAft>
            </a:pPr>
            <a:r>
              <a:rPr sz="900">
                <a:solidFill>
                  <a:srgbClr val="221E1F"/>
                </a:solidFill>
                <a:latin typeface="HEIKWK+STXihei"/>
                <a:cs typeface="HEIKWK+STXihei"/>
              </a:rPr>
              <a:t>通信中进行精选并汇编成1册，制作出CSR通信应用簿，</a:t>
            </a:r>
          </a:p>
        </p:txBody>
      </p:sp>
      <p:sp>
        <p:nvSpPr>
          <p:cNvPr id="111" name="object 111"/>
          <p:cNvSpPr txBox="1"/>
          <p:nvPr/>
        </p:nvSpPr>
        <p:spPr>
          <a:xfrm>
            <a:off x="12423117" y="7399331"/>
            <a:ext cx="729909" cy="220916"/>
          </a:xfrm>
          <a:prstGeom prst="rect">
            <a:avLst/>
          </a:prstGeom>
        </p:spPr>
        <p:txBody>
          <a:bodyPr vert="horz" wrap="square" lIns="0" tIns="0" rIns="0" bIns="0" rtlCol="0">
            <a:spAutoFit/>
          </a:bodyPr>
          <a:lstStyle/>
          <a:p>
            <a:pPr marL="0" marR="0">
              <a:lnSpc>
                <a:spcPts val="689"/>
              </a:lnSpc>
              <a:spcBef>
                <a:spcPct val="0"/>
              </a:spcBef>
              <a:spcAft>
                <a:spcPct val="0"/>
              </a:spcAft>
            </a:pPr>
            <a:r>
              <a:rPr sz="700" spc="-25">
                <a:solidFill>
                  <a:srgbClr val="221E1F"/>
                </a:solidFill>
                <a:latin typeface="HEIKWK+STXihei"/>
                <a:cs typeface="HEIKWK+STXihei"/>
              </a:rPr>
              <a:t>CSR通信应用簿</a:t>
            </a:r>
          </a:p>
        </p:txBody>
      </p:sp>
      <p:sp>
        <p:nvSpPr>
          <p:cNvPr id="112" name="object 112"/>
          <p:cNvSpPr txBox="1"/>
          <p:nvPr/>
        </p:nvSpPr>
        <p:spPr>
          <a:xfrm>
            <a:off x="13368834" y="7399331"/>
            <a:ext cx="736981" cy="335242"/>
          </a:xfrm>
          <a:prstGeom prst="rect">
            <a:avLst/>
          </a:prstGeom>
        </p:spPr>
        <p:txBody>
          <a:bodyPr vert="horz" wrap="square" lIns="0" tIns="0" rIns="0" bIns="0" rtlCol="0">
            <a:spAutoFit/>
          </a:bodyPr>
          <a:lstStyle/>
          <a:p>
            <a:pPr marL="0" marR="0">
              <a:lnSpc>
                <a:spcPts val="689"/>
              </a:lnSpc>
              <a:spcBef>
                <a:spcPct val="0"/>
              </a:spcBef>
              <a:spcAft>
                <a:spcPct val="0"/>
              </a:spcAft>
            </a:pPr>
            <a:r>
              <a:rPr sz="700" spc="-28">
                <a:solidFill>
                  <a:srgbClr val="221E1F"/>
                </a:solidFill>
                <a:latin typeface="HEIKWK+STXihei"/>
                <a:cs typeface="HEIKWK+STXihei"/>
              </a:rPr>
              <a:t>在食堂等处张贴</a:t>
            </a:r>
          </a:p>
          <a:p>
            <a:pPr marL="0" marR="0">
              <a:lnSpc>
                <a:spcPts val="689"/>
              </a:lnSpc>
              <a:spcBef>
                <a:spcPts val="210"/>
              </a:spcBef>
              <a:spcAft>
                <a:spcPct val="0"/>
              </a:spcAft>
            </a:pPr>
            <a:r>
              <a:rPr sz="700" spc="-22">
                <a:solidFill>
                  <a:srgbClr val="221E1F"/>
                </a:solidFill>
                <a:latin typeface="HEIKWK+STXihei"/>
                <a:cs typeface="HEIKWK+STXihei"/>
              </a:rPr>
              <a:t>CSR通信</a:t>
            </a:r>
          </a:p>
        </p:txBody>
      </p:sp>
      <p:sp>
        <p:nvSpPr>
          <p:cNvPr id="113" name="object 113"/>
          <p:cNvSpPr txBox="1"/>
          <p:nvPr/>
        </p:nvSpPr>
        <p:spPr>
          <a:xfrm>
            <a:off x="1163228" y="8307697"/>
            <a:ext cx="1138174" cy="363728"/>
          </a:xfrm>
          <a:prstGeom prst="rect">
            <a:avLst/>
          </a:prstGeom>
        </p:spPr>
        <p:txBody>
          <a:bodyPr vert="horz" wrap="square" lIns="0" tIns="0" rIns="0" bIns="0" rtlCol="0">
            <a:spAutoFit/>
          </a:bodyPr>
          <a:lstStyle/>
          <a:p>
            <a:pPr marL="0" marR="0">
              <a:lnSpc>
                <a:spcPts val="1364"/>
              </a:lnSpc>
              <a:spcBef>
                <a:spcPct val="0"/>
              </a:spcBef>
              <a:spcAft>
                <a:spcPct val="0"/>
              </a:spcAft>
            </a:pPr>
            <a:r>
              <a:rPr sz="1000">
                <a:solidFill>
                  <a:srgbClr val="FFFFFF"/>
                </a:solidFill>
                <a:latin typeface="QJGWHQ+MaruFoPro-Bold"/>
                <a:cs typeface="QJGWHQ+MaruFoPro-Bold"/>
              </a:rPr>
              <a:t>TANAKA</a:t>
            </a:r>
            <a:r>
              <a:rPr sz="1000" spc="82">
                <a:solidFill>
                  <a:srgbClr val="FFFFFF"/>
                </a:solidFill>
                <a:latin typeface="QJGWHQ+MaruFoPro-Bold"/>
                <a:cs typeface="QJGWHQ+MaruFoPro-Bold"/>
              </a:rPr>
              <a:t> </a:t>
            </a:r>
            <a:r>
              <a:rPr sz="1000">
                <a:solidFill>
                  <a:srgbClr val="FFFFFF"/>
                </a:solidFill>
                <a:latin typeface="QJGWHQ+MaruFoPro-Bold"/>
                <a:cs typeface="QJGWHQ+MaruFoPro-Bold"/>
              </a:rPr>
              <a:t>NOW</a:t>
            </a:r>
          </a:p>
        </p:txBody>
      </p:sp>
      <p:sp>
        <p:nvSpPr>
          <p:cNvPr id="114" name="object 114"/>
          <p:cNvSpPr txBox="1"/>
          <p:nvPr/>
        </p:nvSpPr>
        <p:spPr>
          <a:xfrm>
            <a:off x="1051204" y="8626662"/>
            <a:ext cx="4744976" cy="981049"/>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049BDB"/>
                </a:solidFill>
                <a:latin typeface="HEIKWK+STXihei"/>
                <a:cs typeface="HEIKWK+STXihei"/>
              </a:rPr>
              <a:t>ꢀꢀ从女儿出生后的8个月起至1岁生日为止，我取得了约４个月的育儿休假。当时很突</a:t>
            </a:r>
          </a:p>
          <a:p>
            <a:pPr marL="0" marR="0">
              <a:lnSpc>
                <a:spcPts val="850"/>
              </a:lnSpc>
              <a:spcBef>
                <a:spcPts val="549"/>
              </a:spcBef>
              <a:spcAft>
                <a:spcPct val="0"/>
              </a:spcAft>
            </a:pPr>
            <a:r>
              <a:rPr sz="850">
                <a:solidFill>
                  <a:srgbClr val="049BDB"/>
                </a:solidFill>
                <a:latin typeface="HEIKWK+STXihei"/>
                <a:cs typeface="HEIKWK+STXihei"/>
              </a:rPr>
              <a:t>然的取得了休假，借此机会我非常感谢理解和支持我的各位同仁。假期中，我每天做着</a:t>
            </a:r>
          </a:p>
          <a:p>
            <a:pPr marL="0" marR="0">
              <a:lnSpc>
                <a:spcPts val="850"/>
              </a:lnSpc>
              <a:spcBef>
                <a:spcPts val="599"/>
              </a:spcBef>
              <a:spcAft>
                <a:spcPct val="0"/>
              </a:spcAft>
            </a:pPr>
            <a:r>
              <a:rPr sz="850">
                <a:solidFill>
                  <a:srgbClr val="049BDB"/>
                </a:solidFill>
                <a:latin typeface="HEIKWK+STXihei"/>
                <a:cs typeface="HEIKWK+STXihei"/>
              </a:rPr>
              <a:t>育儿的工作，如：换尿布、制作断奶食品等等，并且进行打扫、洗衣等家务。我亲身体</a:t>
            </a:r>
          </a:p>
          <a:p>
            <a:pPr marL="0" marR="0">
              <a:lnSpc>
                <a:spcPts val="850"/>
              </a:lnSpc>
              <a:spcBef>
                <a:spcPts val="599"/>
              </a:spcBef>
              <a:spcAft>
                <a:spcPct val="0"/>
              </a:spcAft>
            </a:pPr>
            <a:r>
              <a:rPr sz="850">
                <a:solidFill>
                  <a:srgbClr val="049BDB"/>
                </a:solidFill>
                <a:latin typeface="HEIKWK+STXihei"/>
                <a:cs typeface="HEIKWK+STXihei"/>
              </a:rPr>
              <a:t>会到妻子平日的辛苦，每天看着女儿成长，度过了难以忘怀的日子。通过育儿，我觉得</a:t>
            </a:r>
          </a:p>
          <a:p>
            <a:pPr marL="0" marR="0">
              <a:lnSpc>
                <a:spcPts val="850"/>
              </a:lnSpc>
              <a:spcBef>
                <a:spcPts val="599"/>
              </a:spcBef>
              <a:spcAft>
                <a:spcPct val="0"/>
              </a:spcAft>
            </a:pPr>
            <a:r>
              <a:rPr sz="850">
                <a:solidFill>
                  <a:srgbClr val="049BDB"/>
                </a:solidFill>
                <a:latin typeface="HEIKWK+STXihei"/>
                <a:cs typeface="HEIKWK+STXihei"/>
              </a:rPr>
              <a:t>自己增加了忍耐力和宽容心。我认为这对我今后的工作非常有帮助。</a:t>
            </a:r>
          </a:p>
        </p:txBody>
      </p:sp>
      <p:sp>
        <p:nvSpPr>
          <p:cNvPr id="115" name="object 115"/>
          <p:cNvSpPr txBox="1"/>
          <p:nvPr/>
        </p:nvSpPr>
        <p:spPr>
          <a:xfrm>
            <a:off x="3704878" y="9761248"/>
            <a:ext cx="3407691" cy="241203"/>
          </a:xfrm>
          <a:prstGeom prst="rect">
            <a:avLst/>
          </a:prstGeom>
        </p:spPr>
        <p:txBody>
          <a:bodyPr vert="horz" wrap="square" lIns="0" tIns="0" rIns="0" bIns="0" rtlCol="0">
            <a:spAutoFit/>
          </a:bodyPr>
          <a:lstStyle/>
          <a:p>
            <a:pPr marL="0" marR="0">
              <a:lnSpc>
                <a:spcPts val="1258"/>
              </a:lnSpc>
              <a:spcBef>
                <a:spcPct val="0"/>
              </a:spcBef>
              <a:spcAft>
                <a:spcPct val="0"/>
              </a:spcAft>
            </a:pPr>
            <a:r>
              <a:rPr sz="600">
                <a:solidFill>
                  <a:srgbClr val="FFFFFF"/>
                </a:solidFill>
                <a:latin typeface="OARPDO+UDShinGoSCGbe-Reg"/>
                <a:cs typeface="OARPDO+UDShinGoSCGbe-Reg"/>
              </a:rPr>
              <a:t>田中贵金属工业株式会社 新事业公司 技术开发统括部 开发管理部ꢀ</a:t>
            </a:r>
            <a:r>
              <a:rPr sz="1500" baseline="-25325">
                <a:solidFill>
                  <a:srgbClr val="FFFFFF"/>
                </a:solidFill>
                <a:latin typeface="OARPDO+UDShinGoSCGbe-Reg"/>
                <a:cs typeface="OARPDO+UDShinGoSCGbe-Reg"/>
              </a:rPr>
              <a:t>白石 康次郎</a:t>
            </a:r>
          </a:p>
        </p:txBody>
      </p:sp>
      <p:sp>
        <p:nvSpPr>
          <p:cNvPr id="116" name="object 116"/>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BCCPDH+UDShinGoPro-Regular"/>
                <a:cs typeface="BCCPDH+UDShinGoPro-Regular"/>
              </a:rPr>
              <a:t>16</a:t>
            </a:r>
          </a:p>
        </p:txBody>
      </p:sp>
      <p:sp>
        <p:nvSpPr>
          <p:cNvPr id="117" name="object 117"/>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0A1E4"/>
                </a:solidFill>
                <a:latin typeface="BCCPDH+UDShinGoPro-Regular"/>
                <a:cs typeface="BCCPDH+UDShinGoPro-Regular"/>
              </a:rPr>
              <a:t>17</a:t>
            </a:r>
          </a:p>
        </p:txBody>
      </p:sp>
      <p:sp>
        <p:nvSpPr>
          <p:cNvPr id="118" name="object 118"/>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WDJUGM+UDShinGoPro-Light"/>
                <a:cs typeface="WDJUGM+UDShinGoPro-Light"/>
              </a:rPr>
              <a:t>TANAKA CSR REPORT 2019</a:t>
            </a:r>
          </a:p>
        </p:txBody>
      </p:sp>
      <p:sp>
        <p:nvSpPr>
          <p:cNvPr id="119" name="object 119"/>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0A1E4"/>
                </a:solidFill>
                <a:latin typeface="WDJUGM+UDShinGoPro-Light"/>
                <a:cs typeface="WDJUGM+UDShinGoPro-Light"/>
              </a:rPr>
              <a:t>TANAKA CSR REPORT 2019</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72"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SMMDMP+UDShinGoSCGbe-DeB"/>
                <a:cs typeface="SMMDMP+UDShinGoSCGbe-DeB"/>
              </a:rPr>
              <a:t>持续建立信赖</a:t>
            </a:r>
          </a:p>
        </p:txBody>
      </p:sp>
      <p:sp>
        <p:nvSpPr>
          <p:cNvPr id="4" name="object 4"/>
          <p:cNvSpPr txBox="1"/>
          <p:nvPr/>
        </p:nvSpPr>
        <p:spPr>
          <a:xfrm>
            <a:off x="14416788" y="606809"/>
            <a:ext cx="375950"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0068AC"/>
                </a:solidFill>
                <a:latin typeface="BGAISR+UDShinGoSCGbe-Reg"/>
                <a:cs typeface="BGAISR+UDShinGoSCGbe-Reg"/>
              </a:rPr>
              <a:t>劳动惯例</a:t>
            </a:r>
          </a:p>
        </p:txBody>
      </p:sp>
      <p:sp>
        <p:nvSpPr>
          <p:cNvPr id="5" name="object 5"/>
          <p:cNvSpPr txBox="1"/>
          <p:nvPr/>
        </p:nvSpPr>
        <p:spPr>
          <a:xfrm>
            <a:off x="888045" y="805781"/>
            <a:ext cx="4381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SMMDMP+UDShinGoSCGbe-DeB"/>
                <a:cs typeface="SMMDMP+UDShinGoSCGbe-DeB"/>
              </a:rPr>
              <a:t>营造更安全的工作环境</a:t>
            </a:r>
          </a:p>
        </p:txBody>
      </p:sp>
      <p:sp>
        <p:nvSpPr>
          <p:cNvPr id="6" name="object 6"/>
          <p:cNvSpPr txBox="1"/>
          <p:nvPr/>
        </p:nvSpPr>
        <p:spPr>
          <a:xfrm>
            <a:off x="901327" y="1374230"/>
            <a:ext cx="40761096"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BGAISR+UDShinGoSCGbe-Reg"/>
                <a:cs typeface="BGAISR+UDShinGoSCGbe-Reg"/>
              </a:rPr>
              <a:t>营造一个员工能安全、安心工作的环境，对企业来说</a:t>
            </a:r>
            <a:r>
              <a:rPr sz="1200" spc="-77430">
                <a:solidFill>
                  <a:srgbClr val="221E1F"/>
                </a:solidFill>
                <a:latin typeface="BGAISR+UDShinGoSCGbe-Reg"/>
                <a:cs typeface="BGAISR+UDShinGoSCGbe-Reg"/>
              </a:rPr>
              <a:t>是</a:t>
            </a:r>
            <a:r>
              <a:rPr sz="1200">
                <a:solidFill>
                  <a:srgbClr val="221E1F"/>
                </a:solidFill>
                <a:latin typeface="BGAISR+UDShinGoSCGbe-Reg"/>
                <a:cs typeface="BGAISR+UDShinGoSCGbe-Reg"/>
              </a:rPr>
              <a:t>最</a:t>
            </a:r>
            <a:r>
              <a:rPr sz="1200" spc="-77430">
                <a:solidFill>
                  <a:srgbClr val="221E1F"/>
                </a:solidFill>
                <a:latin typeface="BGAISR+UDShinGoSCGbe-Reg"/>
                <a:cs typeface="BGAISR+UDShinGoSCGbe-Reg"/>
              </a:rPr>
              <a:t>基</a:t>
            </a:r>
            <a:r>
              <a:rPr sz="1200">
                <a:solidFill>
                  <a:srgbClr val="221E1F"/>
                </a:solidFill>
                <a:latin typeface="BGAISR+UDShinGoSCGbe-Reg"/>
                <a:cs typeface="BGAISR+UDShinGoSCGbe-Reg"/>
              </a:rPr>
              <a:t>本的课题，也</a:t>
            </a:r>
            <a:r>
              <a:rPr sz="1200" spc="-77430">
                <a:solidFill>
                  <a:srgbClr val="221E1F"/>
                </a:solidFill>
                <a:latin typeface="BGAISR+UDShinGoSCGbe-Reg"/>
                <a:cs typeface="BGAISR+UDShinGoSCGbe-Reg"/>
              </a:rPr>
              <a:t>是</a:t>
            </a:r>
            <a:r>
              <a:rPr sz="1200">
                <a:solidFill>
                  <a:srgbClr val="221E1F"/>
                </a:solidFill>
                <a:latin typeface="BGAISR+UDShinGoSCGbe-Reg"/>
                <a:cs typeface="BGAISR+UDShinGoSCGbe-Reg"/>
              </a:rPr>
              <a:t>深远的课题。</a:t>
            </a:r>
          </a:p>
        </p:txBody>
      </p:sp>
      <p:sp>
        <p:nvSpPr>
          <p:cNvPr id="7" name="object 7"/>
          <p:cNvSpPr txBox="1"/>
          <p:nvPr/>
        </p:nvSpPr>
        <p:spPr>
          <a:xfrm>
            <a:off x="8473356" y="1366091"/>
            <a:ext cx="2088515"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BGAISR+UDShinGoSCGbe-Reg"/>
                <a:cs typeface="BGAISR+UDShinGoSCGbe-Reg"/>
              </a:rPr>
              <a:t>关于安全对策的具体改进事例</a:t>
            </a:r>
          </a:p>
        </p:txBody>
      </p:sp>
      <p:sp>
        <p:nvSpPr>
          <p:cNvPr id="8" name="object 8"/>
          <p:cNvSpPr txBox="1"/>
          <p:nvPr/>
        </p:nvSpPr>
        <p:spPr>
          <a:xfrm>
            <a:off x="901327" y="1602830"/>
            <a:ext cx="4030980"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BGAISR+UDShinGoSCGbe-Reg"/>
                <a:cs typeface="BGAISR+UDShinGoSCGbe-Reg"/>
              </a:rPr>
              <a:t>田中贵金属集团非常重</a:t>
            </a:r>
            <a:r>
              <a:rPr sz="1200" spc="737">
                <a:solidFill>
                  <a:srgbClr val="221E1F"/>
                </a:solidFill>
                <a:latin typeface="BGAISR+UDShinGoSCGbe-Reg"/>
                <a:cs typeface="BGAISR+UDShinGoSCGbe-Reg"/>
              </a:rPr>
              <a:t> </a:t>
            </a:r>
            <a:r>
              <a:rPr sz="1200">
                <a:solidFill>
                  <a:srgbClr val="221E1F"/>
                </a:solidFill>
                <a:latin typeface="BGAISR+UDShinGoSCGbe-Reg"/>
                <a:cs typeface="BGAISR+UDShinGoSCGbe-Reg"/>
              </a:rPr>
              <a:t>视员工建立相互合作的关系，</a:t>
            </a:r>
          </a:p>
        </p:txBody>
      </p:sp>
      <p:sp>
        <p:nvSpPr>
          <p:cNvPr id="9" name="object 9"/>
          <p:cNvSpPr txBox="1"/>
          <p:nvPr/>
        </p:nvSpPr>
        <p:spPr>
          <a:xfrm>
            <a:off x="8287202" y="1617695"/>
            <a:ext cx="1487665"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BGAISR+UDShinGoSCGbe-Reg"/>
                <a:cs typeface="BGAISR+UDShinGoSCGbe-Reg"/>
              </a:rPr>
              <a:t>○</a:t>
            </a:r>
            <a:r>
              <a:rPr sz="1000" spc="-40">
                <a:solidFill>
                  <a:srgbClr val="049BDB"/>
                </a:solidFill>
                <a:latin typeface="BGAISR+UDShinGoSCGbe-Reg"/>
                <a:cs typeface="BGAISR+UDShinGoSCGbe-Reg"/>
              </a:rPr>
              <a:t> </a:t>
            </a:r>
            <a:r>
              <a:rPr sz="1000" spc="20">
                <a:solidFill>
                  <a:srgbClr val="049BDB"/>
                </a:solidFill>
                <a:latin typeface="BGAISR+UDShinGoSCGbe-Reg"/>
                <a:cs typeface="BGAISR+UDShinGoSCGbe-Reg"/>
              </a:rPr>
              <a:t>AuAg公司平冢工厂</a:t>
            </a:r>
          </a:p>
        </p:txBody>
      </p:sp>
      <p:sp>
        <p:nvSpPr>
          <p:cNvPr id="10" name="object 10"/>
          <p:cNvSpPr txBox="1"/>
          <p:nvPr/>
        </p:nvSpPr>
        <p:spPr>
          <a:xfrm>
            <a:off x="11401195" y="1617695"/>
            <a:ext cx="10945133"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BGAISR+UDShinGoSCGbe-Reg"/>
                <a:cs typeface="BGAISR+UDShinGoSCGbe-Reg"/>
              </a:rPr>
              <a:t>○</a:t>
            </a:r>
            <a:r>
              <a:rPr sz="1000" spc="-40">
                <a:solidFill>
                  <a:srgbClr val="049BDB"/>
                </a:solidFill>
                <a:latin typeface="BGAISR+UDShinGoSCGbe-Reg"/>
                <a:cs typeface="BGAISR+UDShinGoSCGbe-Reg"/>
              </a:rPr>
              <a:t> </a:t>
            </a:r>
            <a:r>
              <a:rPr sz="1000" spc="20">
                <a:solidFill>
                  <a:srgbClr val="049BDB"/>
                </a:solidFill>
                <a:latin typeface="BGAISR+UDShinGoSCGbe-Reg"/>
                <a:cs typeface="BGAISR+UDShinGoSCGbe-Reg"/>
              </a:rPr>
              <a:t>PGM公司伊势</a:t>
            </a:r>
            <a:r>
              <a:rPr sz="1000" spc="-64505">
                <a:solidFill>
                  <a:srgbClr val="049BDB"/>
                </a:solidFill>
                <a:latin typeface="BGAISR+UDShinGoSCGbe-Reg"/>
                <a:cs typeface="BGAISR+UDShinGoSCGbe-Reg"/>
              </a:rPr>
              <a:t>原</a:t>
            </a:r>
            <a:r>
              <a:rPr sz="1000" spc="20">
                <a:solidFill>
                  <a:srgbClr val="049BDB"/>
                </a:solidFill>
                <a:latin typeface="BGAISR+UDShinGoSCGbe-Reg"/>
                <a:cs typeface="BGAISR+UDShinGoSCGbe-Reg"/>
              </a:rPr>
              <a:t>工厂</a:t>
            </a:r>
          </a:p>
        </p:txBody>
      </p:sp>
      <p:sp>
        <p:nvSpPr>
          <p:cNvPr id="11" name="object 11"/>
          <p:cNvSpPr txBox="1"/>
          <p:nvPr/>
        </p:nvSpPr>
        <p:spPr>
          <a:xfrm>
            <a:off x="901327" y="1831430"/>
            <a:ext cx="15339633"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spc="-3366">
                <a:solidFill>
                  <a:srgbClr val="221E1F"/>
                </a:solidFill>
                <a:latin typeface="BGAISR+UDShinGoSCGbe-Reg"/>
                <a:cs typeface="BGAISR+UDShinGoSCGbe-Reg"/>
              </a:rPr>
              <a:t>同时为确保员工的安全和健康采取了各种相应措施。</a:t>
            </a:r>
          </a:p>
        </p:txBody>
      </p:sp>
      <p:sp>
        <p:nvSpPr>
          <p:cNvPr id="12" name="object 12"/>
          <p:cNvSpPr txBox="1"/>
          <p:nvPr/>
        </p:nvSpPr>
        <p:spPr>
          <a:xfrm>
            <a:off x="8287202" y="1836472"/>
            <a:ext cx="3248742" cy="284035"/>
          </a:xfrm>
          <a:prstGeom prst="rect">
            <a:avLst/>
          </a:prstGeom>
        </p:spPr>
        <p:txBody>
          <a:bodyPr vert="horz" wrap="square" lIns="0" tIns="0" rIns="0" bIns="0" rtlCol="0">
            <a:spAutoFit/>
          </a:bodyPr>
          <a:lstStyle/>
          <a:p>
            <a:pPr marL="0" marR="0">
              <a:lnSpc>
                <a:spcPts val="886"/>
              </a:lnSpc>
              <a:spcBef>
                <a:spcPct val="0"/>
              </a:spcBef>
              <a:spcAft>
                <a:spcPct val="0"/>
              </a:spcAft>
            </a:pPr>
            <a:r>
              <a:rPr sz="900" spc="-10">
                <a:solidFill>
                  <a:srgbClr val="221E1F"/>
                </a:solidFill>
                <a:latin typeface="MPIIVS+STXihei"/>
                <a:cs typeface="MPIIVS+STXihei"/>
              </a:rPr>
              <a:t>ꢀꢀ作为安全重点措施，我们引入视频录像，实施了风险</a:t>
            </a:r>
          </a:p>
        </p:txBody>
      </p:sp>
      <p:sp>
        <p:nvSpPr>
          <p:cNvPr id="13" name="object 13"/>
          <p:cNvSpPr txBox="1"/>
          <p:nvPr/>
        </p:nvSpPr>
        <p:spPr>
          <a:xfrm>
            <a:off x="12504849" y="1904058"/>
            <a:ext cx="562356" cy="373343"/>
          </a:xfrm>
          <a:prstGeom prst="rect">
            <a:avLst/>
          </a:prstGeom>
        </p:spPr>
        <p:txBody>
          <a:bodyPr vert="horz" wrap="square" lIns="0" tIns="0" rIns="0" bIns="0" rtlCol="0">
            <a:spAutoFit/>
          </a:bodyPr>
          <a:lstStyle/>
          <a:p>
            <a:pPr marL="0" marR="0">
              <a:lnSpc>
                <a:spcPts val="753"/>
              </a:lnSpc>
              <a:spcBef>
                <a:spcPct val="0"/>
              </a:spcBef>
              <a:spcAft>
                <a:spcPct val="0"/>
              </a:spcAft>
            </a:pPr>
            <a:r>
              <a:rPr sz="600" spc="-12">
                <a:solidFill>
                  <a:srgbClr val="FFFFFF"/>
                </a:solidFill>
                <a:latin typeface="LVHCDB+UDShinGoSCGbe-Med"/>
                <a:cs typeface="LVHCDB+UDShinGoSCGbe-Med"/>
              </a:rPr>
              <a:t>紧急停止按钮</a:t>
            </a:r>
          </a:p>
          <a:p>
            <a:pPr marL="37336" marR="0">
              <a:lnSpc>
                <a:spcPts val="753"/>
              </a:lnSpc>
              <a:spcBef>
                <a:spcPts val="483"/>
              </a:spcBef>
              <a:spcAft>
                <a:spcPct val="0"/>
              </a:spcAft>
            </a:pPr>
            <a:r>
              <a:rPr sz="600" spc="-12">
                <a:solidFill>
                  <a:srgbClr val="FFFFFF"/>
                </a:solidFill>
                <a:latin typeface="LVHCDB+UDShinGoSCGbe-Med"/>
                <a:cs typeface="LVHCDB+UDShinGoSCGbe-Med"/>
              </a:rPr>
              <a:t>区域传感器</a:t>
            </a:r>
          </a:p>
        </p:txBody>
      </p:sp>
      <p:sp>
        <p:nvSpPr>
          <p:cNvPr id="14" name="object 14"/>
          <p:cNvSpPr txBox="1"/>
          <p:nvPr/>
        </p:nvSpPr>
        <p:spPr>
          <a:xfrm>
            <a:off x="8287202" y="2039698"/>
            <a:ext cx="3250909" cy="1096937"/>
          </a:xfrm>
          <a:prstGeom prst="rect">
            <a:avLst/>
          </a:prstGeom>
        </p:spPr>
        <p:txBody>
          <a:bodyPr vert="horz" wrap="square" lIns="0" tIns="0" rIns="0" bIns="0" rtlCol="0">
            <a:spAutoFit/>
          </a:bodyPr>
          <a:lstStyle/>
          <a:p>
            <a:pPr marL="0" marR="0">
              <a:lnSpc>
                <a:spcPts val="886"/>
              </a:lnSpc>
              <a:spcBef>
                <a:spcPct val="0"/>
              </a:spcBef>
              <a:spcAft>
                <a:spcPct val="0"/>
              </a:spcAft>
            </a:pPr>
            <a:r>
              <a:rPr sz="900" spc="-10">
                <a:solidFill>
                  <a:srgbClr val="221E1F"/>
                </a:solidFill>
                <a:latin typeface="MPIIVS+STXihei"/>
                <a:cs typeface="MPIIVS+STXihei"/>
              </a:rPr>
              <a:t>评估。管理职人员和作业人员一边拍摄视频，一边提取危</a:t>
            </a:r>
          </a:p>
          <a:p>
            <a:pPr marL="0" marR="0">
              <a:lnSpc>
                <a:spcPts val="886"/>
              </a:lnSpc>
              <a:spcBef>
                <a:spcPts val="713"/>
              </a:spcBef>
              <a:spcAft>
                <a:spcPct val="0"/>
              </a:spcAft>
            </a:pPr>
            <a:r>
              <a:rPr sz="900" spc="-25">
                <a:solidFill>
                  <a:srgbClr val="221E1F"/>
                </a:solidFill>
                <a:latin typeface="MPIIVS+STXihei"/>
                <a:cs typeface="MPIIVS+STXihei"/>
              </a:rPr>
              <a:t>险部位的风险～进行评估～采取对策（硬体/软体），总结</a:t>
            </a:r>
          </a:p>
          <a:p>
            <a:pPr marL="0" marR="0">
              <a:lnSpc>
                <a:spcPts val="886"/>
              </a:lnSpc>
              <a:spcBef>
                <a:spcPts val="713"/>
              </a:spcBef>
              <a:spcAft>
                <a:spcPct val="0"/>
              </a:spcAft>
            </a:pPr>
            <a:r>
              <a:rPr sz="900" spc="-21">
                <a:solidFill>
                  <a:srgbClr val="221E1F"/>
                </a:solidFill>
                <a:latin typeface="MPIIVS+STXihei"/>
                <a:cs typeface="MPIIVS+STXihei"/>
              </a:rPr>
              <a:t>归纳在风险评估（RA）表中，在安全卫生委员会再播放视</a:t>
            </a:r>
          </a:p>
          <a:p>
            <a:pPr marL="0" marR="0">
              <a:lnSpc>
                <a:spcPts val="886"/>
              </a:lnSpc>
              <a:spcBef>
                <a:spcPts val="713"/>
              </a:spcBef>
              <a:spcAft>
                <a:spcPct val="0"/>
              </a:spcAft>
            </a:pPr>
            <a:r>
              <a:rPr sz="900" spc="-10">
                <a:solidFill>
                  <a:srgbClr val="221E1F"/>
                </a:solidFill>
                <a:latin typeface="MPIIVS+STXihei"/>
                <a:cs typeface="MPIIVS+STXihei"/>
              </a:rPr>
              <a:t>频进行报告。获取来自各委员的意见、建议，有助于实现</a:t>
            </a:r>
          </a:p>
          <a:p>
            <a:pPr marL="0" marR="0">
              <a:lnSpc>
                <a:spcPts val="886"/>
              </a:lnSpc>
              <a:spcBef>
                <a:spcPts val="713"/>
              </a:spcBef>
              <a:spcAft>
                <a:spcPct val="0"/>
              </a:spcAft>
            </a:pPr>
            <a:r>
              <a:rPr sz="900" spc="-30">
                <a:solidFill>
                  <a:srgbClr val="221E1F"/>
                </a:solidFill>
                <a:latin typeface="MPIIVS+STXihei"/>
                <a:cs typeface="MPIIVS+STXihei"/>
              </a:rPr>
              <a:t>“设备、机器的安全化”、“作业步骤的明确化”。</a:t>
            </a:r>
          </a:p>
        </p:txBody>
      </p:sp>
      <p:sp>
        <p:nvSpPr>
          <p:cNvPr id="15" name="object 15"/>
          <p:cNvSpPr txBox="1"/>
          <p:nvPr/>
        </p:nvSpPr>
        <p:spPr>
          <a:xfrm>
            <a:off x="12396185" y="2243617"/>
            <a:ext cx="2023363" cy="378333"/>
          </a:xfrm>
          <a:prstGeom prst="rect">
            <a:avLst/>
          </a:prstGeom>
        </p:spPr>
        <p:txBody>
          <a:bodyPr vert="horz" wrap="square" lIns="0" tIns="0" rIns="0" bIns="0" rtlCol="0">
            <a:spAutoFit/>
          </a:bodyPr>
          <a:lstStyle/>
          <a:p>
            <a:pPr marL="0" marR="0">
              <a:lnSpc>
                <a:spcPts val="753"/>
              </a:lnSpc>
              <a:spcBef>
                <a:spcPct val="0"/>
              </a:spcBef>
              <a:spcAft>
                <a:spcPct val="0"/>
              </a:spcAft>
            </a:pPr>
            <a:r>
              <a:rPr sz="750" spc="20">
                <a:solidFill>
                  <a:srgbClr val="221E1F"/>
                </a:solidFill>
                <a:latin typeface="MPIIVS+STXihei"/>
                <a:cs typeface="MPIIVS+STXihei"/>
              </a:rPr>
              <a:t>ꢀꢀ在滚轧机、校平机等有被卷入的危险</a:t>
            </a:r>
          </a:p>
          <a:p>
            <a:pPr marL="0" marR="0">
              <a:lnSpc>
                <a:spcPts val="753"/>
              </a:lnSpc>
              <a:spcBef>
                <a:spcPts val="346"/>
              </a:spcBef>
              <a:spcAft>
                <a:spcPct val="0"/>
              </a:spcAft>
            </a:pPr>
            <a:r>
              <a:rPr sz="750" spc="15">
                <a:solidFill>
                  <a:srgbClr val="221E1F"/>
                </a:solidFill>
                <a:latin typeface="MPIIVS+STXihei"/>
                <a:cs typeface="MPIIVS+STXihei"/>
              </a:rPr>
              <a:t>部位设置了区域传感器和紧急停止按钮。</a:t>
            </a:r>
          </a:p>
        </p:txBody>
      </p:sp>
      <p:sp>
        <p:nvSpPr>
          <p:cNvPr id="16" name="object 16"/>
          <p:cNvSpPr txBox="1"/>
          <p:nvPr/>
        </p:nvSpPr>
        <p:spPr>
          <a:xfrm>
            <a:off x="1769150" y="2637240"/>
            <a:ext cx="4828122" cy="408061"/>
          </a:xfrm>
          <a:prstGeom prst="rect">
            <a:avLst/>
          </a:prstGeom>
        </p:spPr>
        <p:txBody>
          <a:bodyPr vert="horz" wrap="square" lIns="0" tIns="0" rIns="0" bIns="0" rtlCol="0">
            <a:spAutoFit/>
          </a:bodyPr>
          <a:lstStyle/>
          <a:p>
            <a:pPr marL="0" marR="0">
              <a:lnSpc>
                <a:spcPts val="1682"/>
              </a:lnSpc>
              <a:spcBef>
                <a:spcPct val="0"/>
              </a:spcBef>
              <a:spcAft>
                <a:spcPct val="0"/>
              </a:spcAft>
            </a:pPr>
            <a:r>
              <a:rPr sz="1300" spc="26">
                <a:solidFill>
                  <a:srgbClr val="FFFFFF"/>
                </a:solidFill>
                <a:latin typeface="IOHHNB+UDShinGoSCGbe-Bol"/>
                <a:cs typeface="IOHHNB+UDShinGoSCGbe-Bol"/>
              </a:rPr>
              <a:t>GOGO计划2020 ～安全～ꢀ</a:t>
            </a:r>
            <a:r>
              <a:rPr sz="800">
                <a:solidFill>
                  <a:srgbClr val="FFFFFF"/>
                </a:solidFill>
                <a:latin typeface="LVHCDB+UDShinGoSCGbe-Med"/>
                <a:cs typeface="LVHCDB+UDShinGoSCGbe-Med"/>
              </a:rPr>
              <a:t>“安全至上，打造安心、快活的工作环境”</a:t>
            </a:r>
          </a:p>
        </p:txBody>
      </p:sp>
      <p:sp>
        <p:nvSpPr>
          <p:cNvPr id="17" name="object 17"/>
          <p:cNvSpPr txBox="1"/>
          <p:nvPr/>
        </p:nvSpPr>
        <p:spPr>
          <a:xfrm>
            <a:off x="11401195" y="2881309"/>
            <a:ext cx="3251421" cy="1116538"/>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BGAISR+UDShinGoSCGbe-Reg"/>
                <a:cs typeface="BGAISR+UDShinGoSCGbe-Reg"/>
              </a:rPr>
              <a:t>○</a:t>
            </a:r>
            <a:r>
              <a:rPr sz="1000" spc="-40">
                <a:solidFill>
                  <a:srgbClr val="049BDB"/>
                </a:solidFill>
                <a:latin typeface="BGAISR+UDShinGoSCGbe-Reg"/>
                <a:cs typeface="BGAISR+UDShinGoSCGbe-Reg"/>
              </a:rPr>
              <a:t> </a:t>
            </a:r>
            <a:r>
              <a:rPr sz="1000" spc="20">
                <a:solidFill>
                  <a:srgbClr val="049BDB"/>
                </a:solidFill>
                <a:latin typeface="BGAISR+UDShinGoSCGbe-Reg"/>
                <a:cs typeface="BGAISR+UDShinGoSCGbe-Reg"/>
              </a:rPr>
              <a:t>半导体公司田中电子工业株式会社佐贺工厂</a:t>
            </a:r>
          </a:p>
          <a:p>
            <a:pPr marL="0" marR="0">
              <a:lnSpc>
                <a:spcPts val="900"/>
              </a:lnSpc>
              <a:spcBef>
                <a:spcPts val="403"/>
              </a:spcBef>
              <a:spcAft>
                <a:spcPct val="0"/>
              </a:spcAft>
            </a:pPr>
            <a:r>
              <a:rPr sz="900" spc="40">
                <a:solidFill>
                  <a:srgbClr val="221E1F"/>
                </a:solidFill>
                <a:latin typeface="MPIIVS+STXihei"/>
                <a:cs typeface="MPIIVS+STXihei"/>
              </a:rPr>
              <a:t>ꢀꢀ在拉丝机的连续喂料部分，供给材料SUS卷线高速</a:t>
            </a:r>
          </a:p>
          <a:p>
            <a:pPr marL="0" marR="0">
              <a:lnSpc>
                <a:spcPts val="900"/>
              </a:lnSpc>
              <a:spcBef>
                <a:spcPts val="700"/>
              </a:spcBef>
              <a:spcAft>
                <a:spcPct val="0"/>
              </a:spcAft>
            </a:pPr>
            <a:r>
              <a:rPr sz="900" spc="29">
                <a:solidFill>
                  <a:srgbClr val="221E1F"/>
                </a:solidFill>
                <a:latin typeface="MPIIVS+STXihei"/>
                <a:cs typeface="MPIIVS+STXihei"/>
              </a:rPr>
              <a:t>旋转，非常危险。我们安装了护罩，并且向作业人员宣</a:t>
            </a:r>
          </a:p>
          <a:p>
            <a:pPr marL="0" marR="0">
              <a:lnSpc>
                <a:spcPts val="900"/>
              </a:lnSpc>
              <a:spcBef>
                <a:spcPts val="700"/>
              </a:spcBef>
              <a:spcAft>
                <a:spcPct val="0"/>
              </a:spcAft>
            </a:pPr>
            <a:r>
              <a:rPr sz="900" spc="29">
                <a:solidFill>
                  <a:srgbClr val="221E1F"/>
                </a:solidFill>
                <a:latin typeface="MPIIVS+STXihei"/>
                <a:cs typeface="MPIIVS+STXihei"/>
              </a:rPr>
              <a:t>传提示有被卷入的危险性。由于有被卷入线轴清洗机传</a:t>
            </a:r>
          </a:p>
          <a:p>
            <a:pPr marL="0" marR="0">
              <a:lnSpc>
                <a:spcPts val="900"/>
              </a:lnSpc>
              <a:spcBef>
                <a:spcPts val="700"/>
              </a:spcBef>
              <a:spcAft>
                <a:spcPct val="0"/>
              </a:spcAft>
            </a:pPr>
            <a:r>
              <a:rPr sz="900">
                <a:solidFill>
                  <a:srgbClr val="221E1F"/>
                </a:solidFill>
                <a:latin typeface="MPIIVS+STXihei"/>
                <a:cs typeface="MPIIVS+STXihei"/>
              </a:rPr>
              <a:t>送带的危险，因此我们在旋转部位设置了护罩。</a:t>
            </a:r>
          </a:p>
        </p:txBody>
      </p:sp>
      <p:sp>
        <p:nvSpPr>
          <p:cNvPr id="18" name="object 18"/>
          <p:cNvSpPr txBox="1"/>
          <p:nvPr/>
        </p:nvSpPr>
        <p:spPr>
          <a:xfrm>
            <a:off x="5105034" y="3029571"/>
            <a:ext cx="825500"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FFFFF"/>
                </a:solidFill>
                <a:latin typeface="SMMDMP+UDShinGoSCGbe-DeB"/>
                <a:cs typeface="SMMDMP+UDShinGoSCGbe-DeB"/>
              </a:rPr>
              <a:t>理想企业像</a:t>
            </a:r>
          </a:p>
        </p:txBody>
      </p:sp>
      <p:sp>
        <p:nvSpPr>
          <p:cNvPr id="19" name="object 19"/>
          <p:cNvSpPr txBox="1"/>
          <p:nvPr/>
        </p:nvSpPr>
        <p:spPr>
          <a:xfrm>
            <a:off x="4437204" y="3189581"/>
            <a:ext cx="2300287"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BGAISR+UDShinGoSCGbe-Reg"/>
                <a:cs typeface="BGAISR+UDShinGoSCGbe-Reg"/>
              </a:rPr>
              <a:t>互相合作，保持安全、安心、快活的工作环境。</a:t>
            </a:r>
          </a:p>
        </p:txBody>
      </p:sp>
      <p:sp>
        <p:nvSpPr>
          <p:cNvPr id="20" name="object 20"/>
          <p:cNvSpPr txBox="1"/>
          <p:nvPr/>
        </p:nvSpPr>
        <p:spPr>
          <a:xfrm>
            <a:off x="2005862" y="3243771"/>
            <a:ext cx="825500"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FFFFF"/>
                </a:solidFill>
                <a:latin typeface="SMMDMP+UDShinGoSCGbe-DeB"/>
                <a:cs typeface="SMMDMP+UDShinGoSCGbe-DeB"/>
              </a:rPr>
              <a:t>应有企业像</a:t>
            </a:r>
          </a:p>
        </p:txBody>
      </p:sp>
      <p:sp>
        <p:nvSpPr>
          <p:cNvPr id="21" name="object 21"/>
          <p:cNvSpPr txBox="1"/>
          <p:nvPr/>
        </p:nvSpPr>
        <p:spPr>
          <a:xfrm>
            <a:off x="1425233" y="3403769"/>
            <a:ext cx="761559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BGAISR+UDShinGoSCGbe-Reg"/>
                <a:cs typeface="BGAISR+UDShinGoSCGbe-Reg"/>
              </a:rPr>
              <a:t>提高安全意</a:t>
            </a:r>
          </a:p>
        </p:txBody>
      </p:sp>
      <p:sp>
        <p:nvSpPr>
          <p:cNvPr id="22" name="object 22"/>
          <p:cNvSpPr txBox="1"/>
          <p:nvPr/>
        </p:nvSpPr>
        <p:spPr>
          <a:xfrm>
            <a:off x="1901483" y="3403769"/>
            <a:ext cx="153352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FFFFFF"/>
                </a:solidFill>
                <a:latin typeface="BGAISR+UDShinGoSCGbe-Reg"/>
                <a:cs typeface="BGAISR+UDShinGoSCGbe-Reg"/>
              </a:rPr>
              <a:t>识，自己能够保证自己的安全。</a:t>
            </a:r>
          </a:p>
        </p:txBody>
      </p:sp>
      <p:sp>
        <p:nvSpPr>
          <p:cNvPr id="23" name="object 23"/>
          <p:cNvSpPr txBox="1"/>
          <p:nvPr/>
        </p:nvSpPr>
        <p:spPr>
          <a:xfrm>
            <a:off x="1661486" y="3691942"/>
            <a:ext cx="5091401"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50">
                <a:solidFill>
                  <a:srgbClr val="221E1F"/>
                </a:solidFill>
                <a:latin typeface="BGAISR+UDShinGoSCGbe-Reg"/>
                <a:cs typeface="BGAISR+UDShinGoSCGbe-Reg"/>
              </a:rPr>
              <a:t>2015年度ꢀ</a:t>
            </a:r>
            <a:r>
              <a:rPr sz="700" spc="1659">
                <a:solidFill>
                  <a:srgbClr val="221E1F"/>
                </a:solidFill>
                <a:latin typeface="BGAISR+UDShinGoSCGbe-Reg"/>
                <a:cs typeface="BGAISR+UDShinGoSCGbe-Reg"/>
              </a:rPr>
              <a:t> </a:t>
            </a:r>
            <a:r>
              <a:rPr sz="700" spc="50">
                <a:solidFill>
                  <a:srgbClr val="221E1F"/>
                </a:solidFill>
                <a:latin typeface="BGAISR+UDShinGoSCGbe-Reg"/>
                <a:cs typeface="BGAISR+UDShinGoSCGbe-Reg"/>
              </a:rPr>
              <a:t>ꢀ2017年度</a:t>
            </a:r>
            <a:r>
              <a:rPr sz="700" spc="13708">
                <a:solidFill>
                  <a:srgbClr val="221E1F"/>
                </a:solidFill>
                <a:latin typeface="BGAISR+UDShinGoSCGbe-Reg"/>
                <a:cs typeface="BGAISR+UDShinGoSCGbe-Reg"/>
              </a:rPr>
              <a:t> </a:t>
            </a:r>
            <a:r>
              <a:rPr sz="700" spc="50">
                <a:solidFill>
                  <a:srgbClr val="221E1F"/>
                </a:solidFill>
                <a:latin typeface="BGAISR+UDShinGoSCGbe-Reg"/>
                <a:cs typeface="BGAISR+UDShinGoSCGbe-Reg"/>
              </a:rPr>
              <a:t>2018年度ꢀ</a:t>
            </a:r>
            <a:r>
              <a:rPr sz="700" spc="1659">
                <a:solidFill>
                  <a:srgbClr val="221E1F"/>
                </a:solidFill>
                <a:latin typeface="BGAISR+UDShinGoSCGbe-Reg"/>
                <a:cs typeface="BGAISR+UDShinGoSCGbe-Reg"/>
              </a:rPr>
              <a:t> </a:t>
            </a:r>
            <a:r>
              <a:rPr sz="700" spc="50">
                <a:solidFill>
                  <a:srgbClr val="221E1F"/>
                </a:solidFill>
                <a:latin typeface="BGAISR+UDShinGoSCGbe-Reg"/>
                <a:cs typeface="BGAISR+UDShinGoSCGbe-Reg"/>
              </a:rPr>
              <a:t>ꢀ2020年度</a:t>
            </a:r>
          </a:p>
        </p:txBody>
      </p:sp>
      <p:sp>
        <p:nvSpPr>
          <p:cNvPr id="24" name="object 24"/>
          <p:cNvSpPr txBox="1"/>
          <p:nvPr/>
        </p:nvSpPr>
        <p:spPr>
          <a:xfrm>
            <a:off x="2279851" y="3691942"/>
            <a:ext cx="221361"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a:solidFill>
                  <a:srgbClr val="221E1F"/>
                </a:solidFill>
                <a:latin typeface="BGAISR+UDShinGoSCGbe-Reg"/>
                <a:cs typeface="BGAISR+UDShinGoSCGbe-Reg"/>
              </a:rPr>
              <a:t>～</a:t>
            </a:r>
          </a:p>
        </p:txBody>
      </p:sp>
      <p:sp>
        <p:nvSpPr>
          <p:cNvPr id="25" name="object 25"/>
          <p:cNvSpPr txBox="1"/>
          <p:nvPr/>
        </p:nvSpPr>
        <p:spPr>
          <a:xfrm>
            <a:off x="5382415" y="3691942"/>
            <a:ext cx="221361"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a:solidFill>
                  <a:srgbClr val="221E1F"/>
                </a:solidFill>
                <a:latin typeface="BGAISR+UDShinGoSCGbe-Reg"/>
                <a:cs typeface="BGAISR+UDShinGoSCGbe-Reg"/>
              </a:rPr>
              <a:t>～</a:t>
            </a:r>
          </a:p>
        </p:txBody>
      </p:sp>
      <p:sp>
        <p:nvSpPr>
          <p:cNvPr id="26" name="object 26"/>
          <p:cNvSpPr txBox="1"/>
          <p:nvPr/>
        </p:nvSpPr>
        <p:spPr>
          <a:xfrm>
            <a:off x="907200" y="3866568"/>
            <a:ext cx="6831036" cy="406908"/>
          </a:xfrm>
          <a:prstGeom prst="rect">
            <a:avLst/>
          </a:prstGeom>
        </p:spPr>
        <p:txBody>
          <a:bodyPr vert="horz" wrap="square" lIns="0" tIns="0" rIns="0" bIns="0" rtlCol="0">
            <a:spAutoFit/>
          </a:bodyPr>
          <a:lstStyle/>
          <a:p>
            <a:pPr marL="0" marR="0">
              <a:lnSpc>
                <a:spcPts val="804"/>
              </a:lnSpc>
              <a:spcBef>
                <a:spcPct val="0"/>
              </a:spcBef>
              <a:spcAft>
                <a:spcPct val="0"/>
              </a:spcAft>
            </a:pPr>
            <a:r>
              <a:rPr sz="800" spc="17">
                <a:solidFill>
                  <a:srgbClr val="221E1F"/>
                </a:solidFill>
                <a:latin typeface="MPIIVS+STXihei"/>
                <a:cs typeface="MPIIVS+STXihei"/>
              </a:rPr>
              <a:t>ꢀꢀ以中期经营计划“GOGO计划2020”为基础，通过2017年度的“应有企业像”、以2020年度的“理想企业像”为目标，按照</a:t>
            </a:r>
          </a:p>
          <a:p>
            <a:pPr marL="0" marR="0">
              <a:lnSpc>
                <a:spcPts val="804"/>
              </a:lnSpc>
              <a:spcBef>
                <a:spcPts val="395"/>
              </a:spcBef>
              <a:spcAft>
                <a:spcPct val="0"/>
              </a:spcAft>
            </a:pPr>
            <a:r>
              <a:rPr sz="800" spc="16">
                <a:solidFill>
                  <a:srgbClr val="221E1F"/>
                </a:solidFill>
                <a:latin typeface="MPIIVS+STXihei"/>
                <a:cs typeface="MPIIVS+STXihei"/>
              </a:rPr>
              <a:t>中央安全方针“安全至上，打造安心、快活的工作环境”，推进安全管理活动。</a:t>
            </a:r>
          </a:p>
        </p:txBody>
      </p:sp>
      <p:sp>
        <p:nvSpPr>
          <p:cNvPr id="27" name="object 27"/>
          <p:cNvSpPr txBox="1"/>
          <p:nvPr/>
        </p:nvSpPr>
        <p:spPr>
          <a:xfrm>
            <a:off x="12293972" y="4146674"/>
            <a:ext cx="1202283"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14">
                <a:solidFill>
                  <a:srgbClr val="FFFFFF"/>
                </a:solidFill>
                <a:latin typeface="BGAISR+UDShinGoSCGbe-Reg"/>
                <a:cs typeface="BGAISR+UDShinGoSCGbe-Reg"/>
              </a:rPr>
              <a:t>伸线机连续喂料部分的改进</a:t>
            </a:r>
          </a:p>
        </p:txBody>
      </p:sp>
      <p:sp>
        <p:nvSpPr>
          <p:cNvPr id="28" name="object 28"/>
          <p:cNvSpPr txBox="1"/>
          <p:nvPr/>
        </p:nvSpPr>
        <p:spPr>
          <a:xfrm>
            <a:off x="8355806" y="4279932"/>
            <a:ext cx="109537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MPIIVS+STXihei"/>
                <a:cs typeface="MPIIVS+STXihei"/>
              </a:rPr>
              <a:t>通过现场实物确认作业</a:t>
            </a:r>
          </a:p>
        </p:txBody>
      </p:sp>
      <p:sp>
        <p:nvSpPr>
          <p:cNvPr id="29" name="object 29"/>
          <p:cNvSpPr txBox="1"/>
          <p:nvPr/>
        </p:nvSpPr>
        <p:spPr>
          <a:xfrm>
            <a:off x="9738931" y="4279932"/>
            <a:ext cx="1095375"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MPIIVS+STXihei"/>
                <a:cs typeface="MPIIVS+STXihei"/>
              </a:rPr>
              <a:t>在安全卫生委员会进行</a:t>
            </a:r>
          </a:p>
        </p:txBody>
      </p:sp>
      <p:sp>
        <p:nvSpPr>
          <p:cNvPr id="30" name="object 30"/>
          <p:cNvSpPr txBox="1"/>
          <p:nvPr/>
        </p:nvSpPr>
        <p:spPr>
          <a:xfrm>
            <a:off x="11549292" y="4349380"/>
            <a:ext cx="307594"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p:txBody>
      </p:sp>
      <p:sp>
        <p:nvSpPr>
          <p:cNvPr id="31" name="object 31"/>
          <p:cNvSpPr txBox="1"/>
          <p:nvPr/>
        </p:nvSpPr>
        <p:spPr>
          <a:xfrm>
            <a:off x="13008415" y="4349380"/>
            <a:ext cx="307594"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p:txBody>
      </p:sp>
      <p:sp>
        <p:nvSpPr>
          <p:cNvPr id="32" name="object 32"/>
          <p:cNvSpPr txBox="1"/>
          <p:nvPr/>
        </p:nvSpPr>
        <p:spPr>
          <a:xfrm>
            <a:off x="9738931" y="4419664"/>
            <a:ext cx="1423987" cy="238125"/>
          </a:xfrm>
          <a:prstGeom prst="rect">
            <a:avLst/>
          </a:prstGeom>
        </p:spPr>
        <p:txBody>
          <a:bodyPr vert="horz" wrap="square" lIns="0" tIns="0" rIns="0" bIns="0" rtlCol="0">
            <a:spAutoFit/>
          </a:bodyPr>
          <a:lstStyle/>
          <a:p>
            <a:pPr marL="0" marR="0">
              <a:lnSpc>
                <a:spcPts val="750"/>
              </a:lnSpc>
              <a:spcBef>
                <a:spcPct val="0"/>
              </a:spcBef>
              <a:spcAft>
                <a:spcPct val="0"/>
              </a:spcAft>
            </a:pPr>
            <a:r>
              <a:rPr sz="750">
                <a:solidFill>
                  <a:srgbClr val="221E1F"/>
                </a:solidFill>
                <a:latin typeface="MPIIVS+STXihei"/>
                <a:cs typeface="MPIIVS+STXihei"/>
              </a:rPr>
              <a:t>ＲＡ活动实施结果报告和探讨</a:t>
            </a:r>
          </a:p>
        </p:txBody>
      </p:sp>
      <p:sp>
        <p:nvSpPr>
          <p:cNvPr id="33" name="object 33"/>
          <p:cNvSpPr txBox="1"/>
          <p:nvPr/>
        </p:nvSpPr>
        <p:spPr>
          <a:xfrm>
            <a:off x="11592853" y="4450993"/>
            <a:ext cx="6564970"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a:solidFill>
                  <a:srgbClr val="FFFFFF"/>
                </a:solidFill>
                <a:latin typeface="LVHCDB+UDShinGoSCGbe-Med"/>
                <a:cs typeface="LVHCDB+UDShinGoSCGbe-Med"/>
              </a:rPr>
              <a:t>前</a:t>
            </a:r>
          </a:p>
        </p:txBody>
      </p:sp>
      <p:sp>
        <p:nvSpPr>
          <p:cNvPr id="34" name="object 34"/>
          <p:cNvSpPr txBox="1"/>
          <p:nvPr/>
        </p:nvSpPr>
        <p:spPr>
          <a:xfrm>
            <a:off x="13051977" y="4450993"/>
            <a:ext cx="220472"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a:solidFill>
                  <a:srgbClr val="FFFFFF"/>
                </a:solidFill>
                <a:latin typeface="LVHCDB+UDShinGoSCGbe-Med"/>
                <a:cs typeface="LVHCDB+UDShinGoSCGbe-Med"/>
              </a:rPr>
              <a:t>后</a:t>
            </a:r>
          </a:p>
        </p:txBody>
      </p:sp>
      <p:sp>
        <p:nvSpPr>
          <p:cNvPr id="35" name="object 35"/>
          <p:cNvSpPr txBox="1"/>
          <p:nvPr/>
        </p:nvSpPr>
        <p:spPr>
          <a:xfrm>
            <a:off x="1093353" y="4555143"/>
            <a:ext cx="7683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BGAISR+UDShinGoSCGbe-Reg"/>
                <a:cs typeface="BGAISR+UDShinGoSCGbe-Reg"/>
              </a:rPr>
              <a:t>安全活动</a:t>
            </a:r>
          </a:p>
        </p:txBody>
      </p:sp>
      <p:sp>
        <p:nvSpPr>
          <p:cNvPr id="36" name="object 36"/>
          <p:cNvSpPr txBox="1"/>
          <p:nvPr/>
        </p:nvSpPr>
        <p:spPr>
          <a:xfrm>
            <a:off x="8287202" y="4773708"/>
            <a:ext cx="1487665"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BGAISR+UDShinGoSCGbe-Reg"/>
                <a:cs typeface="BGAISR+UDShinGoSCGbe-Reg"/>
              </a:rPr>
              <a:t>○</a:t>
            </a:r>
            <a:r>
              <a:rPr sz="1000" spc="-40">
                <a:solidFill>
                  <a:srgbClr val="049BDB"/>
                </a:solidFill>
                <a:latin typeface="BGAISR+UDShinGoSCGbe-Reg"/>
                <a:cs typeface="BGAISR+UDShinGoSCGbe-Reg"/>
              </a:rPr>
              <a:t> </a:t>
            </a:r>
            <a:r>
              <a:rPr sz="1000" spc="20">
                <a:solidFill>
                  <a:srgbClr val="049BDB"/>
                </a:solidFill>
                <a:latin typeface="BGAISR+UDShinGoSCGbe-Reg"/>
                <a:cs typeface="BGAISR+UDShinGoSCGbe-Reg"/>
              </a:rPr>
              <a:t>AuAg公司岩手工厂</a:t>
            </a:r>
          </a:p>
        </p:txBody>
      </p:sp>
      <p:sp>
        <p:nvSpPr>
          <p:cNvPr id="37" name="object 37"/>
          <p:cNvSpPr txBox="1"/>
          <p:nvPr/>
        </p:nvSpPr>
        <p:spPr>
          <a:xfrm>
            <a:off x="907200" y="4820850"/>
            <a:ext cx="2919524" cy="2724456"/>
          </a:xfrm>
          <a:prstGeom prst="rect">
            <a:avLst/>
          </a:prstGeom>
        </p:spPr>
        <p:txBody>
          <a:bodyPr vert="horz" wrap="square" lIns="0" tIns="0" rIns="0" bIns="0" rtlCol="0">
            <a:spAutoFit/>
          </a:bodyPr>
          <a:lstStyle/>
          <a:p>
            <a:pPr marL="0" marR="0">
              <a:lnSpc>
                <a:spcPts val="900"/>
              </a:lnSpc>
              <a:spcBef>
                <a:spcPct val="0"/>
              </a:spcBef>
              <a:spcAft>
                <a:spcPct val="0"/>
              </a:spcAft>
            </a:pPr>
            <a:r>
              <a:rPr sz="900" spc="86">
                <a:solidFill>
                  <a:srgbClr val="221E1F"/>
                </a:solidFill>
                <a:latin typeface="MPIIVS+STXihei"/>
                <a:cs typeface="MPIIVS+STXihei"/>
              </a:rPr>
              <a:t>ꢀꢀ为了实现2020年度的理想企业像“互相合</a:t>
            </a:r>
          </a:p>
          <a:p>
            <a:pPr marL="0" marR="0">
              <a:lnSpc>
                <a:spcPts val="900"/>
              </a:lnSpc>
              <a:spcBef>
                <a:spcPts val="700"/>
              </a:spcBef>
              <a:spcAft>
                <a:spcPct val="0"/>
              </a:spcAft>
            </a:pPr>
            <a:r>
              <a:rPr sz="900">
                <a:solidFill>
                  <a:srgbClr val="221E1F"/>
                </a:solidFill>
                <a:latin typeface="MPIIVS+STXihei"/>
                <a:cs typeface="MPIIVS+STXihei"/>
              </a:rPr>
              <a:t>作，保持安全、安心、快活的工作环境”，我们以</a:t>
            </a:r>
          </a:p>
          <a:p>
            <a:pPr marL="0" marR="0">
              <a:lnSpc>
                <a:spcPts val="900"/>
              </a:lnSpc>
              <a:spcBef>
                <a:spcPts val="700"/>
              </a:spcBef>
              <a:spcAft>
                <a:spcPct val="0"/>
              </a:spcAft>
            </a:pPr>
            <a:r>
              <a:rPr sz="900" spc="54">
                <a:solidFill>
                  <a:srgbClr val="221E1F"/>
                </a:solidFill>
                <a:latin typeface="MPIIVS+STXihei"/>
                <a:cs typeface="MPIIVS+STXihei"/>
              </a:rPr>
              <a:t>年度方针“安全至上，打造安心、快活的工作环</a:t>
            </a:r>
          </a:p>
          <a:p>
            <a:pPr marL="0" marR="0">
              <a:lnSpc>
                <a:spcPts val="900"/>
              </a:lnSpc>
              <a:spcBef>
                <a:spcPts val="700"/>
              </a:spcBef>
              <a:spcAft>
                <a:spcPct val="0"/>
              </a:spcAft>
            </a:pPr>
            <a:r>
              <a:rPr sz="900">
                <a:solidFill>
                  <a:srgbClr val="221E1F"/>
                </a:solidFill>
                <a:latin typeface="MPIIVS+STXihei"/>
                <a:cs typeface="MPIIVS+STXihei"/>
              </a:rPr>
              <a:t>境”为基础，在各工厂、事业所以安全管理员为中</a:t>
            </a:r>
          </a:p>
          <a:p>
            <a:pPr marL="0" marR="0">
              <a:lnSpc>
                <a:spcPts val="900"/>
              </a:lnSpc>
              <a:spcBef>
                <a:spcPts val="700"/>
              </a:spcBef>
              <a:spcAft>
                <a:spcPct val="0"/>
              </a:spcAft>
            </a:pPr>
            <a:r>
              <a:rPr sz="900" spc="41">
                <a:solidFill>
                  <a:srgbClr val="221E1F"/>
                </a:solidFill>
                <a:latin typeface="MPIIVS+STXihei"/>
                <a:cs typeface="MPIIVS+STXihei"/>
              </a:rPr>
              <a:t>心进行了日常安全活动。2018年度以过去的工伤</a:t>
            </a:r>
          </a:p>
          <a:p>
            <a:pPr marL="0" marR="0">
              <a:lnSpc>
                <a:spcPts val="900"/>
              </a:lnSpc>
              <a:spcBef>
                <a:spcPts val="700"/>
              </a:spcBef>
              <a:spcAft>
                <a:spcPct val="0"/>
              </a:spcAft>
            </a:pPr>
            <a:r>
              <a:rPr sz="900">
                <a:solidFill>
                  <a:srgbClr val="221E1F"/>
                </a:solidFill>
                <a:latin typeface="MPIIVS+STXihei"/>
                <a:cs typeface="MPIIVS+STXihei"/>
              </a:rPr>
              <a:t>事例为基础，各工厂、事业所制定重点实施主题，</a:t>
            </a:r>
          </a:p>
          <a:p>
            <a:pPr marL="0" marR="0">
              <a:lnSpc>
                <a:spcPts val="900"/>
              </a:lnSpc>
              <a:spcBef>
                <a:spcPts val="700"/>
              </a:spcBef>
              <a:spcAft>
                <a:spcPct val="0"/>
              </a:spcAft>
            </a:pPr>
            <a:r>
              <a:rPr sz="900" spc="54">
                <a:solidFill>
                  <a:srgbClr val="221E1F"/>
                </a:solidFill>
                <a:latin typeface="MPIIVS+STXihei"/>
                <a:cs typeface="MPIIVS+STXihei"/>
              </a:rPr>
              <a:t>开展了安全对策重点实施活动。机械加工系统以</a:t>
            </a:r>
          </a:p>
          <a:p>
            <a:pPr marL="0" marR="0">
              <a:lnSpc>
                <a:spcPts val="900"/>
              </a:lnSpc>
              <a:spcBef>
                <a:spcPts val="700"/>
              </a:spcBef>
              <a:spcAft>
                <a:spcPct val="0"/>
              </a:spcAft>
            </a:pPr>
            <a:r>
              <a:rPr sz="900">
                <a:solidFill>
                  <a:srgbClr val="221E1F"/>
                </a:solidFill>
                <a:latin typeface="MPIIVS+STXihei"/>
                <a:cs typeface="MPIIVS+STXihei"/>
              </a:rPr>
              <a:t>“防夹、防卷入”、“重量物操作”为重点项目；</a:t>
            </a:r>
          </a:p>
          <a:p>
            <a:pPr marL="0" marR="0">
              <a:lnSpc>
                <a:spcPts val="900"/>
              </a:lnSpc>
              <a:spcBef>
                <a:spcPts val="700"/>
              </a:spcBef>
              <a:spcAft>
                <a:spcPct val="0"/>
              </a:spcAft>
            </a:pPr>
            <a:r>
              <a:rPr sz="900">
                <a:solidFill>
                  <a:srgbClr val="221E1F"/>
                </a:solidFill>
                <a:latin typeface="MPIIVS+STXihei"/>
                <a:cs typeface="MPIIVS+STXihei"/>
              </a:rPr>
              <a:t>化学系统以“防药伤、防烫伤”为重点项目；并且</a:t>
            </a:r>
          </a:p>
          <a:p>
            <a:pPr marL="0" marR="0">
              <a:lnSpc>
                <a:spcPts val="900"/>
              </a:lnSpc>
              <a:spcBef>
                <a:spcPts val="700"/>
              </a:spcBef>
              <a:spcAft>
                <a:spcPct val="0"/>
              </a:spcAft>
            </a:pPr>
            <a:r>
              <a:rPr sz="900">
                <a:solidFill>
                  <a:srgbClr val="221E1F"/>
                </a:solidFill>
                <a:latin typeface="MPIIVS+STXihei"/>
                <a:cs typeface="MPIIVS+STXihei"/>
              </a:rPr>
              <a:t>以“防跌倒”作为共同项目开展了活动。危险源的</a:t>
            </a:r>
          </a:p>
          <a:p>
            <a:pPr marL="0" marR="0">
              <a:lnSpc>
                <a:spcPts val="900"/>
              </a:lnSpc>
              <a:spcBef>
                <a:spcPts val="700"/>
              </a:spcBef>
              <a:spcAft>
                <a:spcPct val="0"/>
              </a:spcAft>
            </a:pPr>
            <a:r>
              <a:rPr sz="900">
                <a:solidFill>
                  <a:srgbClr val="221E1F"/>
                </a:solidFill>
                <a:latin typeface="MPIIVS+STXihei"/>
                <a:cs typeface="MPIIVS+STXihei"/>
              </a:rPr>
              <a:t>排查、拟定对策及实施均基于活动规划来执行，各</a:t>
            </a:r>
          </a:p>
          <a:p>
            <a:pPr marL="0" marR="0">
              <a:lnSpc>
                <a:spcPts val="900"/>
              </a:lnSpc>
              <a:spcBef>
                <a:spcPts val="700"/>
              </a:spcBef>
              <a:spcAft>
                <a:spcPct val="0"/>
              </a:spcAft>
            </a:pPr>
            <a:r>
              <a:rPr sz="900">
                <a:solidFill>
                  <a:srgbClr val="221E1F"/>
                </a:solidFill>
                <a:latin typeface="MPIIVS+STXihei"/>
                <a:cs typeface="MPIIVS+STXihei"/>
              </a:rPr>
              <a:t>工厂、事业所的安全管理员以及ＣＳＲ推动部确认</a:t>
            </a:r>
          </a:p>
          <a:p>
            <a:pPr marL="0" marR="0">
              <a:lnSpc>
                <a:spcPts val="900"/>
              </a:lnSpc>
              <a:spcBef>
                <a:spcPts val="700"/>
              </a:spcBef>
              <a:spcAft>
                <a:spcPct val="0"/>
              </a:spcAft>
            </a:pPr>
            <a:r>
              <a:rPr sz="900">
                <a:solidFill>
                  <a:srgbClr val="221E1F"/>
                </a:solidFill>
                <a:latin typeface="MPIIVS+STXihei"/>
                <a:cs typeface="MPIIVS+STXihei"/>
              </a:rPr>
              <a:t>了实施状况。本活动在2019年度还会继续实施。</a:t>
            </a:r>
          </a:p>
        </p:txBody>
      </p:sp>
      <p:sp>
        <p:nvSpPr>
          <p:cNvPr id="38" name="object 38"/>
          <p:cNvSpPr txBox="1"/>
          <p:nvPr/>
        </p:nvSpPr>
        <p:spPr>
          <a:xfrm>
            <a:off x="8381051" y="5001944"/>
            <a:ext cx="307594" cy="346560"/>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39" name="object 39"/>
          <p:cNvSpPr txBox="1"/>
          <p:nvPr/>
        </p:nvSpPr>
        <p:spPr>
          <a:xfrm>
            <a:off x="9758052" y="5001944"/>
            <a:ext cx="307594" cy="346560"/>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40" name="object 40"/>
          <p:cNvSpPr txBox="1"/>
          <p:nvPr/>
        </p:nvSpPr>
        <p:spPr>
          <a:xfrm>
            <a:off x="12337535" y="5224128"/>
            <a:ext cx="6758938"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14">
                <a:solidFill>
                  <a:srgbClr val="FFFFFF"/>
                </a:solidFill>
                <a:latin typeface="BGAISR+UDShinGoSCGbe-Reg"/>
                <a:cs typeface="BGAISR+UDShinGoSCGbe-Reg"/>
              </a:rPr>
              <a:t>线轴清</a:t>
            </a:r>
          </a:p>
        </p:txBody>
      </p:sp>
      <p:sp>
        <p:nvSpPr>
          <p:cNvPr id="41" name="object 41"/>
          <p:cNvSpPr txBox="1"/>
          <p:nvPr/>
        </p:nvSpPr>
        <p:spPr>
          <a:xfrm>
            <a:off x="12598902" y="5224128"/>
            <a:ext cx="830326" cy="244067"/>
          </a:xfrm>
          <a:prstGeom prst="rect">
            <a:avLst/>
          </a:prstGeom>
        </p:spPr>
        <p:txBody>
          <a:bodyPr vert="horz" wrap="square" lIns="0" tIns="0" rIns="0" bIns="0" rtlCol="0">
            <a:spAutoFit/>
          </a:bodyPr>
          <a:lstStyle/>
          <a:p>
            <a:pPr marL="0" marR="0">
              <a:lnSpc>
                <a:spcPts val="871"/>
              </a:lnSpc>
              <a:spcBef>
                <a:spcPct val="0"/>
              </a:spcBef>
              <a:spcAft>
                <a:spcPct val="0"/>
              </a:spcAft>
            </a:pPr>
            <a:r>
              <a:rPr sz="700" spc="-14">
                <a:solidFill>
                  <a:srgbClr val="FFFFFF"/>
                </a:solidFill>
                <a:latin typeface="BGAISR+UDShinGoSCGbe-Reg"/>
                <a:cs typeface="BGAISR+UDShinGoSCGbe-Reg"/>
              </a:rPr>
              <a:t>洗机传送带的改进</a:t>
            </a:r>
          </a:p>
        </p:txBody>
      </p:sp>
      <p:sp>
        <p:nvSpPr>
          <p:cNvPr id="42" name="object 42"/>
          <p:cNvSpPr txBox="1"/>
          <p:nvPr/>
        </p:nvSpPr>
        <p:spPr>
          <a:xfrm>
            <a:off x="11549292" y="5421414"/>
            <a:ext cx="307594"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p:txBody>
      </p:sp>
      <p:sp>
        <p:nvSpPr>
          <p:cNvPr id="43" name="object 43"/>
          <p:cNvSpPr txBox="1"/>
          <p:nvPr/>
        </p:nvSpPr>
        <p:spPr>
          <a:xfrm>
            <a:off x="13008415" y="5421414"/>
            <a:ext cx="307594"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p:txBody>
      </p:sp>
      <p:sp>
        <p:nvSpPr>
          <p:cNvPr id="44" name="object 44"/>
          <p:cNvSpPr txBox="1"/>
          <p:nvPr/>
        </p:nvSpPr>
        <p:spPr>
          <a:xfrm>
            <a:off x="11592853" y="5523027"/>
            <a:ext cx="6564970"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a:solidFill>
                  <a:srgbClr val="FFFFFF"/>
                </a:solidFill>
                <a:latin typeface="LVHCDB+UDShinGoSCGbe-Med"/>
                <a:cs typeface="LVHCDB+UDShinGoSCGbe-Med"/>
              </a:rPr>
              <a:t>前</a:t>
            </a:r>
          </a:p>
        </p:txBody>
      </p:sp>
      <p:sp>
        <p:nvSpPr>
          <p:cNvPr id="45" name="object 45"/>
          <p:cNvSpPr txBox="1"/>
          <p:nvPr/>
        </p:nvSpPr>
        <p:spPr>
          <a:xfrm>
            <a:off x="13051977" y="5523027"/>
            <a:ext cx="220472" cy="244947"/>
          </a:xfrm>
          <a:prstGeom prst="rect">
            <a:avLst/>
          </a:prstGeom>
        </p:spPr>
        <p:txBody>
          <a:bodyPr vert="horz" wrap="square" lIns="0" tIns="0" rIns="0" bIns="0" rtlCol="0">
            <a:spAutoFit/>
          </a:bodyPr>
          <a:lstStyle/>
          <a:p>
            <a:pPr marL="0" marR="0">
              <a:lnSpc>
                <a:spcPts val="878"/>
              </a:lnSpc>
              <a:spcBef>
                <a:spcPct val="0"/>
              </a:spcBef>
              <a:spcAft>
                <a:spcPct val="0"/>
              </a:spcAft>
            </a:pPr>
            <a:r>
              <a:rPr sz="700">
                <a:solidFill>
                  <a:srgbClr val="FFFFFF"/>
                </a:solidFill>
                <a:latin typeface="LVHCDB+UDShinGoSCGbe-Med"/>
                <a:cs typeface="LVHCDB+UDShinGoSCGbe-Med"/>
              </a:rPr>
              <a:t>后</a:t>
            </a:r>
          </a:p>
        </p:txBody>
      </p:sp>
      <p:sp>
        <p:nvSpPr>
          <p:cNvPr id="46" name="object 46"/>
          <p:cNvSpPr txBox="1"/>
          <p:nvPr/>
        </p:nvSpPr>
        <p:spPr>
          <a:xfrm>
            <a:off x="10693865" y="5729302"/>
            <a:ext cx="263652" cy="232360"/>
          </a:xfrm>
          <a:prstGeom prst="rect">
            <a:avLst/>
          </a:prstGeom>
        </p:spPr>
        <p:txBody>
          <a:bodyPr vert="horz" wrap="square" lIns="0" tIns="0" rIns="0" bIns="0" rtlCol="0">
            <a:spAutoFit/>
          </a:bodyPr>
          <a:lstStyle/>
          <a:p>
            <a:pPr marL="0" marR="0">
              <a:lnSpc>
                <a:spcPts val="929"/>
              </a:lnSpc>
              <a:spcBef>
                <a:spcPct val="0"/>
              </a:spcBef>
              <a:spcAft>
                <a:spcPct val="0"/>
              </a:spcAft>
            </a:pPr>
            <a:r>
              <a:rPr sz="600" spc="-12">
                <a:solidFill>
                  <a:srgbClr val="FFFFFF"/>
                </a:solidFill>
                <a:latin typeface="BNIWOQ+UDShinGoPro-Medium"/>
                <a:cs typeface="BNIWOQ+UDShinGoPro-Medium"/>
              </a:rPr>
              <a:t>警告</a:t>
            </a:r>
          </a:p>
        </p:txBody>
      </p:sp>
      <p:sp>
        <p:nvSpPr>
          <p:cNvPr id="47" name="object 47"/>
          <p:cNvSpPr txBox="1"/>
          <p:nvPr/>
        </p:nvSpPr>
        <p:spPr>
          <a:xfrm>
            <a:off x="8982329" y="5756486"/>
            <a:ext cx="263652" cy="209955"/>
          </a:xfrm>
          <a:prstGeom prst="rect">
            <a:avLst/>
          </a:prstGeom>
        </p:spPr>
        <p:txBody>
          <a:bodyPr vert="horz" wrap="square" lIns="0" tIns="0" rIns="0" bIns="0" rtlCol="0">
            <a:spAutoFit/>
          </a:bodyPr>
          <a:lstStyle/>
          <a:p>
            <a:pPr marL="0" marR="0">
              <a:lnSpc>
                <a:spcPts val="753"/>
              </a:lnSpc>
              <a:spcBef>
                <a:spcPct val="0"/>
              </a:spcBef>
              <a:spcAft>
                <a:spcPct val="0"/>
              </a:spcAft>
            </a:pPr>
            <a:r>
              <a:rPr sz="600" spc="-12">
                <a:solidFill>
                  <a:srgbClr val="FFFFFF"/>
                </a:solidFill>
                <a:latin typeface="LVHCDB+UDShinGoSCGbe-Med"/>
                <a:cs typeface="LVHCDB+UDShinGoSCGbe-Med"/>
              </a:rPr>
              <a:t>警告</a:t>
            </a:r>
          </a:p>
        </p:txBody>
      </p:sp>
      <p:sp>
        <p:nvSpPr>
          <p:cNvPr id="48" name="object 48"/>
          <p:cNvSpPr txBox="1"/>
          <p:nvPr/>
        </p:nvSpPr>
        <p:spPr>
          <a:xfrm>
            <a:off x="8359198" y="5966999"/>
            <a:ext cx="3085673" cy="377856"/>
          </a:xfrm>
          <a:prstGeom prst="rect">
            <a:avLst/>
          </a:prstGeom>
        </p:spPr>
        <p:txBody>
          <a:bodyPr vert="horz" wrap="square" lIns="0" tIns="0" rIns="0" bIns="0" rtlCol="0">
            <a:spAutoFit/>
          </a:bodyPr>
          <a:lstStyle/>
          <a:p>
            <a:pPr marL="0" marR="0">
              <a:lnSpc>
                <a:spcPts val="750"/>
              </a:lnSpc>
              <a:spcBef>
                <a:spcPct val="0"/>
              </a:spcBef>
              <a:spcAft>
                <a:spcPct val="0"/>
              </a:spcAft>
            </a:pPr>
            <a:r>
              <a:rPr sz="750" spc="34">
                <a:solidFill>
                  <a:srgbClr val="221E1F"/>
                </a:solidFill>
                <a:latin typeface="MPIIVS+STXihei"/>
                <a:cs typeface="MPIIVS+STXihei"/>
              </a:rPr>
              <a:t>ꢀꢀ台车在自动仓库的台车出口移动时，警报将鸣响，警告灯</a:t>
            </a:r>
          </a:p>
          <a:p>
            <a:pPr marL="0" marR="0">
              <a:lnSpc>
                <a:spcPts val="750"/>
              </a:lnSpc>
              <a:spcBef>
                <a:spcPts val="350"/>
              </a:spcBef>
              <a:spcAft>
                <a:spcPct val="0"/>
              </a:spcAft>
            </a:pPr>
            <a:r>
              <a:rPr sz="750" spc="15">
                <a:solidFill>
                  <a:srgbClr val="221E1F"/>
                </a:solidFill>
                <a:latin typeface="MPIIVS+STXihei"/>
                <a:cs typeface="MPIIVS+STXihei"/>
              </a:rPr>
              <a:t>将亮灯。</a:t>
            </a:r>
          </a:p>
        </p:txBody>
      </p:sp>
      <p:sp>
        <p:nvSpPr>
          <p:cNvPr id="49" name="object 49"/>
          <p:cNvSpPr txBox="1"/>
          <p:nvPr/>
        </p:nvSpPr>
        <p:spPr>
          <a:xfrm>
            <a:off x="8381051" y="6448453"/>
            <a:ext cx="307594" cy="346559"/>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50" name="object 50"/>
          <p:cNvSpPr txBox="1"/>
          <p:nvPr/>
        </p:nvSpPr>
        <p:spPr>
          <a:xfrm>
            <a:off x="9758052" y="6448453"/>
            <a:ext cx="307594" cy="346559"/>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51" name="object 51"/>
          <p:cNvSpPr txBox="1"/>
          <p:nvPr/>
        </p:nvSpPr>
        <p:spPr>
          <a:xfrm>
            <a:off x="11401242" y="6452140"/>
            <a:ext cx="1675631"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BGAISR+UDShinGoSCGbe-Reg"/>
                <a:cs typeface="BGAISR+UDShinGoSCGbe-Reg"/>
              </a:rPr>
              <a:t>○</a:t>
            </a:r>
            <a:r>
              <a:rPr sz="1000" spc="-40">
                <a:solidFill>
                  <a:srgbClr val="049BDB"/>
                </a:solidFill>
                <a:latin typeface="BGAISR+UDShinGoSCGbe-Reg"/>
                <a:cs typeface="BGAISR+UDShinGoSCGbe-Reg"/>
              </a:rPr>
              <a:t> </a:t>
            </a:r>
            <a:r>
              <a:rPr sz="1000" spc="20">
                <a:solidFill>
                  <a:srgbClr val="049BDB"/>
                </a:solidFill>
                <a:latin typeface="BGAISR+UDShinGoSCGbe-Reg"/>
                <a:cs typeface="BGAISR+UDShinGoSCGbe-Reg"/>
              </a:rPr>
              <a:t>化学回收公司市川工厂</a:t>
            </a:r>
          </a:p>
        </p:txBody>
      </p:sp>
      <p:sp>
        <p:nvSpPr>
          <p:cNvPr id="52" name="object 52"/>
          <p:cNvSpPr txBox="1"/>
          <p:nvPr/>
        </p:nvSpPr>
        <p:spPr>
          <a:xfrm>
            <a:off x="11423048" y="6683862"/>
            <a:ext cx="307594" cy="346560"/>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53" name="object 53"/>
          <p:cNvSpPr txBox="1"/>
          <p:nvPr/>
        </p:nvSpPr>
        <p:spPr>
          <a:xfrm>
            <a:off x="12676045" y="6828652"/>
            <a:ext cx="1701336" cy="657321"/>
          </a:xfrm>
          <a:prstGeom prst="rect">
            <a:avLst/>
          </a:prstGeom>
        </p:spPr>
        <p:txBody>
          <a:bodyPr vert="horz" wrap="square" lIns="0" tIns="0" rIns="0" bIns="0" rtlCol="0">
            <a:spAutoFit/>
          </a:bodyPr>
          <a:lstStyle/>
          <a:p>
            <a:pPr marL="0" marR="0">
              <a:lnSpc>
                <a:spcPts val="750"/>
              </a:lnSpc>
              <a:spcBef>
                <a:spcPct val="0"/>
              </a:spcBef>
              <a:spcAft>
                <a:spcPct val="0"/>
              </a:spcAft>
            </a:pPr>
            <a:r>
              <a:rPr sz="750" spc="28">
                <a:solidFill>
                  <a:srgbClr val="221E1F"/>
                </a:solidFill>
                <a:latin typeface="MPIIVS+STXihei"/>
                <a:cs typeface="MPIIVS+STXihei"/>
              </a:rPr>
              <a:t>ꢀꢀ烧杯清洗机原本使用硫酸。由</a:t>
            </a:r>
          </a:p>
          <a:p>
            <a:pPr marL="0" marR="0">
              <a:lnSpc>
                <a:spcPts val="750"/>
              </a:lnSpc>
              <a:spcBef>
                <a:spcPts val="350"/>
              </a:spcBef>
              <a:spcAft>
                <a:spcPct val="0"/>
              </a:spcAft>
            </a:pPr>
            <a:r>
              <a:rPr sz="750" spc="28">
                <a:solidFill>
                  <a:srgbClr val="221E1F"/>
                </a:solidFill>
                <a:latin typeface="MPIIVS+STXihei"/>
                <a:cs typeface="MPIIVS+STXihei"/>
              </a:rPr>
              <a:t>于有药伤的危险，因此我们进行了</a:t>
            </a:r>
          </a:p>
          <a:p>
            <a:pPr marL="0" marR="0">
              <a:lnSpc>
                <a:spcPts val="750"/>
              </a:lnSpc>
              <a:spcBef>
                <a:spcPts val="300"/>
              </a:spcBef>
              <a:spcAft>
                <a:spcPct val="0"/>
              </a:spcAft>
            </a:pPr>
            <a:r>
              <a:rPr sz="750" spc="28">
                <a:solidFill>
                  <a:srgbClr val="221E1F"/>
                </a:solidFill>
                <a:latin typeface="MPIIVS+STXihei"/>
                <a:cs typeface="MPIIVS+STXihei"/>
              </a:rPr>
              <a:t>改良，现在可以不使用硫酸进行清</a:t>
            </a:r>
          </a:p>
          <a:p>
            <a:pPr marL="0" marR="0">
              <a:lnSpc>
                <a:spcPts val="750"/>
              </a:lnSpc>
              <a:spcBef>
                <a:spcPts val="300"/>
              </a:spcBef>
              <a:spcAft>
                <a:spcPct val="0"/>
              </a:spcAft>
            </a:pPr>
            <a:r>
              <a:rPr sz="750">
                <a:solidFill>
                  <a:srgbClr val="221E1F"/>
                </a:solidFill>
                <a:latin typeface="MPIIVS+STXihei"/>
                <a:cs typeface="MPIIVS+STXihei"/>
              </a:rPr>
              <a:t>洗了。</a:t>
            </a:r>
          </a:p>
        </p:txBody>
      </p:sp>
      <p:sp>
        <p:nvSpPr>
          <p:cNvPr id="54" name="object 54"/>
          <p:cNvSpPr txBox="1"/>
          <p:nvPr/>
        </p:nvSpPr>
        <p:spPr>
          <a:xfrm>
            <a:off x="8695996" y="7223336"/>
            <a:ext cx="637032" cy="209955"/>
          </a:xfrm>
          <a:prstGeom prst="rect">
            <a:avLst/>
          </a:prstGeom>
        </p:spPr>
        <p:txBody>
          <a:bodyPr vert="horz" wrap="square" lIns="0" tIns="0" rIns="0" bIns="0" rtlCol="0">
            <a:spAutoFit/>
          </a:bodyPr>
          <a:lstStyle/>
          <a:p>
            <a:pPr marL="0" marR="0">
              <a:lnSpc>
                <a:spcPts val="753"/>
              </a:lnSpc>
              <a:spcBef>
                <a:spcPct val="0"/>
              </a:spcBef>
              <a:spcAft>
                <a:spcPct val="0"/>
              </a:spcAft>
            </a:pPr>
            <a:r>
              <a:rPr sz="600" spc="-12">
                <a:solidFill>
                  <a:srgbClr val="FFFFFF"/>
                </a:solidFill>
                <a:latin typeface="LVHCDB+UDShinGoSCGbe-Med"/>
                <a:cs typeface="LVHCDB+UDShinGoSCGbe-Med"/>
              </a:rPr>
              <a:t>人体感应传感器</a:t>
            </a:r>
          </a:p>
        </p:txBody>
      </p:sp>
      <p:sp>
        <p:nvSpPr>
          <p:cNvPr id="55" name="object 55"/>
          <p:cNvSpPr txBox="1"/>
          <p:nvPr/>
        </p:nvSpPr>
        <p:spPr>
          <a:xfrm>
            <a:off x="10267621" y="7223336"/>
            <a:ext cx="637032" cy="209955"/>
          </a:xfrm>
          <a:prstGeom prst="rect">
            <a:avLst/>
          </a:prstGeom>
        </p:spPr>
        <p:txBody>
          <a:bodyPr vert="horz" wrap="square" lIns="0" tIns="0" rIns="0" bIns="0" rtlCol="0">
            <a:spAutoFit/>
          </a:bodyPr>
          <a:lstStyle/>
          <a:p>
            <a:pPr marL="0" marR="0">
              <a:lnSpc>
                <a:spcPts val="753"/>
              </a:lnSpc>
              <a:spcBef>
                <a:spcPct val="0"/>
              </a:spcBef>
              <a:spcAft>
                <a:spcPct val="0"/>
              </a:spcAft>
            </a:pPr>
            <a:r>
              <a:rPr sz="600" spc="-12">
                <a:solidFill>
                  <a:srgbClr val="FFFFFF"/>
                </a:solidFill>
                <a:latin typeface="LVHCDB+UDShinGoSCGbe-Med"/>
                <a:cs typeface="LVHCDB+UDShinGoSCGbe-Med"/>
              </a:rPr>
              <a:t>人体感应传感器</a:t>
            </a:r>
          </a:p>
        </p:txBody>
      </p:sp>
      <p:sp>
        <p:nvSpPr>
          <p:cNvPr id="56" name="object 56"/>
          <p:cNvSpPr txBox="1"/>
          <p:nvPr/>
        </p:nvSpPr>
        <p:spPr>
          <a:xfrm>
            <a:off x="8359198" y="7412690"/>
            <a:ext cx="3083698" cy="518541"/>
          </a:xfrm>
          <a:prstGeom prst="rect">
            <a:avLst/>
          </a:prstGeom>
        </p:spPr>
        <p:txBody>
          <a:bodyPr vert="horz" wrap="square" lIns="0" tIns="0" rIns="0" bIns="0" rtlCol="0">
            <a:spAutoFit/>
          </a:bodyPr>
          <a:lstStyle/>
          <a:p>
            <a:pPr marL="0" marR="0">
              <a:lnSpc>
                <a:spcPts val="757"/>
              </a:lnSpc>
              <a:spcBef>
                <a:spcPct val="0"/>
              </a:spcBef>
              <a:spcAft>
                <a:spcPct val="0"/>
              </a:spcAft>
            </a:pPr>
            <a:r>
              <a:rPr sz="750" spc="64">
                <a:solidFill>
                  <a:srgbClr val="221E1F"/>
                </a:solidFill>
                <a:latin typeface="MPIIVS+STXihei"/>
                <a:cs typeface="MPIIVS+STXihei"/>
              </a:rPr>
              <a:t>ꢀꢀ在台车出口设有栅栏，当有人进入了栅栏内时将会有被</a:t>
            </a:r>
          </a:p>
          <a:p>
            <a:pPr marL="0" marR="0">
              <a:lnSpc>
                <a:spcPts val="757"/>
              </a:lnSpc>
              <a:spcBef>
                <a:spcPts val="342"/>
              </a:spcBef>
              <a:spcAft>
                <a:spcPct val="0"/>
              </a:spcAft>
            </a:pPr>
            <a:r>
              <a:rPr sz="750" spc="64">
                <a:solidFill>
                  <a:srgbClr val="221E1F"/>
                </a:solidFill>
                <a:latin typeface="MPIIVS+STXihei"/>
                <a:cs typeface="MPIIVS+STXihei"/>
              </a:rPr>
              <a:t>夹的危险。设置人体感应传感器后，一旦有人闯入，台车将</a:t>
            </a:r>
          </a:p>
          <a:p>
            <a:pPr marL="0" marR="0">
              <a:lnSpc>
                <a:spcPts val="757"/>
              </a:lnSpc>
              <a:spcBef>
                <a:spcPts val="342"/>
              </a:spcBef>
              <a:spcAft>
                <a:spcPct val="0"/>
              </a:spcAft>
            </a:pPr>
            <a:r>
              <a:rPr sz="750" spc="46">
                <a:solidFill>
                  <a:srgbClr val="221E1F"/>
                </a:solidFill>
                <a:latin typeface="MPIIVS+STXihei"/>
                <a:cs typeface="MPIIVS+STXihei"/>
              </a:rPr>
              <a:t>立即停止。</a:t>
            </a:r>
          </a:p>
        </p:txBody>
      </p:sp>
      <p:sp>
        <p:nvSpPr>
          <p:cNvPr id="57" name="object 57"/>
          <p:cNvSpPr txBox="1"/>
          <p:nvPr/>
        </p:nvSpPr>
        <p:spPr>
          <a:xfrm>
            <a:off x="11423048" y="7658425"/>
            <a:ext cx="307594" cy="346560"/>
          </a:xfrm>
          <a:prstGeom prst="rect">
            <a:avLst/>
          </a:prstGeom>
        </p:spPr>
        <p:txBody>
          <a:bodyPr vert="horz" wrap="square" lIns="0" tIns="0" rIns="0" bIns="0" rtlCol="0">
            <a:spAutoFit/>
          </a:bodyPr>
          <a:lstStyle/>
          <a:p>
            <a:pPr marL="0" marR="0">
              <a:lnSpc>
                <a:spcPts val="878"/>
              </a:lnSpc>
              <a:spcBef>
                <a:spcPct val="0"/>
              </a:spcBef>
              <a:spcAft>
                <a:spcPct val="0"/>
              </a:spcAft>
            </a:pPr>
            <a:r>
              <a:rPr sz="700" spc="-14">
                <a:solidFill>
                  <a:srgbClr val="FFFFFF"/>
                </a:solidFill>
                <a:latin typeface="LVHCDB+UDShinGoSCGbe-Med"/>
                <a:cs typeface="LVHCDB+UDShinGoSCGbe-Med"/>
              </a:rPr>
              <a:t>改进</a:t>
            </a:r>
          </a:p>
          <a:p>
            <a:pPr marL="43560" marR="0">
              <a:lnSpc>
                <a:spcPts val="800"/>
              </a:lnSpc>
              <a:spcBef>
                <a:spcPct val="0"/>
              </a:spcBef>
              <a:spcAft>
                <a:spcPct val="0"/>
              </a:spcAft>
            </a:pPr>
            <a:r>
              <a:rPr sz="700">
                <a:solidFill>
                  <a:srgbClr val="FFFFFF"/>
                </a:solidFill>
                <a:latin typeface="LVHCDB+UDShinGoSCGbe-Med"/>
                <a:cs typeface="LVHCDB+UDShinGoSCGbe-Med"/>
              </a:rPr>
              <a:t>后</a:t>
            </a:r>
          </a:p>
        </p:txBody>
      </p:sp>
      <p:sp>
        <p:nvSpPr>
          <p:cNvPr id="58" name="object 58"/>
          <p:cNvSpPr txBox="1"/>
          <p:nvPr/>
        </p:nvSpPr>
        <p:spPr>
          <a:xfrm>
            <a:off x="12676087" y="7802453"/>
            <a:ext cx="1700728" cy="518541"/>
          </a:xfrm>
          <a:prstGeom prst="rect">
            <a:avLst/>
          </a:prstGeom>
        </p:spPr>
        <p:txBody>
          <a:bodyPr vert="horz" wrap="square" lIns="0" tIns="0" rIns="0" bIns="0" rtlCol="0">
            <a:spAutoFit/>
          </a:bodyPr>
          <a:lstStyle/>
          <a:p>
            <a:pPr marL="0" marR="0">
              <a:lnSpc>
                <a:spcPts val="757"/>
              </a:lnSpc>
              <a:spcBef>
                <a:spcPct val="0"/>
              </a:spcBef>
              <a:spcAft>
                <a:spcPct val="0"/>
              </a:spcAft>
            </a:pPr>
            <a:r>
              <a:rPr sz="750">
                <a:solidFill>
                  <a:srgbClr val="221E1F"/>
                </a:solidFill>
                <a:latin typeface="MPIIVS+STXihei"/>
                <a:cs typeface="MPIIVS+STXihei"/>
              </a:rPr>
              <a:t>ꢀ</a:t>
            </a:r>
            <a:r>
              <a:rPr sz="750" spc="-31">
                <a:solidFill>
                  <a:srgbClr val="221E1F"/>
                </a:solidFill>
                <a:latin typeface="MPIIVS+STXihei"/>
                <a:cs typeface="MPIIVS+STXihei"/>
              </a:rPr>
              <a:t> </a:t>
            </a:r>
            <a:r>
              <a:rPr sz="750">
                <a:solidFill>
                  <a:srgbClr val="221E1F"/>
                </a:solidFill>
                <a:latin typeface="MPIIVS+STXihei"/>
                <a:cs typeface="MPIIVS+STXihei"/>
              </a:rPr>
              <a:t>ꢀ</a:t>
            </a:r>
            <a:r>
              <a:rPr sz="750" spc="-31">
                <a:solidFill>
                  <a:srgbClr val="221E1F"/>
                </a:solidFill>
                <a:latin typeface="MPIIVS+STXihei"/>
                <a:cs typeface="MPIIVS+STXihei"/>
              </a:rPr>
              <a:t> </a:t>
            </a:r>
            <a:r>
              <a:rPr sz="750">
                <a:solidFill>
                  <a:srgbClr val="221E1F"/>
                </a:solidFill>
                <a:latin typeface="MPIIVS+STXihei"/>
                <a:cs typeface="MPIIVS+STXihei"/>
              </a:rPr>
              <a:t>屋</a:t>
            </a:r>
            <a:r>
              <a:rPr sz="750" spc="-31">
                <a:solidFill>
                  <a:srgbClr val="221E1F"/>
                </a:solidFill>
                <a:latin typeface="MPIIVS+STXihei"/>
                <a:cs typeface="MPIIVS+STXihei"/>
              </a:rPr>
              <a:t> </a:t>
            </a:r>
            <a:r>
              <a:rPr sz="750">
                <a:solidFill>
                  <a:srgbClr val="221E1F"/>
                </a:solidFill>
                <a:latin typeface="MPIIVS+STXihei"/>
                <a:cs typeface="MPIIVS+STXihei"/>
              </a:rPr>
              <a:t>顶</a:t>
            </a:r>
            <a:r>
              <a:rPr sz="750" spc="-31">
                <a:solidFill>
                  <a:srgbClr val="221E1F"/>
                </a:solidFill>
                <a:latin typeface="MPIIVS+STXihei"/>
                <a:cs typeface="MPIIVS+STXihei"/>
              </a:rPr>
              <a:t> </a:t>
            </a:r>
            <a:r>
              <a:rPr sz="750">
                <a:solidFill>
                  <a:srgbClr val="221E1F"/>
                </a:solidFill>
                <a:latin typeface="MPIIVS+STXihei"/>
                <a:cs typeface="MPIIVS+STXihei"/>
              </a:rPr>
              <a:t>人</a:t>
            </a:r>
            <a:r>
              <a:rPr sz="750" spc="-31">
                <a:solidFill>
                  <a:srgbClr val="221E1F"/>
                </a:solidFill>
                <a:latin typeface="MPIIVS+STXihei"/>
                <a:cs typeface="MPIIVS+STXihei"/>
              </a:rPr>
              <a:t> </a:t>
            </a:r>
            <a:r>
              <a:rPr sz="750">
                <a:solidFill>
                  <a:srgbClr val="221E1F"/>
                </a:solidFill>
                <a:latin typeface="MPIIVS+STXihei"/>
                <a:cs typeface="MPIIVS+STXihei"/>
              </a:rPr>
              <a:t>行</a:t>
            </a:r>
            <a:r>
              <a:rPr sz="750" spc="-31">
                <a:solidFill>
                  <a:srgbClr val="221E1F"/>
                </a:solidFill>
                <a:latin typeface="MPIIVS+STXihei"/>
                <a:cs typeface="MPIIVS+STXihei"/>
              </a:rPr>
              <a:t> </a:t>
            </a:r>
            <a:r>
              <a:rPr sz="750">
                <a:solidFill>
                  <a:srgbClr val="221E1F"/>
                </a:solidFill>
                <a:latin typeface="MPIIVS+STXihei"/>
                <a:cs typeface="MPIIVS+STXihei"/>
              </a:rPr>
              <a:t>通</a:t>
            </a:r>
            <a:r>
              <a:rPr sz="750" spc="-31">
                <a:solidFill>
                  <a:srgbClr val="221E1F"/>
                </a:solidFill>
                <a:latin typeface="MPIIVS+STXihei"/>
                <a:cs typeface="MPIIVS+STXihei"/>
              </a:rPr>
              <a:t> </a:t>
            </a:r>
            <a:r>
              <a:rPr sz="750">
                <a:solidFill>
                  <a:srgbClr val="221E1F"/>
                </a:solidFill>
                <a:latin typeface="MPIIVS+STXihei"/>
                <a:cs typeface="MPIIVS+STXihei"/>
              </a:rPr>
              <a:t>道</a:t>
            </a:r>
            <a:r>
              <a:rPr sz="750" spc="-31">
                <a:solidFill>
                  <a:srgbClr val="221E1F"/>
                </a:solidFill>
                <a:latin typeface="MPIIVS+STXihei"/>
                <a:cs typeface="MPIIVS+STXihei"/>
              </a:rPr>
              <a:t> </a:t>
            </a:r>
            <a:r>
              <a:rPr sz="750">
                <a:solidFill>
                  <a:srgbClr val="221E1F"/>
                </a:solidFill>
                <a:latin typeface="MPIIVS+STXihei"/>
                <a:cs typeface="MPIIVS+STXihei"/>
              </a:rPr>
              <a:t>原</a:t>
            </a:r>
            <a:r>
              <a:rPr sz="750" spc="-31">
                <a:solidFill>
                  <a:srgbClr val="221E1F"/>
                </a:solidFill>
                <a:latin typeface="MPIIVS+STXihei"/>
                <a:cs typeface="MPIIVS+STXihei"/>
              </a:rPr>
              <a:t> </a:t>
            </a:r>
            <a:r>
              <a:rPr sz="750">
                <a:solidFill>
                  <a:srgbClr val="221E1F"/>
                </a:solidFill>
                <a:latin typeface="MPIIVS+STXihei"/>
                <a:cs typeface="MPIIVS+STXihei"/>
              </a:rPr>
              <a:t>本</a:t>
            </a:r>
            <a:r>
              <a:rPr sz="750" spc="-31">
                <a:solidFill>
                  <a:srgbClr val="221E1F"/>
                </a:solidFill>
                <a:latin typeface="MPIIVS+STXihei"/>
                <a:cs typeface="MPIIVS+STXihei"/>
              </a:rPr>
              <a:t> </a:t>
            </a:r>
            <a:r>
              <a:rPr sz="750">
                <a:solidFill>
                  <a:srgbClr val="221E1F"/>
                </a:solidFill>
                <a:latin typeface="MPIIVS+STXihei"/>
                <a:cs typeface="MPIIVS+STXihei"/>
              </a:rPr>
              <a:t>没</a:t>
            </a:r>
            <a:r>
              <a:rPr sz="750" spc="-31">
                <a:solidFill>
                  <a:srgbClr val="221E1F"/>
                </a:solidFill>
                <a:latin typeface="MPIIVS+STXihei"/>
                <a:cs typeface="MPIIVS+STXihei"/>
              </a:rPr>
              <a:t> </a:t>
            </a:r>
            <a:r>
              <a:rPr sz="750">
                <a:solidFill>
                  <a:srgbClr val="221E1F"/>
                </a:solidFill>
                <a:latin typeface="MPIIVS+STXihei"/>
                <a:cs typeface="MPIIVS+STXihei"/>
              </a:rPr>
              <a:t>有</a:t>
            </a:r>
            <a:r>
              <a:rPr sz="750" spc="-31">
                <a:solidFill>
                  <a:srgbClr val="221E1F"/>
                </a:solidFill>
                <a:latin typeface="MPIIVS+STXihei"/>
                <a:cs typeface="MPIIVS+STXihei"/>
              </a:rPr>
              <a:t> </a:t>
            </a:r>
            <a:r>
              <a:rPr sz="750">
                <a:solidFill>
                  <a:srgbClr val="221E1F"/>
                </a:solidFill>
                <a:latin typeface="MPIIVS+STXihei"/>
                <a:cs typeface="MPIIVS+STXihei"/>
              </a:rPr>
              <a:t>扶</a:t>
            </a:r>
          </a:p>
          <a:p>
            <a:pPr marL="0" marR="0">
              <a:lnSpc>
                <a:spcPts val="757"/>
              </a:lnSpc>
              <a:spcBef>
                <a:spcPts val="342"/>
              </a:spcBef>
              <a:spcAft>
                <a:spcPct val="0"/>
              </a:spcAft>
            </a:pPr>
            <a:r>
              <a:rPr sz="750" spc="87">
                <a:solidFill>
                  <a:srgbClr val="221E1F"/>
                </a:solidFill>
                <a:latin typeface="MPIIVS+STXihei"/>
                <a:cs typeface="MPIIVS+STXihei"/>
              </a:rPr>
              <a:t>手，有掉落的危险，因此我们设</a:t>
            </a:r>
          </a:p>
          <a:p>
            <a:pPr marL="0" marR="0">
              <a:lnSpc>
                <a:spcPts val="757"/>
              </a:lnSpc>
              <a:spcBef>
                <a:spcPts val="342"/>
              </a:spcBef>
              <a:spcAft>
                <a:spcPct val="0"/>
              </a:spcAft>
            </a:pPr>
            <a:r>
              <a:rPr sz="750" spc="30">
                <a:solidFill>
                  <a:srgbClr val="221E1F"/>
                </a:solidFill>
                <a:latin typeface="MPIIVS+STXihei"/>
                <a:cs typeface="MPIIVS+STXihei"/>
              </a:rPr>
              <a:t>置了扶手。</a:t>
            </a:r>
          </a:p>
        </p:txBody>
      </p:sp>
      <p:sp>
        <p:nvSpPr>
          <p:cNvPr id="59" name="object 59"/>
          <p:cNvSpPr txBox="1"/>
          <p:nvPr/>
        </p:nvSpPr>
        <p:spPr>
          <a:xfrm>
            <a:off x="8328031" y="8592418"/>
            <a:ext cx="12507137" cy="364872"/>
          </a:xfrm>
          <a:prstGeom prst="rect">
            <a:avLst/>
          </a:prstGeom>
        </p:spPr>
        <p:txBody>
          <a:bodyPr vert="horz" wrap="square" lIns="0" tIns="0" rIns="0" bIns="0" rtlCol="0">
            <a:spAutoFit/>
          </a:bodyPr>
          <a:lstStyle/>
          <a:p>
            <a:pPr marL="0" marR="0">
              <a:lnSpc>
                <a:spcPts val="1364"/>
              </a:lnSpc>
              <a:spcBef>
                <a:spcPct val="0"/>
              </a:spcBef>
              <a:spcAft>
                <a:spcPct val="0"/>
              </a:spcAft>
            </a:pPr>
            <a:r>
              <a:rPr sz="1000">
                <a:solidFill>
                  <a:srgbClr val="FFFFFF"/>
                </a:solidFill>
                <a:latin typeface="AAUDWM+MaruFoPro-Bold"/>
                <a:cs typeface="AAUDWM+MaruFoPro-Bold"/>
              </a:rPr>
              <a:t>TOPICS</a:t>
            </a:r>
            <a:r>
              <a:rPr sz="1000" spc="618">
                <a:solidFill>
                  <a:srgbClr val="FFFFFF"/>
                </a:solidFill>
                <a:latin typeface="Times New Roman"/>
                <a:cs typeface="Times New Roman"/>
              </a:rPr>
              <a:t> </a:t>
            </a:r>
            <a:r>
              <a:rPr sz="1000">
                <a:solidFill>
                  <a:srgbClr val="049BDB"/>
                </a:solidFill>
                <a:latin typeface="BGAISR+UDShinGoSCGbe-Reg"/>
                <a:cs typeface="BGAISR+UDShinGoSCGbe-Reg"/>
              </a:rPr>
              <a:t>获得了中央劳动灾害</a:t>
            </a:r>
            <a:r>
              <a:rPr sz="1000" spc="-64525">
                <a:solidFill>
                  <a:srgbClr val="049BDB"/>
                </a:solidFill>
                <a:latin typeface="BGAISR+UDShinGoSCGbe-Reg"/>
                <a:cs typeface="BGAISR+UDShinGoSCGbe-Reg"/>
              </a:rPr>
              <a:t>防</a:t>
            </a:r>
            <a:r>
              <a:rPr sz="1000">
                <a:solidFill>
                  <a:srgbClr val="049BDB"/>
                </a:solidFill>
                <a:latin typeface="BGAISR+UDShinGoSCGbe-Reg"/>
                <a:cs typeface="BGAISR+UDShinGoSCGbe-Reg"/>
              </a:rPr>
              <a:t>止协会会长奖！</a:t>
            </a:r>
          </a:p>
        </p:txBody>
      </p:sp>
      <p:sp>
        <p:nvSpPr>
          <p:cNvPr id="60" name="object 60"/>
          <p:cNvSpPr txBox="1"/>
          <p:nvPr/>
        </p:nvSpPr>
        <p:spPr>
          <a:xfrm>
            <a:off x="1093353" y="8643205"/>
            <a:ext cx="16065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BGAISR+UDShinGoSCGbe-Reg"/>
                <a:cs typeface="BGAISR+UDShinGoSCGbe-Reg"/>
              </a:rPr>
              <a:t>卫生活动（健康经营）</a:t>
            </a:r>
          </a:p>
        </p:txBody>
      </p:sp>
      <p:sp>
        <p:nvSpPr>
          <p:cNvPr id="61" name="object 61"/>
          <p:cNvSpPr txBox="1"/>
          <p:nvPr/>
        </p:nvSpPr>
        <p:spPr>
          <a:xfrm>
            <a:off x="8287202" y="8883038"/>
            <a:ext cx="4773869" cy="803795"/>
          </a:xfrm>
          <a:prstGeom prst="rect">
            <a:avLst/>
          </a:prstGeom>
        </p:spPr>
        <p:txBody>
          <a:bodyPr vert="horz" wrap="square" lIns="0" tIns="0" rIns="0" bIns="0" rtlCol="0">
            <a:spAutoFit/>
          </a:bodyPr>
          <a:lstStyle/>
          <a:p>
            <a:pPr marL="0" marR="0">
              <a:lnSpc>
                <a:spcPts val="854"/>
              </a:lnSpc>
              <a:spcBef>
                <a:spcPct val="0"/>
              </a:spcBef>
              <a:spcAft>
                <a:spcPct val="0"/>
              </a:spcAft>
            </a:pPr>
            <a:r>
              <a:rPr sz="850" spc="27">
                <a:solidFill>
                  <a:srgbClr val="049BDB"/>
                </a:solidFill>
                <a:latin typeface="MPIIVS+STXihei"/>
                <a:cs typeface="MPIIVS+STXihei"/>
              </a:rPr>
              <a:t>ꢀꢀ我们获得了中央劳动灾害防止协会（以下简称中灾防）颁发的2018年度中央劳动</a:t>
            </a:r>
          </a:p>
          <a:p>
            <a:pPr marL="0" marR="0">
              <a:lnSpc>
                <a:spcPts val="854"/>
              </a:lnSpc>
              <a:spcBef>
                <a:spcPts val="545"/>
              </a:spcBef>
              <a:spcAft>
                <a:spcPct val="0"/>
              </a:spcAft>
            </a:pPr>
            <a:r>
              <a:rPr sz="850" spc="10">
                <a:solidFill>
                  <a:srgbClr val="049BDB"/>
                </a:solidFill>
                <a:latin typeface="MPIIVS+STXihei"/>
                <a:cs typeface="MPIIVS+STXihei"/>
              </a:rPr>
              <a:t>灾害防止协会会长奖。本奖项是表扬那些对中灾防的事业活动有很深的理解，努力推动</a:t>
            </a:r>
          </a:p>
          <a:p>
            <a:pPr marL="0" marR="0">
              <a:lnSpc>
                <a:spcPts val="854"/>
              </a:lnSpc>
              <a:spcBef>
                <a:spcPts val="545"/>
              </a:spcBef>
              <a:spcAft>
                <a:spcPct val="0"/>
              </a:spcAft>
            </a:pPr>
            <a:r>
              <a:rPr sz="850" spc="10">
                <a:solidFill>
                  <a:srgbClr val="049BDB"/>
                </a:solidFill>
                <a:latin typeface="MPIIVS+STXihei"/>
                <a:cs typeface="MPIIVS+STXihei"/>
              </a:rPr>
              <a:t>产业安全以及提高劳动卫生，取得了显著成果，并且对其它广泛地区或者业界有推广意</a:t>
            </a:r>
          </a:p>
          <a:p>
            <a:pPr marL="0" marR="0">
              <a:lnSpc>
                <a:spcPts val="854"/>
              </a:lnSpc>
              <a:spcBef>
                <a:spcPts val="545"/>
              </a:spcBef>
              <a:spcAft>
                <a:spcPct val="0"/>
              </a:spcAft>
            </a:pPr>
            <a:r>
              <a:rPr sz="850">
                <a:solidFill>
                  <a:srgbClr val="049BDB"/>
                </a:solidFill>
                <a:latin typeface="MPIIVS+STXihei"/>
                <a:cs typeface="MPIIVS+STXihei"/>
              </a:rPr>
              <a:t>义，被认为具有显著功绩的企业等。</a:t>
            </a:r>
          </a:p>
        </p:txBody>
      </p:sp>
      <p:sp>
        <p:nvSpPr>
          <p:cNvPr id="62" name="object 62"/>
          <p:cNvSpPr txBox="1"/>
          <p:nvPr/>
        </p:nvSpPr>
        <p:spPr>
          <a:xfrm>
            <a:off x="907200" y="8908910"/>
            <a:ext cx="3251422"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MPIIVS+STXihei"/>
                <a:cs typeface="MPIIVS+STXihei"/>
              </a:rPr>
              <a:t>ꢀꢀ为了营造一个员工能够身心健康、充满活力工作的</a:t>
            </a:r>
          </a:p>
          <a:p>
            <a:pPr marL="0" marR="0">
              <a:lnSpc>
                <a:spcPts val="900"/>
              </a:lnSpc>
              <a:spcBef>
                <a:spcPts val="700"/>
              </a:spcBef>
              <a:spcAft>
                <a:spcPct val="0"/>
              </a:spcAft>
            </a:pPr>
            <a:r>
              <a:rPr sz="900" spc="29">
                <a:solidFill>
                  <a:srgbClr val="221E1F"/>
                </a:solidFill>
                <a:latin typeface="MPIIVS+STXihei"/>
                <a:cs typeface="MPIIVS+STXihei"/>
              </a:rPr>
              <a:t>环境，我们发表了“田中贵金属集团健康宣言”。作为</a:t>
            </a:r>
          </a:p>
          <a:p>
            <a:pPr marL="0" marR="0">
              <a:lnSpc>
                <a:spcPts val="900"/>
              </a:lnSpc>
              <a:spcBef>
                <a:spcPts val="700"/>
              </a:spcBef>
              <a:spcAft>
                <a:spcPct val="0"/>
              </a:spcAft>
            </a:pPr>
            <a:r>
              <a:rPr sz="900" spc="29">
                <a:solidFill>
                  <a:srgbClr val="221E1F"/>
                </a:solidFill>
                <a:latin typeface="MPIIVS+STXihei"/>
                <a:cs typeface="MPIIVS+STXihei"/>
              </a:rPr>
              <a:t>疾病的预防对策，我们每年实施“健康挑战”，以便员</a:t>
            </a:r>
          </a:p>
          <a:p>
            <a:pPr marL="0" marR="0">
              <a:lnSpc>
                <a:spcPts val="900"/>
              </a:lnSpc>
              <a:spcBef>
                <a:spcPts val="700"/>
              </a:spcBef>
              <a:spcAft>
                <a:spcPct val="0"/>
              </a:spcAft>
            </a:pPr>
            <a:r>
              <a:rPr sz="900" spc="29">
                <a:solidFill>
                  <a:srgbClr val="221E1F"/>
                </a:solidFill>
                <a:latin typeface="MPIIVS+STXihei"/>
                <a:cs typeface="MPIIVS+STXihei"/>
              </a:rPr>
              <a:t>工能够获得改善生活习惯的机会。另外，我们还进行定</a:t>
            </a:r>
          </a:p>
          <a:p>
            <a:pPr marL="0" marR="0">
              <a:lnSpc>
                <a:spcPts val="900"/>
              </a:lnSpc>
              <a:spcBef>
                <a:spcPts val="700"/>
              </a:spcBef>
              <a:spcAft>
                <a:spcPct val="0"/>
              </a:spcAft>
            </a:pPr>
            <a:r>
              <a:rPr sz="900" spc="29">
                <a:solidFill>
                  <a:srgbClr val="221E1F"/>
                </a:solidFill>
                <a:latin typeface="MPIIVS+STXihei"/>
                <a:cs typeface="MPIIVS+STXihei"/>
              </a:rPr>
              <a:t>期体检，促进就诊，以便早期发现疾病，就诊率达到了</a:t>
            </a:r>
          </a:p>
        </p:txBody>
      </p:sp>
      <p:sp>
        <p:nvSpPr>
          <p:cNvPr id="63" name="object 63"/>
          <p:cNvSpPr txBox="1"/>
          <p:nvPr/>
        </p:nvSpPr>
        <p:spPr>
          <a:xfrm>
            <a:off x="4021189" y="8909025"/>
            <a:ext cx="3251555" cy="488974"/>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MPIIVS+STXihei"/>
                <a:cs typeface="MPIIVS+STXihei"/>
              </a:rPr>
              <a:t>100％。每年５月进行的“禁烟活动”不仅关注吸烟者的</a:t>
            </a:r>
          </a:p>
          <a:p>
            <a:pPr marL="0" marR="0">
              <a:lnSpc>
                <a:spcPts val="900"/>
              </a:lnSpc>
              <a:spcBef>
                <a:spcPts val="700"/>
              </a:spcBef>
              <a:spcAft>
                <a:spcPct val="0"/>
              </a:spcAft>
            </a:pPr>
            <a:r>
              <a:rPr sz="900">
                <a:solidFill>
                  <a:srgbClr val="221E1F"/>
                </a:solidFill>
                <a:latin typeface="MPIIVS+STXihei"/>
                <a:cs typeface="MPIIVS+STXihei"/>
              </a:rPr>
              <a:t>健康方面，而且减少了被动吸烟的机会。</a:t>
            </a:r>
          </a:p>
        </p:txBody>
      </p:sp>
      <p:sp>
        <p:nvSpPr>
          <p:cNvPr id="64" name="object 64"/>
          <p:cNvSpPr txBox="1"/>
          <p:nvPr/>
        </p:nvSpPr>
        <p:spPr>
          <a:xfrm>
            <a:off x="13637586" y="9557041"/>
            <a:ext cx="656082" cy="221361"/>
          </a:xfrm>
          <a:prstGeom prst="rect">
            <a:avLst/>
          </a:prstGeom>
        </p:spPr>
        <p:txBody>
          <a:bodyPr vert="horz" wrap="square" lIns="0" tIns="0" rIns="0" bIns="0" rtlCol="0">
            <a:spAutoFit/>
          </a:bodyPr>
          <a:lstStyle/>
          <a:p>
            <a:pPr marL="0" marR="0">
              <a:lnSpc>
                <a:spcPts val="693"/>
              </a:lnSpc>
              <a:spcBef>
                <a:spcPct val="0"/>
              </a:spcBef>
              <a:spcAft>
                <a:spcPct val="0"/>
              </a:spcAft>
            </a:pPr>
            <a:r>
              <a:rPr sz="700" spc="-14">
                <a:solidFill>
                  <a:srgbClr val="221E1F"/>
                </a:solidFill>
                <a:latin typeface="MPIIVS+STXihei"/>
                <a:cs typeface="MPIIVS+STXihei"/>
              </a:rPr>
              <a:t>健康像复制品</a:t>
            </a:r>
          </a:p>
        </p:txBody>
      </p:sp>
      <p:sp>
        <p:nvSpPr>
          <p:cNvPr id="65" name="object 65"/>
          <p:cNvSpPr txBox="1"/>
          <p:nvPr/>
        </p:nvSpPr>
        <p:spPr>
          <a:xfrm>
            <a:off x="8287202" y="9594211"/>
            <a:ext cx="4773869" cy="270414"/>
          </a:xfrm>
          <a:prstGeom prst="rect">
            <a:avLst/>
          </a:prstGeom>
        </p:spPr>
        <p:txBody>
          <a:bodyPr vert="horz" wrap="square" lIns="0" tIns="0" rIns="0" bIns="0" rtlCol="0">
            <a:spAutoFit/>
          </a:bodyPr>
          <a:lstStyle/>
          <a:p>
            <a:pPr marL="0" marR="0">
              <a:lnSpc>
                <a:spcPts val="854"/>
              </a:lnSpc>
              <a:spcBef>
                <a:spcPct val="0"/>
              </a:spcBef>
              <a:spcAft>
                <a:spcPct val="0"/>
              </a:spcAft>
            </a:pPr>
            <a:r>
              <a:rPr sz="850" spc="10">
                <a:solidFill>
                  <a:srgbClr val="049BDB"/>
                </a:solidFill>
                <a:latin typeface="MPIIVS+STXihei"/>
                <a:cs typeface="MPIIVS+STXihei"/>
              </a:rPr>
              <a:t>ꢀꢀ我们通过实施全公司性的安全总检查等，以防夹、防卷入等工伤事故为重点，展开</a:t>
            </a:r>
          </a:p>
        </p:txBody>
      </p:sp>
      <p:sp>
        <p:nvSpPr>
          <p:cNvPr id="66" name="object 66"/>
          <p:cNvSpPr txBox="1"/>
          <p:nvPr/>
        </p:nvSpPr>
        <p:spPr>
          <a:xfrm>
            <a:off x="12541069" y="9692614"/>
            <a:ext cx="1402664" cy="322973"/>
          </a:xfrm>
          <a:prstGeom prst="rect">
            <a:avLst/>
          </a:prstGeom>
        </p:spPr>
        <p:txBody>
          <a:bodyPr vert="horz" wrap="square" lIns="0" tIns="0" rIns="0" bIns="0" rtlCol="0">
            <a:spAutoFit/>
          </a:bodyPr>
          <a:lstStyle/>
          <a:p>
            <a:pPr marL="0" marR="0">
              <a:lnSpc>
                <a:spcPts val="693"/>
              </a:lnSpc>
              <a:spcBef>
                <a:spcPct val="0"/>
              </a:spcBef>
              <a:spcAft>
                <a:spcPct val="0"/>
              </a:spcAft>
            </a:pPr>
            <a:r>
              <a:rPr sz="700">
                <a:solidFill>
                  <a:srgbClr val="221E1F"/>
                </a:solidFill>
                <a:latin typeface="MPIIVS+STXihei"/>
                <a:cs typeface="MPIIVS+STXihei"/>
              </a:rPr>
              <a:t>2018年10月</a:t>
            </a:r>
          </a:p>
          <a:p>
            <a:pPr marL="0" marR="0">
              <a:lnSpc>
                <a:spcPts val="693"/>
              </a:lnSpc>
              <a:spcBef>
                <a:spcPts val="107"/>
              </a:spcBef>
              <a:spcAft>
                <a:spcPct val="0"/>
              </a:spcAft>
            </a:pPr>
            <a:r>
              <a:rPr sz="700" spc="-14">
                <a:solidFill>
                  <a:srgbClr val="221E1F"/>
                </a:solidFill>
                <a:latin typeface="MPIIVS+STXihei"/>
                <a:cs typeface="MPIIVS+STXihei"/>
              </a:rPr>
              <a:t>全国产业安全卫生大会颁奖仪式</a:t>
            </a:r>
          </a:p>
        </p:txBody>
      </p:sp>
      <p:sp>
        <p:nvSpPr>
          <p:cNvPr id="67" name="object 67"/>
          <p:cNvSpPr txBox="1"/>
          <p:nvPr/>
        </p:nvSpPr>
        <p:spPr>
          <a:xfrm>
            <a:off x="8287202" y="9772005"/>
            <a:ext cx="4012286" cy="270414"/>
          </a:xfrm>
          <a:prstGeom prst="rect">
            <a:avLst/>
          </a:prstGeom>
        </p:spPr>
        <p:txBody>
          <a:bodyPr vert="horz" wrap="square" lIns="0" tIns="0" rIns="0" bIns="0" rtlCol="0">
            <a:spAutoFit/>
          </a:bodyPr>
          <a:lstStyle/>
          <a:p>
            <a:pPr marL="0" marR="0">
              <a:lnSpc>
                <a:spcPts val="854"/>
              </a:lnSpc>
              <a:spcBef>
                <a:spcPct val="0"/>
              </a:spcBef>
              <a:spcAft>
                <a:spcPct val="0"/>
              </a:spcAft>
            </a:pPr>
            <a:r>
              <a:rPr sz="850">
                <a:solidFill>
                  <a:srgbClr val="049BDB"/>
                </a:solidFill>
                <a:latin typeface="MPIIVS+STXihei"/>
                <a:cs typeface="MPIIVS+STXihei"/>
              </a:rPr>
              <a:t>防止工伤事故的活动，并且取得了显著的成果，最终获得了此次的奖励。</a:t>
            </a:r>
          </a:p>
        </p:txBody>
      </p:sp>
      <p:sp>
        <p:nvSpPr>
          <p:cNvPr id="68" name="object 68"/>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BWRKFA+UDShinGoPro-Regular"/>
                <a:cs typeface="BWRKFA+UDShinGoPro-Regular"/>
              </a:rPr>
              <a:t>18</a:t>
            </a:r>
          </a:p>
        </p:txBody>
      </p:sp>
      <p:sp>
        <p:nvSpPr>
          <p:cNvPr id="69" name="object 69"/>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BWRKFA+UDShinGoPro-Regular"/>
                <a:cs typeface="BWRKFA+UDShinGoPro-Regular"/>
              </a:rPr>
              <a:t>19</a:t>
            </a:r>
          </a:p>
        </p:txBody>
      </p:sp>
      <p:sp>
        <p:nvSpPr>
          <p:cNvPr id="70" name="object 70"/>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HRVMEB+UDShinGoPro-Light"/>
                <a:cs typeface="HRVMEB+UDShinGoPro-Light"/>
              </a:rPr>
              <a:t>TANAKA CSR REPORT 2019</a:t>
            </a:r>
          </a:p>
        </p:txBody>
      </p:sp>
      <p:sp>
        <p:nvSpPr>
          <p:cNvPr id="71" name="object 71"/>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HRVMEB+UDShinGoPro-Light"/>
                <a:cs typeface="HRVMEB+UDShinGoPro-Light"/>
              </a:rPr>
              <a:t>TANAKA CSR REPORT 2019</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88"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14050925" y="363345"/>
            <a:ext cx="240363"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UMWTSG+UDShinGoSCGbe-Reg"/>
                <a:cs typeface="UMWTSG+UDShinGoSCGbe-Reg"/>
              </a:rPr>
              <a:t>人权</a:t>
            </a:r>
          </a:p>
        </p:txBody>
      </p:sp>
      <p:sp>
        <p:nvSpPr>
          <p:cNvPr id="4" name="object 4"/>
          <p:cNvSpPr txBox="1"/>
          <p:nvPr/>
        </p:nvSpPr>
        <p:spPr>
          <a:xfrm>
            <a:off x="14407610" y="367599"/>
            <a:ext cx="443744" cy="190059"/>
          </a:xfrm>
          <a:prstGeom prst="rect">
            <a:avLst/>
          </a:prstGeom>
        </p:spPr>
        <p:txBody>
          <a:bodyPr vert="horz" wrap="square" lIns="0" tIns="0" rIns="0" bIns="0" rtlCol="0">
            <a:spAutoFit/>
          </a:bodyPr>
          <a:lstStyle/>
          <a:p>
            <a:pPr marL="0" marR="0">
              <a:lnSpc>
                <a:spcPts val="671"/>
              </a:lnSpc>
              <a:spcBef>
                <a:spcPct val="0"/>
              </a:spcBef>
              <a:spcAft>
                <a:spcPct val="0"/>
              </a:spcAft>
            </a:pPr>
            <a:r>
              <a:rPr sz="550" spc="-16">
                <a:solidFill>
                  <a:srgbClr val="FFFFFF"/>
                </a:solidFill>
                <a:latin typeface="UMWTSG+UDShinGoSCGbe-Reg"/>
                <a:cs typeface="UMWTSG+UDShinGoSCGbe-Reg"/>
              </a:rPr>
              <a:t>消费者课题</a:t>
            </a:r>
          </a:p>
        </p:txBody>
      </p:sp>
      <p:sp>
        <p:nvSpPr>
          <p:cNvPr id="5" name="object 5"/>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OAVSCT+UDShinGoSCGbe-DeB"/>
                <a:cs typeface="OAVSCT+UDShinGoSCGbe-DeB"/>
              </a:rPr>
              <a:t>持续建立信赖</a:t>
            </a:r>
          </a:p>
        </p:txBody>
      </p:sp>
      <p:sp>
        <p:nvSpPr>
          <p:cNvPr id="6" name="object 6"/>
          <p:cNvSpPr txBox="1"/>
          <p:nvPr/>
        </p:nvSpPr>
        <p:spPr>
          <a:xfrm>
            <a:off x="13512136" y="541282"/>
            <a:ext cx="373238" cy="189633"/>
          </a:xfrm>
          <a:prstGeom prst="rect">
            <a:avLst/>
          </a:prstGeom>
        </p:spPr>
        <p:txBody>
          <a:bodyPr vert="horz" wrap="square" lIns="0" tIns="0" rIns="0" bIns="0" rtlCol="0">
            <a:spAutoFit/>
          </a:bodyPr>
          <a:lstStyle/>
          <a:p>
            <a:pPr marL="0" marR="0">
              <a:lnSpc>
                <a:spcPts val="668"/>
              </a:lnSpc>
              <a:spcBef>
                <a:spcPct val="0"/>
              </a:spcBef>
              <a:spcAft>
                <a:spcPct val="0"/>
              </a:spcAft>
            </a:pPr>
            <a:r>
              <a:rPr sz="550" spc="-22">
                <a:solidFill>
                  <a:srgbClr val="00ABCD"/>
                </a:solidFill>
                <a:latin typeface="UMWTSG+UDShinGoSCGbe-Reg"/>
                <a:cs typeface="UMWTSG+UDShinGoSCGbe-Reg"/>
              </a:rPr>
              <a:t>组织治理</a:t>
            </a:r>
          </a:p>
        </p:txBody>
      </p:sp>
      <p:sp>
        <p:nvSpPr>
          <p:cNvPr id="7" name="object 7"/>
          <p:cNvSpPr txBox="1"/>
          <p:nvPr/>
        </p:nvSpPr>
        <p:spPr>
          <a:xfrm>
            <a:off x="888045" y="805781"/>
            <a:ext cx="481965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OAVSCT+UDShinGoSCGbe-DeB"/>
                <a:cs typeface="OAVSCT+UDShinGoSCGbe-DeB"/>
              </a:rPr>
              <a:t>为了成为诚信健全的企业</a:t>
            </a:r>
          </a:p>
        </p:txBody>
      </p:sp>
      <p:sp>
        <p:nvSpPr>
          <p:cNvPr id="8" name="object 8"/>
          <p:cNvSpPr txBox="1"/>
          <p:nvPr/>
        </p:nvSpPr>
        <p:spPr>
          <a:xfrm>
            <a:off x="901327" y="1374230"/>
            <a:ext cx="28576144" cy="551778"/>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UMWTSG+UDShinGoSCGbe-Reg"/>
                <a:cs typeface="UMWTSG+UDShinGoSCGbe-Reg"/>
              </a:rPr>
              <a:t>不仅仅</a:t>
            </a:r>
            <a:r>
              <a:rPr sz="1200" spc="-77430">
                <a:solidFill>
                  <a:srgbClr val="221E1F"/>
                </a:solidFill>
                <a:latin typeface="UMWTSG+UDShinGoSCGbe-Reg"/>
                <a:cs typeface="UMWTSG+UDShinGoSCGbe-Reg"/>
              </a:rPr>
              <a:t>是</a:t>
            </a:r>
            <a:r>
              <a:rPr sz="1200">
                <a:solidFill>
                  <a:srgbClr val="221E1F"/>
                </a:solidFill>
                <a:latin typeface="UMWTSG+UDShinGoSCGbe-Reg"/>
                <a:cs typeface="UMWTSG+UDShinGoSCGbe-Reg"/>
              </a:rPr>
              <a:t>遵守法律法规，还</a:t>
            </a:r>
            <a:r>
              <a:rPr sz="1200" spc="-77430">
                <a:solidFill>
                  <a:srgbClr val="221E1F"/>
                </a:solidFill>
                <a:latin typeface="UMWTSG+UDShinGoSCGbe-Reg"/>
                <a:cs typeface="UMWTSG+UDShinGoSCGbe-Reg"/>
              </a:rPr>
              <a:t>要</a:t>
            </a:r>
            <a:r>
              <a:rPr sz="1200">
                <a:solidFill>
                  <a:srgbClr val="221E1F"/>
                </a:solidFill>
                <a:latin typeface="UMWTSG+UDShinGoSCGbe-Reg"/>
                <a:cs typeface="UMWTSG+UDShinGoSCGbe-Reg"/>
              </a:rPr>
              <a:t>按照社会伦理道德在全球开展正确的事业活动，</a:t>
            </a:r>
          </a:p>
          <a:p>
            <a:pPr marL="7572028" marR="0">
              <a:lnSpc>
                <a:spcPts val="1136"/>
              </a:lnSpc>
              <a:spcBef>
                <a:spcPct val="0"/>
              </a:spcBef>
              <a:spcAft>
                <a:spcPct val="0"/>
              </a:spcAft>
            </a:pPr>
            <a:r>
              <a:rPr sz="1100">
                <a:solidFill>
                  <a:srgbClr val="049BDB"/>
                </a:solidFill>
                <a:latin typeface="UMWTSG+UDShinGoSCGbe-Reg"/>
                <a:cs typeface="UMWTSG+UDShinGoSCGbe-Reg"/>
              </a:rPr>
              <a:t>风险管理委员会</a:t>
            </a:r>
          </a:p>
        </p:txBody>
      </p:sp>
      <p:sp>
        <p:nvSpPr>
          <p:cNvPr id="9" name="object 9"/>
          <p:cNvSpPr txBox="1"/>
          <p:nvPr/>
        </p:nvSpPr>
        <p:spPr>
          <a:xfrm>
            <a:off x="901327" y="1602830"/>
            <a:ext cx="3855720" cy="420319"/>
          </a:xfrm>
          <a:prstGeom prst="rect">
            <a:avLst/>
          </a:prstGeom>
        </p:spPr>
        <p:txBody>
          <a:bodyPr vert="horz" wrap="square" lIns="0" tIns="0" rIns="0" bIns="0" rtlCol="0">
            <a:spAutoFit/>
          </a:bodyPr>
          <a:lstStyle/>
          <a:p>
            <a:pPr marL="0" marR="0">
              <a:lnSpc>
                <a:spcPts val="1509"/>
              </a:lnSpc>
              <a:spcBef>
                <a:spcPct val="0"/>
              </a:spcBef>
              <a:spcAft>
                <a:spcPct val="0"/>
              </a:spcAft>
            </a:pPr>
            <a:r>
              <a:rPr sz="1200">
                <a:solidFill>
                  <a:srgbClr val="221E1F"/>
                </a:solidFill>
                <a:latin typeface="UMWTSG+UDShinGoSCGbe-Reg"/>
                <a:cs typeface="UMWTSG+UDShinGoSCGbe-Reg"/>
              </a:rPr>
              <a:t>为此，集团整体都在继续推进相应的活动和举措。</a:t>
            </a:r>
          </a:p>
        </p:txBody>
      </p:sp>
      <p:sp>
        <p:nvSpPr>
          <p:cNvPr id="10" name="object 10"/>
          <p:cNvSpPr txBox="1"/>
          <p:nvPr/>
        </p:nvSpPr>
        <p:spPr>
          <a:xfrm>
            <a:off x="11401191" y="1593787"/>
            <a:ext cx="3251425" cy="130187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ꢀꢀ并且，为了迅速且准确地对日本国内全体员工进行</a:t>
            </a:r>
          </a:p>
          <a:p>
            <a:pPr marL="0" marR="0">
              <a:lnSpc>
                <a:spcPts val="900"/>
              </a:lnSpc>
              <a:spcBef>
                <a:spcPts val="700"/>
              </a:spcBef>
              <a:spcAft>
                <a:spcPct val="0"/>
              </a:spcAft>
            </a:pPr>
            <a:r>
              <a:rPr sz="900" spc="29">
                <a:solidFill>
                  <a:srgbClr val="221E1F"/>
                </a:solidFill>
                <a:latin typeface="ANVLKW+STXihei"/>
                <a:cs typeface="ANVLKW+STXihei"/>
              </a:rPr>
              <a:t>平安确认，定期性地进行平安与否确认测试。整体员工</a:t>
            </a:r>
          </a:p>
          <a:p>
            <a:pPr marL="0" marR="0">
              <a:lnSpc>
                <a:spcPts val="900"/>
              </a:lnSpc>
              <a:spcBef>
                <a:spcPts val="700"/>
              </a:spcBef>
              <a:spcAft>
                <a:spcPct val="0"/>
              </a:spcAft>
            </a:pPr>
            <a:r>
              <a:rPr sz="900" spc="91">
                <a:solidFill>
                  <a:srgbClr val="221E1F"/>
                </a:solidFill>
                <a:latin typeface="ANVLKW+STXihei"/>
                <a:cs typeface="ANVLKW+STXihei"/>
              </a:rPr>
              <a:t>的系统登记率为100%，在长野北部地震（2018年5</a:t>
            </a:r>
          </a:p>
          <a:p>
            <a:pPr marL="0" marR="0">
              <a:lnSpc>
                <a:spcPts val="900"/>
              </a:lnSpc>
              <a:spcBef>
                <a:spcPts val="700"/>
              </a:spcBef>
              <a:spcAft>
                <a:spcPct val="0"/>
              </a:spcAft>
            </a:pPr>
            <a:r>
              <a:rPr sz="900" spc="34">
                <a:solidFill>
                  <a:srgbClr val="221E1F"/>
                </a:solidFill>
                <a:latin typeface="ANVLKW+STXihei"/>
                <a:cs typeface="ANVLKW+STXihei"/>
              </a:rPr>
              <a:t>月）、北海道胆振东部地震（2018年9月）、熊本地震</a:t>
            </a:r>
          </a:p>
          <a:p>
            <a:pPr marL="0" marR="0">
              <a:lnSpc>
                <a:spcPts val="900"/>
              </a:lnSpc>
              <a:spcBef>
                <a:spcPts val="700"/>
              </a:spcBef>
              <a:spcAft>
                <a:spcPct val="0"/>
              </a:spcAft>
            </a:pPr>
            <a:r>
              <a:rPr sz="900" spc="30">
                <a:solidFill>
                  <a:srgbClr val="221E1F"/>
                </a:solidFill>
                <a:latin typeface="ANVLKW+STXihei"/>
                <a:cs typeface="ANVLKW+STXihei"/>
              </a:rPr>
              <a:t>（2019年1月）发生时启动了该系统，震后24小时内的</a:t>
            </a:r>
          </a:p>
          <a:p>
            <a:pPr marL="0" marR="0">
              <a:lnSpc>
                <a:spcPts val="900"/>
              </a:lnSpc>
              <a:spcBef>
                <a:spcPts val="700"/>
              </a:spcBef>
              <a:spcAft>
                <a:spcPct val="0"/>
              </a:spcAft>
            </a:pPr>
            <a:r>
              <a:rPr sz="900">
                <a:solidFill>
                  <a:srgbClr val="221E1F"/>
                </a:solidFill>
                <a:latin typeface="ANVLKW+STXihei"/>
                <a:cs typeface="ANVLKW+STXihei"/>
              </a:rPr>
              <a:t>回答率均超过了90%。</a:t>
            </a:r>
          </a:p>
        </p:txBody>
      </p:sp>
      <p:sp>
        <p:nvSpPr>
          <p:cNvPr id="11" name="object 11"/>
          <p:cNvSpPr txBox="1"/>
          <p:nvPr/>
        </p:nvSpPr>
        <p:spPr>
          <a:xfrm>
            <a:off x="8287202" y="1795927"/>
            <a:ext cx="3251158" cy="1303020"/>
          </a:xfrm>
          <a:prstGeom prst="rect">
            <a:avLst/>
          </a:prstGeom>
        </p:spPr>
        <p:txBody>
          <a:bodyPr vert="horz" wrap="square" lIns="0" tIns="0" rIns="0" bIns="0" rtlCol="0">
            <a:spAutoFit/>
          </a:bodyPr>
          <a:lstStyle/>
          <a:p>
            <a:pPr marL="0" marR="0">
              <a:lnSpc>
                <a:spcPts val="909"/>
              </a:lnSpc>
              <a:spcBef>
                <a:spcPct val="0"/>
              </a:spcBef>
              <a:spcAft>
                <a:spcPct val="0"/>
              </a:spcAft>
            </a:pPr>
            <a:r>
              <a:rPr sz="900" spc="65">
                <a:solidFill>
                  <a:srgbClr val="221E1F"/>
                </a:solidFill>
                <a:latin typeface="ANVLKW+STXihei"/>
                <a:cs typeface="ANVLKW+STXihei"/>
              </a:rPr>
              <a:t>ꢀꢀ为了降低经营风险，由TANAKA控股社长、各本</a:t>
            </a:r>
          </a:p>
          <a:p>
            <a:pPr marL="0" marR="0">
              <a:lnSpc>
                <a:spcPts val="909"/>
              </a:lnSpc>
              <a:spcBef>
                <a:spcPts val="691"/>
              </a:spcBef>
              <a:spcAft>
                <a:spcPct val="0"/>
              </a:spcAft>
            </a:pPr>
            <a:r>
              <a:rPr sz="900" spc="69">
                <a:solidFill>
                  <a:srgbClr val="221E1F"/>
                </a:solidFill>
                <a:latin typeface="ANVLKW+STXihei"/>
                <a:cs typeface="ANVLKW+STXihei"/>
              </a:rPr>
              <a:t>部长组成的风险管理委员会在监事也会出席的常务委</a:t>
            </a:r>
          </a:p>
          <a:p>
            <a:pPr marL="0" marR="0">
              <a:lnSpc>
                <a:spcPts val="909"/>
              </a:lnSpc>
              <a:spcBef>
                <a:spcPts val="691"/>
              </a:spcBef>
              <a:spcAft>
                <a:spcPct val="0"/>
              </a:spcAft>
            </a:pPr>
            <a:r>
              <a:rPr sz="900" spc="69">
                <a:solidFill>
                  <a:srgbClr val="221E1F"/>
                </a:solidFill>
                <a:latin typeface="ANVLKW+STXihei"/>
                <a:cs typeface="ANVLKW+STXihei"/>
              </a:rPr>
              <a:t>员会中，进行了风险评估、须应对的风险对应状况确</a:t>
            </a:r>
          </a:p>
          <a:p>
            <a:pPr marL="0" marR="0">
              <a:lnSpc>
                <a:spcPts val="909"/>
              </a:lnSpc>
              <a:spcBef>
                <a:spcPts val="691"/>
              </a:spcBef>
              <a:spcAft>
                <a:spcPct val="0"/>
              </a:spcAft>
            </a:pPr>
            <a:r>
              <a:rPr sz="900" spc="69">
                <a:solidFill>
                  <a:srgbClr val="221E1F"/>
                </a:solidFill>
                <a:latin typeface="ANVLKW+STXihei"/>
                <a:cs typeface="ANVLKW+STXihei"/>
              </a:rPr>
              <a:t>认、以及重点风险的决定。该委员会所决定的重点风</a:t>
            </a:r>
          </a:p>
          <a:p>
            <a:pPr marL="0" marR="0">
              <a:lnSpc>
                <a:spcPts val="909"/>
              </a:lnSpc>
              <a:spcBef>
                <a:spcPts val="691"/>
              </a:spcBef>
              <a:spcAft>
                <a:spcPct val="0"/>
              </a:spcAft>
            </a:pPr>
            <a:r>
              <a:rPr sz="900" spc="69">
                <a:solidFill>
                  <a:srgbClr val="221E1F"/>
                </a:solidFill>
                <a:latin typeface="ANVLKW+STXihei"/>
                <a:cs typeface="ANVLKW+STXihei"/>
              </a:rPr>
              <a:t>险，由对个别风险进行管理的各委员会或者负责部门</a:t>
            </a:r>
          </a:p>
          <a:p>
            <a:pPr marL="0" marR="0">
              <a:lnSpc>
                <a:spcPts val="909"/>
              </a:lnSpc>
              <a:spcBef>
                <a:spcPts val="691"/>
              </a:spcBef>
              <a:spcAft>
                <a:spcPct val="0"/>
              </a:spcAft>
            </a:pPr>
            <a:r>
              <a:rPr sz="900" spc="41">
                <a:solidFill>
                  <a:srgbClr val="221E1F"/>
                </a:solidFill>
                <a:latin typeface="ANVLKW+STXihei"/>
                <a:cs typeface="ANVLKW+STXihei"/>
              </a:rPr>
              <a:t>分别加以对应。</a:t>
            </a:r>
          </a:p>
        </p:txBody>
      </p:sp>
      <p:sp>
        <p:nvSpPr>
          <p:cNvPr id="12" name="object 12"/>
          <p:cNvSpPr txBox="1"/>
          <p:nvPr/>
        </p:nvSpPr>
        <p:spPr>
          <a:xfrm>
            <a:off x="1093359" y="2343991"/>
            <a:ext cx="13271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合规守法推进体制</a:t>
            </a:r>
          </a:p>
        </p:txBody>
      </p:sp>
      <p:sp>
        <p:nvSpPr>
          <p:cNvPr id="13" name="object 13"/>
          <p:cNvSpPr txBox="1"/>
          <p:nvPr/>
        </p:nvSpPr>
        <p:spPr>
          <a:xfrm>
            <a:off x="4207346" y="2343991"/>
            <a:ext cx="16065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制定交易对方审查制度</a:t>
            </a:r>
          </a:p>
        </p:txBody>
      </p:sp>
      <p:sp>
        <p:nvSpPr>
          <p:cNvPr id="14" name="object 14"/>
          <p:cNvSpPr txBox="1"/>
          <p:nvPr/>
        </p:nvSpPr>
        <p:spPr>
          <a:xfrm>
            <a:off x="907206" y="2608715"/>
            <a:ext cx="3249909" cy="1302969"/>
          </a:xfrm>
          <a:prstGeom prst="rect">
            <a:avLst/>
          </a:prstGeom>
        </p:spPr>
        <p:txBody>
          <a:bodyPr vert="horz" wrap="square" lIns="0" tIns="0" rIns="0" bIns="0" rtlCol="0">
            <a:spAutoFit/>
          </a:bodyPr>
          <a:lstStyle/>
          <a:p>
            <a:pPr marL="0" marR="0">
              <a:lnSpc>
                <a:spcPts val="909"/>
              </a:lnSpc>
              <a:spcBef>
                <a:spcPct val="0"/>
              </a:spcBef>
              <a:spcAft>
                <a:spcPct val="0"/>
              </a:spcAft>
            </a:pPr>
            <a:r>
              <a:rPr sz="900" spc="69">
                <a:solidFill>
                  <a:srgbClr val="221E1F"/>
                </a:solidFill>
                <a:latin typeface="ANVLKW+STXihei"/>
                <a:cs typeface="ANVLKW+STXihei"/>
              </a:rPr>
              <a:t>ꢀꢀ在遵守法律法规的基础上，按照社会伦理道德构</a:t>
            </a:r>
          </a:p>
          <a:p>
            <a:pPr marL="0" marR="0">
              <a:lnSpc>
                <a:spcPts val="909"/>
              </a:lnSpc>
              <a:spcBef>
                <a:spcPts val="691"/>
              </a:spcBef>
              <a:spcAft>
                <a:spcPct val="0"/>
              </a:spcAft>
            </a:pPr>
            <a:r>
              <a:rPr sz="900" spc="45">
                <a:solidFill>
                  <a:srgbClr val="221E1F"/>
                </a:solidFill>
                <a:latin typeface="ANVLKW+STXihei"/>
                <a:cs typeface="ANVLKW+STXihei"/>
              </a:rPr>
              <a:t>建了公正而健全的经营体制，并付诸行动。CSR•公关</a:t>
            </a:r>
          </a:p>
          <a:p>
            <a:pPr marL="0" marR="0">
              <a:lnSpc>
                <a:spcPts val="909"/>
              </a:lnSpc>
              <a:spcBef>
                <a:spcPts val="690"/>
              </a:spcBef>
              <a:spcAft>
                <a:spcPct val="0"/>
              </a:spcAft>
            </a:pPr>
            <a:r>
              <a:rPr sz="900" spc="69">
                <a:solidFill>
                  <a:srgbClr val="221E1F"/>
                </a:solidFill>
                <a:latin typeface="ANVLKW+STXihei"/>
                <a:cs typeface="ANVLKW+STXihei"/>
              </a:rPr>
              <a:t>本部汇总合规守法相关问题及外部信息，认真接受律</a:t>
            </a:r>
          </a:p>
          <a:p>
            <a:pPr marL="0" marR="0">
              <a:lnSpc>
                <a:spcPts val="909"/>
              </a:lnSpc>
              <a:spcBef>
                <a:spcPts val="691"/>
              </a:spcBef>
              <a:spcAft>
                <a:spcPct val="0"/>
              </a:spcAft>
            </a:pPr>
            <a:r>
              <a:rPr sz="900" spc="69">
                <a:solidFill>
                  <a:srgbClr val="221E1F"/>
                </a:solidFill>
                <a:latin typeface="ANVLKW+STXihei"/>
                <a:cs typeface="ANVLKW+STXihei"/>
              </a:rPr>
              <a:t>师、顾问以及公司外部专家的指导和建议，同时修改</a:t>
            </a:r>
          </a:p>
          <a:p>
            <a:pPr marL="0" marR="0">
              <a:lnSpc>
                <a:spcPts val="909"/>
              </a:lnSpc>
              <a:spcBef>
                <a:spcPts val="691"/>
              </a:spcBef>
              <a:spcAft>
                <a:spcPct val="0"/>
              </a:spcAft>
            </a:pPr>
            <a:r>
              <a:rPr sz="900" spc="69">
                <a:solidFill>
                  <a:srgbClr val="221E1F"/>
                </a:solidFill>
                <a:latin typeface="ANVLKW+STXihei"/>
                <a:cs typeface="ANVLKW+STXihei"/>
              </a:rPr>
              <a:t>措施，在田中贵金属集团全面展开防止再次发生的具</a:t>
            </a:r>
          </a:p>
          <a:p>
            <a:pPr marL="0" marR="0">
              <a:lnSpc>
                <a:spcPts val="909"/>
              </a:lnSpc>
              <a:spcBef>
                <a:spcPts val="691"/>
              </a:spcBef>
              <a:spcAft>
                <a:spcPct val="0"/>
              </a:spcAft>
            </a:pPr>
            <a:r>
              <a:rPr sz="900" spc="36">
                <a:solidFill>
                  <a:srgbClr val="221E1F"/>
                </a:solidFill>
                <a:latin typeface="ANVLKW+STXihei"/>
                <a:cs typeface="ANVLKW+STXihei"/>
              </a:rPr>
              <a:t>体对策。</a:t>
            </a:r>
          </a:p>
        </p:txBody>
      </p:sp>
      <p:sp>
        <p:nvSpPr>
          <p:cNvPr id="15" name="object 15"/>
          <p:cNvSpPr txBox="1"/>
          <p:nvPr/>
        </p:nvSpPr>
        <p:spPr>
          <a:xfrm>
            <a:off x="4021193" y="2609698"/>
            <a:ext cx="3251422" cy="1098652"/>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ꢀꢀ为了应对交易全球化所带来的风险，我们制定了交</a:t>
            </a:r>
          </a:p>
          <a:p>
            <a:pPr marL="0" marR="0">
              <a:lnSpc>
                <a:spcPts val="900"/>
              </a:lnSpc>
              <a:spcBef>
                <a:spcPts val="700"/>
              </a:spcBef>
              <a:spcAft>
                <a:spcPct val="0"/>
              </a:spcAft>
            </a:pPr>
            <a:r>
              <a:rPr sz="900" spc="45">
                <a:solidFill>
                  <a:srgbClr val="221E1F"/>
                </a:solidFill>
                <a:latin typeface="ANVLKW+STXihei"/>
                <a:cs typeface="ANVLKW+STXihei"/>
              </a:rPr>
              <a:t>易对方审查制度。新设置于CSR•公关本部内的交易审</a:t>
            </a:r>
          </a:p>
          <a:p>
            <a:pPr marL="0" marR="0">
              <a:lnSpc>
                <a:spcPts val="900"/>
              </a:lnSpc>
              <a:spcBef>
                <a:spcPts val="700"/>
              </a:spcBef>
              <a:spcAft>
                <a:spcPct val="0"/>
              </a:spcAft>
            </a:pPr>
            <a:r>
              <a:rPr sz="900" spc="29">
                <a:solidFill>
                  <a:srgbClr val="221E1F"/>
                </a:solidFill>
                <a:latin typeface="ANVLKW+STXihei"/>
                <a:cs typeface="ANVLKW+STXihei"/>
              </a:rPr>
              <a:t>查部，为了防止人权侵害、冲突、袒护腐败，防止参与</a:t>
            </a:r>
          </a:p>
          <a:p>
            <a:pPr marL="0" marR="0">
              <a:lnSpc>
                <a:spcPts val="900"/>
              </a:lnSpc>
              <a:spcBef>
                <a:spcPts val="700"/>
              </a:spcBef>
              <a:spcAft>
                <a:spcPct val="0"/>
              </a:spcAft>
            </a:pPr>
            <a:r>
              <a:rPr sz="900" spc="29">
                <a:solidFill>
                  <a:srgbClr val="221E1F"/>
                </a:solidFill>
                <a:latin typeface="ANVLKW+STXihei"/>
                <a:cs typeface="ANVLKW+STXihei"/>
              </a:rPr>
              <a:t>洗钱，防止向恐怖势力提供资金，规避与制裁对象及反</a:t>
            </a:r>
          </a:p>
          <a:p>
            <a:pPr marL="0" marR="0">
              <a:lnSpc>
                <a:spcPts val="900"/>
              </a:lnSpc>
              <a:spcBef>
                <a:spcPts val="700"/>
              </a:spcBef>
              <a:spcAft>
                <a:spcPct val="0"/>
              </a:spcAft>
            </a:pPr>
            <a:r>
              <a:rPr sz="900">
                <a:solidFill>
                  <a:srgbClr val="221E1F"/>
                </a:solidFill>
                <a:latin typeface="ANVLKW+STXihei"/>
                <a:cs typeface="ANVLKW+STXihei"/>
              </a:rPr>
              <a:t>社会势力的交易，我们进行了严格的审查。</a:t>
            </a:r>
          </a:p>
        </p:txBody>
      </p:sp>
      <p:sp>
        <p:nvSpPr>
          <p:cNvPr id="16" name="object 16"/>
          <p:cNvSpPr txBox="1"/>
          <p:nvPr/>
        </p:nvSpPr>
        <p:spPr>
          <a:xfrm>
            <a:off x="11402058" y="2842714"/>
            <a:ext cx="2484094"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UMWTSG+UDShinGoSCGbe-Reg"/>
                <a:cs typeface="UMWTSG+UDShinGoSCGbe-Reg"/>
              </a:rPr>
              <a:t>●</a:t>
            </a:r>
            <a:r>
              <a:rPr sz="850">
                <a:solidFill>
                  <a:srgbClr val="221E1F"/>
                </a:solidFill>
                <a:latin typeface="UMWTSG+UDShinGoSCGbe-Reg"/>
                <a:cs typeface="UMWTSG+UDShinGoSCGbe-Reg"/>
              </a:rPr>
              <a:t>震后24小时内的平安回答状况（熊本地震）</a:t>
            </a:r>
          </a:p>
        </p:txBody>
      </p:sp>
      <p:sp>
        <p:nvSpPr>
          <p:cNvPr id="17" name="object 17"/>
          <p:cNvSpPr txBox="1"/>
          <p:nvPr/>
        </p:nvSpPr>
        <p:spPr>
          <a:xfrm>
            <a:off x="11506712" y="3025198"/>
            <a:ext cx="305273"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DWAGNU+UDShinGoPro-Light"/>
                <a:cs typeface="DWAGNU+UDShinGoPro-Light"/>
              </a:rPr>
              <a:t>100%</a:t>
            </a:r>
          </a:p>
        </p:txBody>
      </p:sp>
      <p:sp>
        <p:nvSpPr>
          <p:cNvPr id="18" name="object 18"/>
          <p:cNvSpPr txBox="1"/>
          <p:nvPr/>
        </p:nvSpPr>
        <p:spPr>
          <a:xfrm>
            <a:off x="8288325" y="3045914"/>
            <a:ext cx="884114"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UMWTSG+UDShinGoSCGbe-Reg"/>
                <a:cs typeface="UMWTSG+UDShinGoSCGbe-Reg"/>
              </a:rPr>
              <a:t>●</a:t>
            </a:r>
            <a:r>
              <a:rPr sz="850">
                <a:solidFill>
                  <a:srgbClr val="221E1F"/>
                </a:solidFill>
                <a:latin typeface="UMWTSG+UDShinGoSCGbe-Reg"/>
                <a:cs typeface="UMWTSG+UDShinGoSCGbe-Reg"/>
              </a:rPr>
              <a:t>风险管理体制</a:t>
            </a:r>
          </a:p>
        </p:txBody>
      </p:sp>
      <p:sp>
        <p:nvSpPr>
          <p:cNvPr id="19" name="object 19"/>
          <p:cNvSpPr txBox="1"/>
          <p:nvPr/>
        </p:nvSpPr>
        <p:spPr>
          <a:xfrm>
            <a:off x="9321942" y="3313648"/>
            <a:ext cx="917575" cy="298805"/>
          </a:xfrm>
          <a:prstGeom prst="rect">
            <a:avLst/>
          </a:prstGeom>
        </p:spPr>
        <p:txBody>
          <a:bodyPr vert="horz" wrap="square" lIns="0" tIns="0" rIns="0" bIns="0" rtlCol="0">
            <a:spAutoFit/>
          </a:bodyPr>
          <a:lstStyle/>
          <a:p>
            <a:pPr marL="0" marR="0">
              <a:lnSpc>
                <a:spcPts val="1077"/>
              </a:lnSpc>
              <a:spcBef>
                <a:spcPct val="0"/>
              </a:spcBef>
              <a:spcAft>
                <a:spcPct val="0"/>
              </a:spcAft>
            </a:pPr>
            <a:r>
              <a:rPr sz="850">
                <a:solidFill>
                  <a:srgbClr val="049BDB"/>
                </a:solidFill>
                <a:latin typeface="HCDJLL+UDShinGoSCGbe-Med"/>
                <a:cs typeface="HCDJLL+UDShinGoSCGbe-Med"/>
              </a:rPr>
              <a:t>风险管理委员会</a:t>
            </a:r>
          </a:p>
        </p:txBody>
      </p:sp>
      <p:sp>
        <p:nvSpPr>
          <p:cNvPr id="20" name="object 20"/>
          <p:cNvSpPr txBox="1"/>
          <p:nvPr/>
        </p:nvSpPr>
        <p:spPr>
          <a:xfrm>
            <a:off x="11552981" y="3418201"/>
            <a:ext cx="259003"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DWAGNU+UDShinGoPro-Light"/>
                <a:cs typeface="DWAGNU+UDShinGoPro-Light"/>
              </a:rPr>
              <a:t>75%</a:t>
            </a:r>
          </a:p>
        </p:txBody>
      </p:sp>
      <p:sp>
        <p:nvSpPr>
          <p:cNvPr id="21" name="object 21"/>
          <p:cNvSpPr txBox="1"/>
          <p:nvPr/>
        </p:nvSpPr>
        <p:spPr>
          <a:xfrm>
            <a:off x="13304521" y="3408437"/>
            <a:ext cx="784098"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FFFFFF"/>
                </a:solidFill>
                <a:latin typeface="UMWTSG+UDShinGoSCGbe-Reg"/>
                <a:cs typeface="UMWTSG+UDShinGoSCGbe-Reg"/>
              </a:rPr>
              <a:t>24小时内的回答</a:t>
            </a:r>
          </a:p>
        </p:txBody>
      </p:sp>
      <p:sp>
        <p:nvSpPr>
          <p:cNvPr id="22" name="object 22"/>
          <p:cNvSpPr txBox="1"/>
          <p:nvPr/>
        </p:nvSpPr>
        <p:spPr>
          <a:xfrm>
            <a:off x="13460468" y="3515509"/>
            <a:ext cx="500780" cy="298805"/>
          </a:xfrm>
          <a:prstGeom prst="rect">
            <a:avLst/>
          </a:prstGeom>
        </p:spPr>
        <p:txBody>
          <a:bodyPr vert="horz" wrap="square" lIns="0" tIns="0" rIns="0" bIns="0" rtlCol="0">
            <a:spAutoFit/>
          </a:bodyPr>
          <a:lstStyle/>
          <a:p>
            <a:pPr marL="0" marR="0">
              <a:lnSpc>
                <a:spcPts val="1077"/>
              </a:lnSpc>
              <a:spcBef>
                <a:spcPct val="0"/>
              </a:spcBef>
              <a:spcAft>
                <a:spcPct val="0"/>
              </a:spcAft>
            </a:pPr>
            <a:r>
              <a:rPr sz="850">
                <a:solidFill>
                  <a:srgbClr val="FFFFFF"/>
                </a:solidFill>
                <a:latin typeface="HCDJLL+UDShinGoSCGbe-Med"/>
                <a:cs typeface="HCDJLL+UDShinGoSCGbe-Med"/>
              </a:rPr>
              <a:t>95.0%</a:t>
            </a:r>
          </a:p>
        </p:txBody>
      </p:sp>
      <p:sp>
        <p:nvSpPr>
          <p:cNvPr id="23" name="object 23"/>
          <p:cNvSpPr txBox="1"/>
          <p:nvPr/>
        </p:nvSpPr>
        <p:spPr>
          <a:xfrm>
            <a:off x="12093495" y="3573537"/>
            <a:ext cx="992123"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FFFFFF"/>
                </a:solidFill>
                <a:latin typeface="UMWTSG+UDShinGoSCGbe-Reg"/>
                <a:cs typeface="UMWTSG+UDShinGoSCGbe-Reg"/>
              </a:rPr>
              <a:t>联络开始2小时的回答</a:t>
            </a:r>
          </a:p>
        </p:txBody>
      </p:sp>
      <p:sp>
        <p:nvSpPr>
          <p:cNvPr id="24" name="object 24"/>
          <p:cNvSpPr txBox="1"/>
          <p:nvPr/>
        </p:nvSpPr>
        <p:spPr>
          <a:xfrm>
            <a:off x="8441947" y="3618255"/>
            <a:ext cx="446913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spc="-147">
                <a:solidFill>
                  <a:srgbClr val="221E1F"/>
                </a:solidFill>
                <a:latin typeface="STXihei"/>
                <a:cs typeface="STXihei"/>
              </a:rPr>
              <a:t>自然灾害等事风故险灾害风健险康障碍风环险境风险</a:t>
            </a:r>
            <a:r>
              <a:rPr sz="600" spc="267">
                <a:solidFill>
                  <a:srgbClr val="221E1F"/>
                </a:solidFill>
                <a:latin typeface="Times New Roman"/>
                <a:cs typeface="Times New Roman"/>
              </a:rPr>
              <a:t> </a:t>
            </a:r>
            <a:r>
              <a:rPr sz="600">
                <a:solidFill>
                  <a:srgbClr val="221E1F"/>
                </a:solidFill>
                <a:latin typeface="STXihei"/>
                <a:cs typeface="STXihei"/>
              </a:rPr>
              <a:t>个</a:t>
            </a:r>
            <a:r>
              <a:rPr sz="600" spc="-150">
                <a:solidFill>
                  <a:srgbClr val="221E1F"/>
                </a:solidFill>
                <a:latin typeface="Times New Roman"/>
                <a:cs typeface="Times New Roman"/>
              </a:rPr>
              <a:t> </a:t>
            </a:r>
            <a:r>
              <a:rPr sz="600">
                <a:solidFill>
                  <a:srgbClr val="221E1F"/>
                </a:solidFill>
                <a:latin typeface="STXihei"/>
                <a:cs typeface="STXihei"/>
              </a:rPr>
              <a:t>人</a:t>
            </a:r>
            <a:r>
              <a:rPr sz="600" spc="-150">
                <a:solidFill>
                  <a:srgbClr val="221E1F"/>
                </a:solidFill>
                <a:latin typeface="Times New Roman"/>
                <a:cs typeface="Times New Roman"/>
              </a:rPr>
              <a:t> </a:t>
            </a:r>
            <a:r>
              <a:rPr sz="600">
                <a:solidFill>
                  <a:srgbClr val="221E1F"/>
                </a:solidFill>
                <a:latin typeface="STXihei"/>
                <a:cs typeface="STXihei"/>
              </a:rPr>
              <a:t>信</a:t>
            </a:r>
            <a:r>
              <a:rPr sz="600" spc="-150">
                <a:solidFill>
                  <a:srgbClr val="221E1F"/>
                </a:solidFill>
                <a:latin typeface="Times New Roman"/>
                <a:cs typeface="Times New Roman"/>
              </a:rPr>
              <a:t> </a:t>
            </a:r>
            <a:r>
              <a:rPr sz="600">
                <a:solidFill>
                  <a:srgbClr val="221E1F"/>
                </a:solidFill>
                <a:latin typeface="STXihei"/>
                <a:cs typeface="STXihei"/>
              </a:rPr>
              <a:t>息</a:t>
            </a:r>
            <a:r>
              <a:rPr sz="600" spc="-150">
                <a:solidFill>
                  <a:srgbClr val="221E1F"/>
                </a:solidFill>
                <a:latin typeface="Times New Roman"/>
                <a:cs typeface="Times New Roman"/>
              </a:rPr>
              <a:t> </a:t>
            </a:r>
            <a:r>
              <a:rPr sz="600" spc="-266">
                <a:solidFill>
                  <a:srgbClr val="221E1F"/>
                </a:solidFill>
                <a:latin typeface="STXihei"/>
                <a:cs typeface="STXihei"/>
              </a:rPr>
              <a:t>泄机漏密风信险息</a:t>
            </a:r>
            <a:r>
              <a:rPr sz="600" spc="-150">
                <a:solidFill>
                  <a:srgbClr val="221E1F"/>
                </a:solidFill>
                <a:latin typeface="Times New Roman"/>
                <a:cs typeface="Times New Roman"/>
              </a:rPr>
              <a:t> </a:t>
            </a:r>
            <a:r>
              <a:rPr sz="600" spc="-240">
                <a:solidFill>
                  <a:srgbClr val="221E1F"/>
                </a:solidFill>
                <a:latin typeface="STXihei"/>
                <a:cs typeface="STXihei"/>
              </a:rPr>
              <a:t>泄买漏家风</a:t>
            </a:r>
            <a:r>
              <a:rPr sz="600" spc="-150">
                <a:solidFill>
                  <a:srgbClr val="221E1F"/>
                </a:solidFill>
                <a:latin typeface="Times New Roman"/>
                <a:cs typeface="Times New Roman"/>
              </a:rPr>
              <a:t> </a:t>
            </a:r>
            <a:r>
              <a:rPr sz="600">
                <a:solidFill>
                  <a:srgbClr val="221E1F"/>
                </a:solidFill>
                <a:latin typeface="STXihei"/>
                <a:cs typeface="STXihei"/>
              </a:rPr>
              <a:t>险</a:t>
            </a:r>
            <a:r>
              <a:rPr sz="600" spc="389">
                <a:solidFill>
                  <a:srgbClr val="221E1F"/>
                </a:solidFill>
                <a:latin typeface="Times New Roman"/>
                <a:cs typeface="Times New Roman"/>
              </a:rPr>
              <a:t> </a:t>
            </a:r>
            <a:r>
              <a:rPr sz="600">
                <a:solidFill>
                  <a:srgbClr val="221E1F"/>
                </a:solidFill>
                <a:latin typeface="STXihei"/>
                <a:cs typeface="STXihei"/>
              </a:rPr>
              <a:t>金融衍生商品相关风险</a:t>
            </a:r>
          </a:p>
        </p:txBody>
      </p:sp>
      <p:sp>
        <p:nvSpPr>
          <p:cNvPr id="25" name="object 25"/>
          <p:cNvSpPr txBox="1"/>
          <p:nvPr/>
        </p:nvSpPr>
        <p:spPr>
          <a:xfrm>
            <a:off x="10980247" y="3686026"/>
            <a:ext cx="7107888"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302D2E"/>
                </a:solidFill>
                <a:latin typeface="JJJBQV+UDShinGoSCGbe-Reg"/>
                <a:cs typeface="JJJBQV+UDShinGoSCGbe-Reg"/>
              </a:rPr>
              <a:t>金融衍生商</a:t>
            </a:r>
          </a:p>
        </p:txBody>
      </p:sp>
      <p:sp>
        <p:nvSpPr>
          <p:cNvPr id="26" name="object 26"/>
          <p:cNvSpPr txBox="1"/>
          <p:nvPr/>
        </p:nvSpPr>
        <p:spPr>
          <a:xfrm>
            <a:off x="11424747" y="3686026"/>
            <a:ext cx="6667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302D2E"/>
                </a:solidFill>
                <a:latin typeface="JJJBQV+UDShinGoSCGbe-Reg"/>
                <a:cs typeface="JJJBQV+UDShinGoSCGbe-Reg"/>
              </a:rPr>
              <a:t>品交易委员会</a:t>
            </a:r>
          </a:p>
        </p:txBody>
      </p:sp>
      <p:sp>
        <p:nvSpPr>
          <p:cNvPr id="27" name="object 27"/>
          <p:cNvSpPr txBox="1"/>
          <p:nvPr/>
        </p:nvSpPr>
        <p:spPr>
          <a:xfrm>
            <a:off x="12353448" y="3680609"/>
            <a:ext cx="500780" cy="298805"/>
          </a:xfrm>
          <a:prstGeom prst="rect">
            <a:avLst/>
          </a:prstGeom>
        </p:spPr>
        <p:txBody>
          <a:bodyPr vert="horz" wrap="square" lIns="0" tIns="0" rIns="0" bIns="0" rtlCol="0">
            <a:spAutoFit/>
          </a:bodyPr>
          <a:lstStyle/>
          <a:p>
            <a:pPr marL="0" marR="0">
              <a:lnSpc>
                <a:spcPts val="1077"/>
              </a:lnSpc>
              <a:spcBef>
                <a:spcPct val="0"/>
              </a:spcBef>
              <a:spcAft>
                <a:spcPct val="0"/>
              </a:spcAft>
            </a:pPr>
            <a:r>
              <a:rPr sz="850">
                <a:solidFill>
                  <a:srgbClr val="FFFFFF"/>
                </a:solidFill>
                <a:latin typeface="HCDJLL+UDShinGoSCGbe-Med"/>
                <a:cs typeface="HCDJLL+UDShinGoSCGbe-Med"/>
              </a:rPr>
              <a:t>82.4%</a:t>
            </a:r>
          </a:p>
        </p:txBody>
      </p:sp>
      <p:sp>
        <p:nvSpPr>
          <p:cNvPr id="28" name="object 28"/>
          <p:cNvSpPr txBox="1"/>
          <p:nvPr/>
        </p:nvSpPr>
        <p:spPr>
          <a:xfrm>
            <a:off x="10501629" y="3741699"/>
            <a:ext cx="1905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STXihei"/>
                <a:cs typeface="STXihei"/>
              </a:rPr>
              <a:t>、</a:t>
            </a:r>
          </a:p>
        </p:txBody>
      </p:sp>
      <p:sp>
        <p:nvSpPr>
          <p:cNvPr id="29" name="object 29"/>
          <p:cNvSpPr txBox="1"/>
          <p:nvPr/>
        </p:nvSpPr>
        <p:spPr>
          <a:xfrm>
            <a:off x="4207346" y="3766391"/>
            <a:ext cx="10477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合规守法教育</a:t>
            </a:r>
          </a:p>
        </p:txBody>
      </p:sp>
      <p:sp>
        <p:nvSpPr>
          <p:cNvPr id="30" name="object 30"/>
          <p:cNvSpPr txBox="1"/>
          <p:nvPr/>
        </p:nvSpPr>
        <p:spPr>
          <a:xfrm>
            <a:off x="9963094" y="3774926"/>
            <a:ext cx="1840229" cy="242997"/>
          </a:xfrm>
          <a:prstGeom prst="rect">
            <a:avLst/>
          </a:prstGeom>
        </p:spPr>
        <p:txBody>
          <a:bodyPr vert="horz" wrap="square" lIns="0" tIns="0" rIns="0" bIns="0" rtlCol="0">
            <a:spAutoFit/>
          </a:bodyPr>
          <a:lstStyle/>
          <a:p>
            <a:pPr marL="0" marR="0">
              <a:lnSpc>
                <a:spcPts val="880"/>
              </a:lnSpc>
              <a:spcBef>
                <a:spcPct val="0"/>
              </a:spcBef>
              <a:spcAft>
                <a:spcPct val="0"/>
              </a:spcAft>
            </a:pPr>
            <a:r>
              <a:rPr sz="700" spc="-202">
                <a:solidFill>
                  <a:srgbClr val="302D2E"/>
                </a:solidFill>
                <a:latin typeface="JJJBQV+UDShinGoSCGbe-Reg"/>
                <a:cs typeface="JJJBQV+UDShinGoSCGbe-Reg"/>
              </a:rPr>
              <a:t>个人信息机管密理信委息员管会理委员会</a:t>
            </a:r>
          </a:p>
          <a:p>
            <a:pPr marL="513160" marR="0">
              <a:lnSpc>
                <a:spcPts val="600"/>
              </a:lnSpc>
              <a:spcBef>
                <a:spcPct val="0"/>
              </a:spcBef>
              <a:spcAft>
                <a:spcPct val="0"/>
              </a:spcAft>
            </a:pPr>
            <a:r>
              <a:rPr sz="600">
                <a:solidFill>
                  <a:srgbClr val="221E1F"/>
                </a:solidFill>
                <a:latin typeface="STXihei"/>
                <a:cs typeface="STXihei"/>
              </a:rPr>
              <a:t>供应商等交易风险</a:t>
            </a:r>
          </a:p>
        </p:txBody>
      </p:sp>
      <p:sp>
        <p:nvSpPr>
          <p:cNvPr id="31" name="object 31"/>
          <p:cNvSpPr txBox="1"/>
          <p:nvPr/>
        </p:nvSpPr>
        <p:spPr>
          <a:xfrm>
            <a:off x="11552981" y="3811204"/>
            <a:ext cx="259003" cy="213225"/>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DWAGNU+UDShinGoPro-Light"/>
                <a:cs typeface="DWAGNU+UDShinGoPro-Light"/>
              </a:rPr>
              <a:t>50%</a:t>
            </a:r>
          </a:p>
        </p:txBody>
      </p:sp>
      <p:sp>
        <p:nvSpPr>
          <p:cNvPr id="32" name="object 32"/>
          <p:cNvSpPr txBox="1"/>
          <p:nvPr/>
        </p:nvSpPr>
        <p:spPr>
          <a:xfrm>
            <a:off x="8591652" y="3863826"/>
            <a:ext cx="2146935" cy="289636"/>
          </a:xfrm>
          <a:prstGeom prst="rect">
            <a:avLst/>
          </a:prstGeom>
        </p:spPr>
        <p:txBody>
          <a:bodyPr vert="horz" wrap="square" lIns="0" tIns="0" rIns="0" bIns="0" rtlCol="0">
            <a:spAutoFit/>
          </a:bodyPr>
          <a:lstStyle/>
          <a:p>
            <a:pPr marL="354302" marR="0">
              <a:lnSpc>
                <a:spcPts val="880"/>
              </a:lnSpc>
              <a:spcBef>
                <a:spcPct val="0"/>
              </a:spcBef>
              <a:spcAft>
                <a:spcPct val="0"/>
              </a:spcAft>
            </a:pPr>
            <a:r>
              <a:rPr sz="700" spc="-211">
                <a:solidFill>
                  <a:srgbClr val="302D2E"/>
                </a:solidFill>
                <a:latin typeface="JJJBQV+UDShinGoSCGbe-Reg"/>
                <a:cs typeface="JJJBQV+UDShinGoSCGbe-Reg"/>
              </a:rPr>
              <a:t>中央安全中委央员卫会生中委央员环会境委员会</a:t>
            </a:r>
          </a:p>
          <a:p>
            <a:pPr marL="0" marR="0">
              <a:lnSpc>
                <a:spcPts val="880"/>
              </a:lnSpc>
              <a:spcBef>
                <a:spcPct val="0"/>
              </a:spcBef>
              <a:spcAft>
                <a:spcPct val="0"/>
              </a:spcAft>
            </a:pPr>
            <a:r>
              <a:rPr sz="700" spc="-10">
                <a:solidFill>
                  <a:srgbClr val="302D2E"/>
                </a:solidFill>
                <a:latin typeface="JJJBQV+UDShinGoSCGbe-Reg"/>
                <a:cs typeface="JJJBQV+UDShinGoSCGbe-Reg"/>
              </a:rPr>
              <a:t>BCP</a:t>
            </a:r>
            <a:r>
              <a:rPr sz="700" spc="-26">
                <a:solidFill>
                  <a:srgbClr val="302D2E"/>
                </a:solidFill>
                <a:latin typeface="Times New Roman"/>
                <a:cs typeface="Times New Roman"/>
              </a:rPr>
              <a:t> </a:t>
            </a:r>
            <a:r>
              <a:rPr sz="700">
                <a:solidFill>
                  <a:srgbClr val="302D2E"/>
                </a:solidFill>
                <a:latin typeface="JJJBQV+UDShinGoSCGbe-Reg"/>
                <a:cs typeface="JJJBQV+UDShinGoSCGbe-Reg"/>
              </a:rPr>
              <a:t>委员会</a:t>
            </a:r>
          </a:p>
        </p:txBody>
      </p:sp>
      <p:sp>
        <p:nvSpPr>
          <p:cNvPr id="33" name="object 33"/>
          <p:cNvSpPr txBox="1"/>
          <p:nvPr/>
        </p:nvSpPr>
        <p:spPr>
          <a:xfrm>
            <a:off x="10641193" y="3863826"/>
            <a:ext cx="755650" cy="24518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302D2E"/>
                </a:solidFill>
                <a:latin typeface="JJJBQV+UDShinGoSCGbe-Reg"/>
                <a:cs typeface="JJJBQV+UDShinGoSCGbe-Reg"/>
              </a:rPr>
              <a:t>交易审查委员会</a:t>
            </a:r>
          </a:p>
        </p:txBody>
      </p:sp>
      <p:sp>
        <p:nvSpPr>
          <p:cNvPr id="34" name="object 34"/>
          <p:cNvSpPr txBox="1"/>
          <p:nvPr/>
        </p:nvSpPr>
        <p:spPr>
          <a:xfrm>
            <a:off x="916284" y="3946733"/>
            <a:ext cx="1100014"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UMWTSG+UDShinGoSCGbe-Reg"/>
                <a:cs typeface="UMWTSG+UDShinGoSCGbe-Reg"/>
              </a:rPr>
              <a:t>●</a:t>
            </a:r>
            <a:r>
              <a:rPr sz="850">
                <a:solidFill>
                  <a:srgbClr val="221E1F"/>
                </a:solidFill>
                <a:latin typeface="UMWTSG+UDShinGoSCGbe-Reg"/>
                <a:cs typeface="UMWTSG+UDShinGoSCGbe-Reg"/>
              </a:rPr>
              <a:t>合规守法推进体制</a:t>
            </a:r>
          </a:p>
        </p:txBody>
      </p:sp>
      <p:sp>
        <p:nvSpPr>
          <p:cNvPr id="35" name="object 35"/>
          <p:cNvSpPr txBox="1"/>
          <p:nvPr/>
        </p:nvSpPr>
        <p:spPr>
          <a:xfrm>
            <a:off x="4021193" y="4032098"/>
            <a:ext cx="3251554" cy="130187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ꢀꢀ为了提高合规守法意识和防止不当行为，我们以日</a:t>
            </a:r>
          </a:p>
          <a:p>
            <a:pPr marL="0" marR="0">
              <a:lnSpc>
                <a:spcPts val="900"/>
              </a:lnSpc>
              <a:spcBef>
                <a:spcPts val="700"/>
              </a:spcBef>
              <a:spcAft>
                <a:spcPct val="0"/>
              </a:spcAft>
            </a:pPr>
            <a:r>
              <a:rPr sz="900" spc="29">
                <a:solidFill>
                  <a:srgbClr val="221E1F"/>
                </a:solidFill>
                <a:latin typeface="ANVLKW+STXihei"/>
                <a:cs typeface="ANVLKW+STXihei"/>
              </a:rPr>
              <a:t>本国内、海外派驻人员以及国家工作人员的管理职人员</a:t>
            </a:r>
          </a:p>
          <a:p>
            <a:pPr marL="0" marR="0">
              <a:lnSpc>
                <a:spcPts val="900"/>
              </a:lnSpc>
              <a:spcBef>
                <a:spcPts val="700"/>
              </a:spcBef>
              <a:spcAft>
                <a:spcPct val="0"/>
              </a:spcAft>
            </a:pPr>
            <a:r>
              <a:rPr sz="900" spc="29">
                <a:solidFill>
                  <a:srgbClr val="221E1F"/>
                </a:solidFill>
                <a:latin typeface="ANVLKW+STXihei"/>
                <a:cs typeface="ANVLKW+STXihei"/>
              </a:rPr>
              <a:t>为对象，以遵守公司内通报制度、反垄断法、保护个人</a:t>
            </a:r>
          </a:p>
          <a:p>
            <a:pPr marL="0" marR="0">
              <a:lnSpc>
                <a:spcPts val="900"/>
              </a:lnSpc>
              <a:spcBef>
                <a:spcPts val="700"/>
              </a:spcBef>
              <a:spcAft>
                <a:spcPct val="0"/>
              </a:spcAft>
            </a:pPr>
            <a:r>
              <a:rPr sz="900">
                <a:solidFill>
                  <a:srgbClr val="221E1F"/>
                </a:solidFill>
                <a:latin typeface="ANVLKW+STXihei"/>
                <a:cs typeface="ANVLKW+STXihei"/>
              </a:rPr>
              <a:t>信息等为主题，从2018年10月起实施了“ｅ-学习”。截</a:t>
            </a:r>
          </a:p>
          <a:p>
            <a:pPr marL="0" marR="0">
              <a:lnSpc>
                <a:spcPts val="900"/>
              </a:lnSpc>
              <a:spcBef>
                <a:spcPts val="700"/>
              </a:spcBef>
              <a:spcAft>
                <a:spcPct val="0"/>
              </a:spcAft>
            </a:pPr>
            <a:r>
              <a:rPr sz="900" spc="10">
                <a:solidFill>
                  <a:srgbClr val="221E1F"/>
                </a:solidFill>
                <a:latin typeface="ANVLKW+STXihei"/>
                <a:cs typeface="ANVLKW+STXihei"/>
              </a:rPr>
              <a:t>至2019年5月，已经有380人听讲。另外，为了应对田中</a:t>
            </a:r>
          </a:p>
          <a:p>
            <a:pPr marL="0" marR="0">
              <a:lnSpc>
                <a:spcPts val="900"/>
              </a:lnSpc>
              <a:spcBef>
                <a:spcPts val="700"/>
              </a:spcBef>
              <a:spcAft>
                <a:spcPct val="0"/>
              </a:spcAft>
            </a:pPr>
            <a:r>
              <a:rPr sz="900" spc="18">
                <a:solidFill>
                  <a:srgbClr val="221E1F"/>
                </a:solidFill>
                <a:latin typeface="ANVLKW+STXihei"/>
                <a:cs typeface="ANVLKW+STXihei"/>
              </a:rPr>
              <a:t>贵金属集团各据点所在国的风险，2018年度我们在中国</a:t>
            </a:r>
          </a:p>
        </p:txBody>
      </p:sp>
      <p:sp>
        <p:nvSpPr>
          <p:cNvPr id="36" name="object 36"/>
          <p:cNvSpPr txBox="1"/>
          <p:nvPr/>
        </p:nvSpPr>
        <p:spPr>
          <a:xfrm>
            <a:off x="11552981" y="4204207"/>
            <a:ext cx="259003" cy="576084"/>
          </a:xfrm>
          <a:prstGeom prst="rect">
            <a:avLst/>
          </a:prstGeom>
        </p:spPr>
        <p:txBody>
          <a:bodyPr vert="horz" wrap="square" lIns="0" tIns="0" rIns="0" bIns="0" rtlCol="0">
            <a:spAutoFit/>
          </a:bodyPr>
          <a:lstStyle/>
          <a:p>
            <a:pPr marL="0" marR="0">
              <a:lnSpc>
                <a:spcPts val="853"/>
              </a:lnSpc>
              <a:spcBef>
                <a:spcPct val="0"/>
              </a:spcBef>
              <a:spcAft>
                <a:spcPct val="0"/>
              </a:spcAft>
            </a:pPr>
            <a:r>
              <a:rPr sz="550">
                <a:solidFill>
                  <a:srgbClr val="221E1F"/>
                </a:solidFill>
                <a:latin typeface="DWAGNU+UDShinGoPro-Light"/>
                <a:cs typeface="DWAGNU+UDShinGoPro-Light"/>
              </a:rPr>
              <a:t>25%</a:t>
            </a:r>
          </a:p>
          <a:p>
            <a:pPr marL="46268" marR="0">
              <a:lnSpc>
                <a:spcPts val="853"/>
              </a:lnSpc>
              <a:spcBef>
                <a:spcPts val="1953"/>
              </a:spcBef>
              <a:spcAft>
                <a:spcPct val="0"/>
              </a:spcAft>
            </a:pPr>
            <a:r>
              <a:rPr sz="550">
                <a:solidFill>
                  <a:srgbClr val="221E1F"/>
                </a:solidFill>
                <a:latin typeface="DWAGNU+UDShinGoPro-Light"/>
                <a:cs typeface="DWAGNU+UDShinGoPro-Light"/>
              </a:rPr>
              <a:t>0%</a:t>
            </a:r>
          </a:p>
        </p:txBody>
      </p:sp>
      <p:sp>
        <p:nvSpPr>
          <p:cNvPr id="37" name="object 37"/>
          <p:cNvSpPr txBox="1"/>
          <p:nvPr/>
        </p:nvSpPr>
        <p:spPr>
          <a:xfrm>
            <a:off x="1601868" y="4292339"/>
            <a:ext cx="1606550" cy="505078"/>
          </a:xfrm>
          <a:prstGeom prst="rect">
            <a:avLst/>
          </a:prstGeom>
        </p:spPr>
        <p:txBody>
          <a:bodyPr vert="horz" wrap="square" lIns="0" tIns="0" rIns="0" bIns="0" rtlCol="0">
            <a:spAutoFit/>
          </a:bodyPr>
          <a:lstStyle/>
          <a:p>
            <a:pPr marL="28829" marR="0">
              <a:lnSpc>
                <a:spcPts val="1277"/>
              </a:lnSpc>
              <a:spcBef>
                <a:spcPct val="0"/>
              </a:spcBef>
              <a:spcAft>
                <a:spcPct val="0"/>
              </a:spcAft>
            </a:pPr>
            <a:r>
              <a:rPr sz="1000">
                <a:solidFill>
                  <a:srgbClr val="FFFFFF"/>
                </a:solidFill>
                <a:latin typeface="OAVSCT+UDShinGoSCGbe-DeB"/>
                <a:cs typeface="OAVSCT+UDShinGoSCGbe-DeB"/>
              </a:rPr>
              <a:t>TANAKA控股株式会社</a:t>
            </a:r>
          </a:p>
          <a:p>
            <a:pPr marL="0" marR="0">
              <a:lnSpc>
                <a:spcPts val="1200"/>
              </a:lnSpc>
              <a:spcBef>
                <a:spcPct val="0"/>
              </a:spcBef>
              <a:spcAft>
                <a:spcPct val="0"/>
              </a:spcAft>
            </a:pPr>
            <a:r>
              <a:rPr sz="1000">
                <a:solidFill>
                  <a:srgbClr val="FFFFFF"/>
                </a:solidFill>
                <a:latin typeface="OAVSCT+UDShinGoSCGbe-DeB"/>
                <a:cs typeface="OAVSCT+UDShinGoSCGbe-DeB"/>
              </a:rPr>
              <a:t>代表取缔役社长执行董事</a:t>
            </a:r>
          </a:p>
        </p:txBody>
      </p:sp>
      <p:sp>
        <p:nvSpPr>
          <p:cNvPr id="38" name="object 38"/>
          <p:cNvSpPr txBox="1"/>
          <p:nvPr/>
        </p:nvSpPr>
        <p:spPr>
          <a:xfrm>
            <a:off x="1073528" y="4843253"/>
            <a:ext cx="488950" cy="343331"/>
          </a:xfrm>
          <a:prstGeom prst="rect">
            <a:avLst/>
          </a:prstGeom>
        </p:spPr>
        <p:txBody>
          <a:bodyPr vert="horz" wrap="square" lIns="0" tIns="0" rIns="0" bIns="0" rtlCol="0">
            <a:spAutoFit/>
          </a:bodyPr>
          <a:lstStyle/>
          <a:p>
            <a:pPr marL="88900" marR="0">
              <a:lnSpc>
                <a:spcPts val="828"/>
              </a:lnSpc>
              <a:spcBef>
                <a:spcPct val="0"/>
              </a:spcBef>
              <a:spcAft>
                <a:spcPct val="0"/>
              </a:spcAft>
            </a:pPr>
            <a:r>
              <a:rPr sz="700">
                <a:solidFill>
                  <a:srgbClr val="221E1F"/>
                </a:solidFill>
                <a:latin typeface="EBOCOP+MPHYZhongDengXianTiGbe-Medium"/>
                <a:cs typeface="EBOCOP+MPHYZhongDengXianTiGbe-Medium"/>
              </a:rPr>
              <a:t>报告／</a:t>
            </a:r>
          </a:p>
          <a:p>
            <a:pPr marL="0" marR="0">
              <a:lnSpc>
                <a:spcPts val="825"/>
              </a:lnSpc>
              <a:spcBef>
                <a:spcPts val="50"/>
              </a:spcBef>
              <a:spcAft>
                <a:spcPct val="0"/>
              </a:spcAft>
            </a:pPr>
            <a:r>
              <a:rPr sz="700">
                <a:solidFill>
                  <a:srgbClr val="221E1F"/>
                </a:solidFill>
                <a:latin typeface="EBOCOP+MPHYZhongDengXianTiGbe-Medium"/>
                <a:cs typeface="EBOCOP+MPHYZhongDengXianTiGbe-Medium"/>
              </a:rPr>
              <a:t>改善建议</a:t>
            </a:r>
          </a:p>
        </p:txBody>
      </p:sp>
      <p:sp>
        <p:nvSpPr>
          <p:cNvPr id="39" name="object 39"/>
          <p:cNvSpPr txBox="1"/>
          <p:nvPr/>
        </p:nvSpPr>
        <p:spPr>
          <a:xfrm>
            <a:off x="3211426" y="4970540"/>
            <a:ext cx="400050" cy="317411"/>
          </a:xfrm>
          <a:prstGeom prst="rect">
            <a:avLst/>
          </a:prstGeom>
        </p:spPr>
        <p:txBody>
          <a:bodyPr vert="horz" wrap="square" lIns="0" tIns="0" rIns="0" bIns="0" rtlCol="0">
            <a:spAutoFit/>
          </a:bodyPr>
          <a:lstStyle/>
          <a:p>
            <a:pPr marL="0" marR="0">
              <a:lnSpc>
                <a:spcPts val="1149"/>
              </a:lnSpc>
              <a:spcBef>
                <a:spcPct val="0"/>
              </a:spcBef>
              <a:spcAft>
                <a:spcPct val="0"/>
              </a:spcAft>
            </a:pPr>
            <a:r>
              <a:rPr sz="900">
                <a:solidFill>
                  <a:srgbClr val="FFFFFF"/>
                </a:solidFill>
                <a:latin typeface="OAVSCT+UDShinGoSCGbe-DeB"/>
                <a:cs typeface="OAVSCT+UDShinGoSCGbe-DeB"/>
              </a:rPr>
              <a:t>律师</a:t>
            </a:r>
          </a:p>
        </p:txBody>
      </p:sp>
      <p:sp>
        <p:nvSpPr>
          <p:cNvPr id="40" name="object 40"/>
          <p:cNvSpPr txBox="1"/>
          <p:nvPr/>
        </p:nvSpPr>
        <p:spPr>
          <a:xfrm>
            <a:off x="2047858" y="5070970"/>
            <a:ext cx="768350" cy="565784"/>
          </a:xfrm>
          <a:prstGeom prst="rect">
            <a:avLst/>
          </a:prstGeom>
        </p:spPr>
        <p:txBody>
          <a:bodyPr vert="horz" wrap="square" lIns="0" tIns="0" rIns="0" bIns="0" rtlCol="0">
            <a:spAutoFit/>
          </a:bodyPr>
          <a:lstStyle/>
          <a:p>
            <a:pPr marL="73202" marR="0">
              <a:lnSpc>
                <a:spcPts val="1404"/>
              </a:lnSpc>
              <a:spcBef>
                <a:spcPct val="0"/>
              </a:spcBef>
              <a:spcAft>
                <a:spcPct val="0"/>
              </a:spcAft>
            </a:pPr>
            <a:r>
              <a:rPr sz="1100">
                <a:solidFill>
                  <a:srgbClr val="FFFFFF"/>
                </a:solidFill>
                <a:latin typeface="OAVSCT+UDShinGoSCGbe-DeB"/>
                <a:cs typeface="OAVSCT+UDShinGoSCGbe-DeB"/>
              </a:rPr>
              <a:t>CSR</a:t>
            </a:r>
            <a:r>
              <a:rPr sz="1100">
                <a:solidFill>
                  <a:srgbClr val="FFFFFF"/>
                </a:solidFill>
                <a:latin typeface="QSATKH+AdobeSongStd-Light"/>
                <a:cs typeface="QSATKH+AdobeSongStd-Light"/>
              </a:rPr>
              <a:t>·</a:t>
            </a:r>
          </a:p>
          <a:p>
            <a:pPr marL="0" marR="0">
              <a:lnSpc>
                <a:spcPts val="1400"/>
              </a:lnSpc>
              <a:spcBef>
                <a:spcPct val="0"/>
              </a:spcBef>
              <a:spcAft>
                <a:spcPct val="0"/>
              </a:spcAft>
            </a:pPr>
            <a:r>
              <a:rPr sz="1100">
                <a:solidFill>
                  <a:srgbClr val="FFFFFF"/>
                </a:solidFill>
                <a:latin typeface="OAVSCT+UDShinGoSCGbe-DeB"/>
                <a:cs typeface="OAVSCT+UDShinGoSCGbe-DeB"/>
              </a:rPr>
              <a:t>公关本部</a:t>
            </a:r>
          </a:p>
        </p:txBody>
      </p:sp>
      <p:sp>
        <p:nvSpPr>
          <p:cNvPr id="41" name="object 41"/>
          <p:cNvSpPr txBox="1"/>
          <p:nvPr/>
        </p:nvSpPr>
        <p:spPr>
          <a:xfrm>
            <a:off x="3211426" y="5110215"/>
            <a:ext cx="17225868" cy="317411"/>
          </a:xfrm>
          <a:prstGeom prst="rect">
            <a:avLst/>
          </a:prstGeom>
        </p:spPr>
        <p:txBody>
          <a:bodyPr vert="horz" wrap="square" lIns="0" tIns="0" rIns="0" bIns="0" rtlCol="0">
            <a:spAutoFit/>
          </a:bodyPr>
          <a:lstStyle/>
          <a:p>
            <a:pPr marL="0" marR="0">
              <a:lnSpc>
                <a:spcPts val="1149"/>
              </a:lnSpc>
              <a:spcBef>
                <a:spcPct val="0"/>
              </a:spcBef>
              <a:spcAft>
                <a:spcPct val="0"/>
              </a:spcAft>
            </a:pPr>
            <a:r>
              <a:rPr sz="900" spc="-58071">
                <a:solidFill>
                  <a:srgbClr val="FFFFFF"/>
                </a:solidFill>
                <a:latin typeface="OAVSCT+UDShinGoSCGbe-DeB"/>
                <a:cs typeface="OAVSCT+UDShinGoSCGbe-DeB"/>
              </a:rPr>
              <a:t>顾问</a:t>
            </a:r>
          </a:p>
        </p:txBody>
      </p:sp>
      <p:sp>
        <p:nvSpPr>
          <p:cNvPr id="42" name="object 42"/>
          <p:cNvSpPr txBox="1"/>
          <p:nvPr/>
        </p:nvSpPr>
        <p:spPr>
          <a:xfrm>
            <a:off x="1277261" y="5164798"/>
            <a:ext cx="628650" cy="444398"/>
          </a:xfrm>
          <a:prstGeom prst="rect">
            <a:avLst/>
          </a:prstGeom>
        </p:spPr>
        <p:txBody>
          <a:bodyPr vert="horz" wrap="square" lIns="0" tIns="0" rIns="0" bIns="0" rtlCol="0">
            <a:spAutoFit/>
          </a:bodyPr>
          <a:lstStyle/>
          <a:p>
            <a:pPr marL="0" marR="0">
              <a:lnSpc>
                <a:spcPts val="1149"/>
              </a:lnSpc>
              <a:spcBef>
                <a:spcPct val="0"/>
              </a:spcBef>
              <a:spcAft>
                <a:spcPct val="0"/>
              </a:spcAft>
            </a:pPr>
            <a:r>
              <a:rPr sz="900">
                <a:solidFill>
                  <a:srgbClr val="FFFFFF"/>
                </a:solidFill>
                <a:latin typeface="OAVSCT+UDShinGoSCGbe-DeB"/>
                <a:cs typeface="OAVSCT+UDShinGoSCGbe-DeB"/>
              </a:rPr>
              <a:t>内部举报</a:t>
            </a:r>
          </a:p>
          <a:p>
            <a:pPr marL="57150" marR="0">
              <a:lnSpc>
                <a:spcPts val="999"/>
              </a:lnSpc>
              <a:spcBef>
                <a:spcPct val="0"/>
              </a:spcBef>
              <a:spcAft>
                <a:spcPct val="0"/>
              </a:spcAft>
            </a:pPr>
            <a:r>
              <a:rPr sz="900">
                <a:solidFill>
                  <a:srgbClr val="FFFFFF"/>
                </a:solidFill>
                <a:latin typeface="OAVSCT+UDShinGoSCGbe-DeB"/>
                <a:cs typeface="OAVSCT+UDShinGoSCGbe-DeB"/>
              </a:rPr>
              <a:t>委员会</a:t>
            </a:r>
          </a:p>
        </p:txBody>
      </p:sp>
      <p:sp>
        <p:nvSpPr>
          <p:cNvPr id="43" name="object 43"/>
          <p:cNvSpPr txBox="1"/>
          <p:nvPr/>
        </p:nvSpPr>
        <p:spPr>
          <a:xfrm>
            <a:off x="8473337" y="5188792"/>
            <a:ext cx="1607995"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事业持续计划（BCP）</a:t>
            </a:r>
          </a:p>
        </p:txBody>
      </p:sp>
      <p:sp>
        <p:nvSpPr>
          <p:cNvPr id="44" name="object 44"/>
          <p:cNvSpPr txBox="1"/>
          <p:nvPr/>
        </p:nvSpPr>
        <p:spPr>
          <a:xfrm>
            <a:off x="2697119" y="5249889"/>
            <a:ext cx="1015049" cy="550412"/>
          </a:xfrm>
          <a:prstGeom prst="rect">
            <a:avLst/>
          </a:prstGeom>
        </p:spPr>
        <p:txBody>
          <a:bodyPr vert="horz" wrap="square" lIns="0" tIns="0" rIns="0" bIns="0" rtlCol="0">
            <a:spAutoFit/>
          </a:bodyPr>
          <a:lstStyle/>
          <a:p>
            <a:pPr marL="514306" marR="0">
              <a:lnSpc>
                <a:spcPts val="1149"/>
              </a:lnSpc>
              <a:spcBef>
                <a:spcPct val="0"/>
              </a:spcBef>
              <a:spcAft>
                <a:spcPct val="0"/>
              </a:spcAft>
            </a:pPr>
            <a:r>
              <a:rPr sz="900">
                <a:solidFill>
                  <a:srgbClr val="FFFFFF"/>
                </a:solidFill>
                <a:latin typeface="OAVSCT+UDShinGoSCGbe-DeB"/>
                <a:cs typeface="OAVSCT+UDShinGoSCGbe-DeB"/>
              </a:rPr>
              <a:t>行政</a:t>
            </a:r>
          </a:p>
          <a:p>
            <a:pPr marL="0" marR="0">
              <a:lnSpc>
                <a:spcPts val="985"/>
              </a:lnSpc>
              <a:spcBef>
                <a:spcPct val="0"/>
              </a:spcBef>
              <a:spcAft>
                <a:spcPct val="0"/>
              </a:spcAft>
            </a:pPr>
            <a:r>
              <a:rPr sz="750">
                <a:solidFill>
                  <a:srgbClr val="008AD0"/>
                </a:solidFill>
                <a:latin typeface="UMWTSG+UDShinGoSCGbe-Reg"/>
                <a:cs typeface="UMWTSG+UDShinGoSCGbe-Reg"/>
              </a:rPr>
              <a:t>指导和</a:t>
            </a:r>
            <a:r>
              <a:rPr sz="750" spc="650">
                <a:solidFill>
                  <a:srgbClr val="008AD0"/>
                </a:solidFill>
                <a:latin typeface="UMWTSG+UDShinGoSCGbe-Reg"/>
                <a:cs typeface="UMWTSG+UDShinGoSCGbe-Reg"/>
              </a:rPr>
              <a:t> </a:t>
            </a:r>
            <a:r>
              <a:rPr sz="900">
                <a:solidFill>
                  <a:srgbClr val="FFFFFF"/>
                </a:solidFill>
                <a:latin typeface="OAVSCT+UDShinGoSCGbe-DeB"/>
                <a:cs typeface="OAVSCT+UDShinGoSCGbe-DeB"/>
              </a:rPr>
              <a:t>其他专家</a:t>
            </a:r>
          </a:p>
          <a:p>
            <a:pPr marL="47625" marR="0">
              <a:lnSpc>
                <a:spcPts val="943"/>
              </a:lnSpc>
              <a:spcBef>
                <a:spcPts val="50"/>
              </a:spcBef>
              <a:spcAft>
                <a:spcPct val="0"/>
              </a:spcAft>
            </a:pPr>
            <a:r>
              <a:rPr sz="750">
                <a:solidFill>
                  <a:srgbClr val="008AD0"/>
                </a:solidFill>
                <a:latin typeface="UMWTSG+UDShinGoSCGbe-Reg"/>
                <a:cs typeface="UMWTSG+UDShinGoSCGbe-Reg"/>
              </a:rPr>
              <a:t>建议</a:t>
            </a:r>
          </a:p>
        </p:txBody>
      </p:sp>
      <p:sp>
        <p:nvSpPr>
          <p:cNvPr id="45" name="object 45"/>
          <p:cNvSpPr txBox="1"/>
          <p:nvPr/>
        </p:nvSpPr>
        <p:spPr>
          <a:xfrm>
            <a:off x="4021193" y="5251451"/>
            <a:ext cx="1840229"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a:solidFill>
                  <a:srgbClr val="221E1F"/>
                </a:solidFill>
                <a:latin typeface="ANVLKW+STXihei"/>
                <a:cs typeface="ANVLKW+STXihei"/>
              </a:rPr>
              <a:t>以及德国的据点举办了研讨会。</a:t>
            </a:r>
          </a:p>
        </p:txBody>
      </p:sp>
      <p:sp>
        <p:nvSpPr>
          <p:cNvPr id="46" name="object 46"/>
          <p:cNvSpPr txBox="1"/>
          <p:nvPr/>
        </p:nvSpPr>
        <p:spPr>
          <a:xfrm>
            <a:off x="11587399" y="5391992"/>
            <a:ext cx="7683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公司治理</a:t>
            </a:r>
          </a:p>
        </p:txBody>
      </p:sp>
      <p:sp>
        <p:nvSpPr>
          <p:cNvPr id="47" name="object 47"/>
          <p:cNvSpPr txBox="1"/>
          <p:nvPr/>
        </p:nvSpPr>
        <p:spPr>
          <a:xfrm>
            <a:off x="8287202" y="5454497"/>
            <a:ext cx="3311756" cy="895426"/>
          </a:xfrm>
          <a:prstGeom prst="rect">
            <a:avLst/>
          </a:prstGeom>
        </p:spPr>
        <p:txBody>
          <a:bodyPr vert="horz" wrap="square" lIns="0" tIns="0" rIns="0" bIns="0" rtlCol="0">
            <a:spAutoFit/>
          </a:bodyPr>
          <a:lstStyle/>
          <a:p>
            <a:pPr marL="0" marR="0">
              <a:lnSpc>
                <a:spcPts val="900"/>
              </a:lnSpc>
              <a:spcBef>
                <a:spcPct val="0"/>
              </a:spcBef>
              <a:spcAft>
                <a:spcPct val="0"/>
              </a:spcAft>
            </a:pPr>
            <a:r>
              <a:rPr sz="900" spc="-15">
                <a:solidFill>
                  <a:srgbClr val="221E1F"/>
                </a:solidFill>
                <a:latin typeface="ANVLKW+STXihei"/>
                <a:cs typeface="ANVLKW+STXihei"/>
              </a:rPr>
              <a:t>ꢀꢀ2018年度，在总公司下设部门的BCP紧急对策本部演</a:t>
            </a:r>
          </a:p>
          <a:p>
            <a:pPr marL="0" marR="0">
              <a:lnSpc>
                <a:spcPts val="900"/>
              </a:lnSpc>
              <a:spcBef>
                <a:spcPts val="700"/>
              </a:spcBef>
              <a:spcAft>
                <a:spcPct val="0"/>
              </a:spcAft>
            </a:pPr>
            <a:r>
              <a:rPr sz="900" spc="-10">
                <a:solidFill>
                  <a:srgbClr val="221E1F"/>
                </a:solidFill>
                <a:latin typeface="ANVLKW+STXihei"/>
                <a:cs typeface="ANVLKW+STXihei"/>
              </a:rPr>
              <a:t>习的基础上，在各工厂、事业所也实施了假想发生大地震</a:t>
            </a:r>
          </a:p>
          <a:p>
            <a:pPr marL="0" marR="0">
              <a:lnSpc>
                <a:spcPts val="900"/>
              </a:lnSpc>
              <a:spcBef>
                <a:spcPts val="700"/>
              </a:spcBef>
              <a:spcAft>
                <a:spcPct val="0"/>
              </a:spcAft>
            </a:pPr>
            <a:r>
              <a:rPr sz="900">
                <a:solidFill>
                  <a:srgbClr val="221E1F"/>
                </a:solidFill>
                <a:latin typeface="ANVLKW+STXihei"/>
                <a:cs typeface="ANVLKW+STXihei"/>
              </a:rPr>
              <a:t>的最初应对以及事业持续的应对演习（BCP训练）。针对</a:t>
            </a:r>
          </a:p>
          <a:p>
            <a:pPr marL="0" marR="0">
              <a:lnSpc>
                <a:spcPts val="900"/>
              </a:lnSpc>
              <a:spcBef>
                <a:spcPts val="700"/>
              </a:spcBef>
              <a:spcAft>
                <a:spcPct val="0"/>
              </a:spcAft>
            </a:pPr>
            <a:r>
              <a:rPr sz="900" spc="-18">
                <a:solidFill>
                  <a:srgbClr val="221E1F"/>
                </a:solidFill>
                <a:latin typeface="ANVLKW+STXihei"/>
                <a:cs typeface="ANVLKW+STXihei"/>
              </a:rPr>
              <a:t>训练演习中提取的课题，有计划地进行改善。</a:t>
            </a:r>
          </a:p>
        </p:txBody>
      </p:sp>
      <p:sp>
        <p:nvSpPr>
          <p:cNvPr id="48" name="object 48"/>
          <p:cNvSpPr txBox="1"/>
          <p:nvPr/>
        </p:nvSpPr>
        <p:spPr>
          <a:xfrm>
            <a:off x="4207346" y="5595192"/>
            <a:ext cx="13271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UMWTSG+UDShinGoSCGbe-Reg"/>
                <a:cs typeface="UMWTSG+UDShinGoSCGbe-Reg"/>
              </a:rPr>
              <a:t>公司内部举报制度</a:t>
            </a:r>
          </a:p>
        </p:txBody>
      </p:sp>
      <p:sp>
        <p:nvSpPr>
          <p:cNvPr id="49" name="object 49"/>
          <p:cNvSpPr txBox="1"/>
          <p:nvPr/>
        </p:nvSpPr>
        <p:spPr>
          <a:xfrm>
            <a:off x="11401202" y="5657902"/>
            <a:ext cx="3251422" cy="69220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ꢀꢀ田中贵金属集团为了实现高度健全性与透明性的经</a:t>
            </a:r>
          </a:p>
          <a:p>
            <a:pPr marL="0" marR="0">
              <a:lnSpc>
                <a:spcPts val="900"/>
              </a:lnSpc>
              <a:spcBef>
                <a:spcPts val="700"/>
              </a:spcBef>
              <a:spcAft>
                <a:spcPct val="0"/>
              </a:spcAft>
            </a:pPr>
            <a:r>
              <a:rPr sz="900" spc="29">
                <a:solidFill>
                  <a:srgbClr val="221E1F"/>
                </a:solidFill>
                <a:latin typeface="ANVLKW+STXihei"/>
                <a:cs typeface="ANVLKW+STXihei"/>
              </a:rPr>
              <a:t>营，充实完善了对经营方面的监督机制，力争成为始终</a:t>
            </a:r>
          </a:p>
          <a:p>
            <a:pPr marL="0" marR="0">
              <a:lnSpc>
                <a:spcPts val="900"/>
              </a:lnSpc>
              <a:spcBef>
                <a:spcPts val="700"/>
              </a:spcBef>
              <a:spcAft>
                <a:spcPct val="0"/>
              </a:spcAft>
            </a:pPr>
            <a:r>
              <a:rPr sz="900">
                <a:solidFill>
                  <a:srgbClr val="221E1F"/>
                </a:solidFill>
                <a:latin typeface="ANVLKW+STXihei"/>
                <a:cs typeface="ANVLKW+STXihei"/>
              </a:rPr>
              <a:t>保持高效率且具竞争力的企业集团。</a:t>
            </a:r>
          </a:p>
        </p:txBody>
      </p:sp>
      <p:sp>
        <p:nvSpPr>
          <p:cNvPr id="50" name="object 50"/>
          <p:cNvSpPr txBox="1"/>
          <p:nvPr/>
        </p:nvSpPr>
        <p:spPr>
          <a:xfrm>
            <a:off x="996224" y="5762321"/>
            <a:ext cx="504951" cy="343331"/>
          </a:xfrm>
          <a:prstGeom prst="rect">
            <a:avLst/>
          </a:prstGeom>
        </p:spPr>
        <p:txBody>
          <a:bodyPr vert="horz" wrap="square" lIns="0" tIns="0" rIns="0" bIns="0" rtlCol="0">
            <a:spAutoFit/>
          </a:bodyPr>
          <a:lstStyle/>
          <a:p>
            <a:pPr marL="0" marR="0">
              <a:lnSpc>
                <a:spcPts val="828"/>
              </a:lnSpc>
              <a:spcBef>
                <a:spcPct val="0"/>
              </a:spcBef>
              <a:spcAft>
                <a:spcPct val="0"/>
              </a:spcAft>
            </a:pPr>
            <a:r>
              <a:rPr sz="700" spc="42">
                <a:solidFill>
                  <a:srgbClr val="221E1F"/>
                </a:solidFill>
                <a:latin typeface="EBOCOP+MPHYZhongDengXianTiGbe-Medium"/>
                <a:cs typeface="EBOCOP+MPHYZhongDengXianTiGbe-Medium"/>
              </a:rPr>
              <a:t>不正当行</a:t>
            </a:r>
          </a:p>
          <a:p>
            <a:pPr marL="0" marR="0">
              <a:lnSpc>
                <a:spcPts val="825"/>
              </a:lnSpc>
              <a:spcBef>
                <a:spcPts val="50"/>
              </a:spcBef>
              <a:spcAft>
                <a:spcPct val="0"/>
              </a:spcAft>
            </a:pPr>
            <a:r>
              <a:rPr sz="700" spc="42">
                <a:solidFill>
                  <a:srgbClr val="221E1F"/>
                </a:solidFill>
                <a:latin typeface="EBOCOP+MPHYZhongDengXianTiGbe-Medium"/>
                <a:cs typeface="EBOCOP+MPHYZhongDengXianTiGbe-Medium"/>
              </a:rPr>
              <a:t>为等举报</a:t>
            </a:r>
          </a:p>
        </p:txBody>
      </p:sp>
      <p:sp>
        <p:nvSpPr>
          <p:cNvPr id="51" name="object 51"/>
          <p:cNvSpPr txBox="1"/>
          <p:nvPr/>
        </p:nvSpPr>
        <p:spPr>
          <a:xfrm>
            <a:off x="1776528" y="5802955"/>
            <a:ext cx="523875" cy="376999"/>
          </a:xfrm>
          <a:prstGeom prst="rect">
            <a:avLst/>
          </a:prstGeom>
        </p:spPr>
        <p:txBody>
          <a:bodyPr vert="horz" wrap="square" lIns="0" tIns="0" rIns="0" bIns="0" rtlCol="0">
            <a:spAutoFit/>
          </a:bodyPr>
          <a:lstStyle/>
          <a:p>
            <a:pPr marL="190500" marR="0">
              <a:lnSpc>
                <a:spcPts val="943"/>
              </a:lnSpc>
              <a:spcBef>
                <a:spcPct val="0"/>
              </a:spcBef>
              <a:spcAft>
                <a:spcPct val="0"/>
              </a:spcAft>
            </a:pPr>
            <a:r>
              <a:rPr sz="750">
                <a:solidFill>
                  <a:srgbClr val="008AD0"/>
                </a:solidFill>
                <a:latin typeface="UMWTSG+UDShinGoSCGbe-Reg"/>
                <a:cs typeface="UMWTSG+UDShinGoSCGbe-Reg"/>
              </a:rPr>
              <a:t>反馈</a:t>
            </a:r>
          </a:p>
          <a:p>
            <a:pPr marL="0" marR="0">
              <a:lnSpc>
                <a:spcPts val="900"/>
              </a:lnSpc>
              <a:spcBef>
                <a:spcPct val="0"/>
              </a:spcBef>
              <a:spcAft>
                <a:spcPct val="0"/>
              </a:spcAft>
            </a:pPr>
            <a:r>
              <a:rPr sz="750">
                <a:solidFill>
                  <a:srgbClr val="008AD0"/>
                </a:solidFill>
                <a:latin typeface="UMWTSG+UDShinGoSCGbe-Reg"/>
                <a:cs typeface="UMWTSG+UDShinGoSCGbe-Reg"/>
              </a:rPr>
              <a:t>露出来的</a:t>
            </a:r>
          </a:p>
        </p:txBody>
      </p:sp>
      <p:sp>
        <p:nvSpPr>
          <p:cNvPr id="52" name="object 52"/>
          <p:cNvSpPr txBox="1"/>
          <p:nvPr/>
        </p:nvSpPr>
        <p:spPr>
          <a:xfrm>
            <a:off x="2479282" y="5853723"/>
            <a:ext cx="10953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008AD0"/>
                </a:solidFill>
                <a:latin typeface="UMWTSG+UDShinGoSCGbe-Reg"/>
                <a:cs typeface="UMWTSG+UDShinGoSCGbe-Reg"/>
              </a:rPr>
              <a:t>构筑可强化体制的结构</a:t>
            </a:r>
          </a:p>
        </p:txBody>
      </p:sp>
      <p:sp>
        <p:nvSpPr>
          <p:cNvPr id="53" name="object 53"/>
          <p:cNvSpPr txBox="1"/>
          <p:nvPr/>
        </p:nvSpPr>
        <p:spPr>
          <a:xfrm>
            <a:off x="4021193" y="5860897"/>
            <a:ext cx="3251422" cy="285750"/>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ꢀꢀ通过公司内部举报制度，努力早期发现和纠正违反</a:t>
            </a:r>
          </a:p>
        </p:txBody>
      </p:sp>
      <p:sp>
        <p:nvSpPr>
          <p:cNvPr id="54" name="object 54"/>
          <p:cNvSpPr txBox="1"/>
          <p:nvPr/>
        </p:nvSpPr>
        <p:spPr>
          <a:xfrm>
            <a:off x="1681278" y="5917255"/>
            <a:ext cx="7166929"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008AD0"/>
                </a:solidFill>
                <a:latin typeface="UMWTSG+UDShinGoSCGbe-Reg"/>
                <a:cs typeface="UMWTSG+UDShinGoSCGbe-Reg"/>
              </a:rPr>
              <a:t>暴</a:t>
            </a:r>
          </a:p>
        </p:txBody>
      </p:sp>
      <p:sp>
        <p:nvSpPr>
          <p:cNvPr id="55" name="object 55"/>
          <p:cNvSpPr txBox="1"/>
          <p:nvPr/>
        </p:nvSpPr>
        <p:spPr>
          <a:xfrm>
            <a:off x="1967028" y="6031555"/>
            <a:ext cx="333375" cy="262699"/>
          </a:xfrm>
          <a:prstGeom prst="rect">
            <a:avLst/>
          </a:prstGeom>
        </p:spPr>
        <p:txBody>
          <a:bodyPr vert="horz" wrap="square" lIns="0" tIns="0" rIns="0" bIns="0" rtlCol="0">
            <a:spAutoFit/>
          </a:bodyPr>
          <a:lstStyle/>
          <a:p>
            <a:pPr marL="0" marR="0">
              <a:lnSpc>
                <a:spcPts val="943"/>
              </a:lnSpc>
              <a:spcBef>
                <a:spcPct val="0"/>
              </a:spcBef>
              <a:spcAft>
                <a:spcPct val="0"/>
              </a:spcAft>
            </a:pPr>
            <a:r>
              <a:rPr sz="750">
                <a:solidFill>
                  <a:srgbClr val="008AD0"/>
                </a:solidFill>
                <a:latin typeface="UMWTSG+UDShinGoSCGbe-Reg"/>
                <a:cs typeface="UMWTSG+UDShinGoSCGbe-Reg"/>
              </a:rPr>
              <a:t>问题</a:t>
            </a:r>
          </a:p>
        </p:txBody>
      </p:sp>
      <p:sp>
        <p:nvSpPr>
          <p:cNvPr id="56" name="object 56"/>
          <p:cNvSpPr txBox="1"/>
          <p:nvPr/>
        </p:nvSpPr>
        <p:spPr>
          <a:xfrm>
            <a:off x="4021193" y="6064123"/>
            <a:ext cx="3251422" cy="895427"/>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法律法规、不当行为等。收到举报的公司内部举报委员</a:t>
            </a:r>
          </a:p>
          <a:p>
            <a:pPr marL="0" marR="0">
              <a:lnSpc>
                <a:spcPts val="900"/>
              </a:lnSpc>
              <a:spcBef>
                <a:spcPts val="700"/>
              </a:spcBef>
              <a:spcAft>
                <a:spcPct val="0"/>
              </a:spcAft>
            </a:pPr>
            <a:r>
              <a:rPr sz="900" spc="29">
                <a:solidFill>
                  <a:srgbClr val="221E1F"/>
                </a:solidFill>
                <a:latin typeface="ANVLKW+STXihei"/>
                <a:cs typeface="ANVLKW+STXihei"/>
              </a:rPr>
              <a:t>会将对其内容进行调查和研究，并且根据需要指示当事</a:t>
            </a:r>
          </a:p>
          <a:p>
            <a:pPr marL="0" marR="0">
              <a:lnSpc>
                <a:spcPts val="900"/>
              </a:lnSpc>
              <a:spcBef>
                <a:spcPts val="700"/>
              </a:spcBef>
              <a:spcAft>
                <a:spcPct val="0"/>
              </a:spcAft>
            </a:pPr>
            <a:r>
              <a:rPr sz="900" spc="29">
                <a:solidFill>
                  <a:srgbClr val="221E1F"/>
                </a:solidFill>
                <a:latin typeface="ANVLKW+STXihei"/>
                <a:cs typeface="ANVLKW+STXihei"/>
              </a:rPr>
              <a:t>人、相关部门采取纠正措施。举报者将受到严格的权益</a:t>
            </a:r>
          </a:p>
          <a:p>
            <a:pPr marL="0" marR="0">
              <a:lnSpc>
                <a:spcPts val="900"/>
              </a:lnSpc>
              <a:spcBef>
                <a:spcPts val="700"/>
              </a:spcBef>
              <a:spcAft>
                <a:spcPct val="0"/>
              </a:spcAft>
            </a:pPr>
            <a:r>
              <a:rPr sz="900">
                <a:solidFill>
                  <a:srgbClr val="221E1F"/>
                </a:solidFill>
                <a:latin typeface="ANVLKW+STXihei"/>
                <a:cs typeface="ANVLKW+STXihei"/>
              </a:rPr>
              <a:t>保护，防止出现不利的待遇。</a:t>
            </a:r>
          </a:p>
        </p:txBody>
      </p:sp>
      <p:sp>
        <p:nvSpPr>
          <p:cNvPr id="57" name="object 57"/>
          <p:cNvSpPr txBox="1"/>
          <p:nvPr/>
        </p:nvSpPr>
        <p:spPr>
          <a:xfrm>
            <a:off x="11401202" y="6267579"/>
            <a:ext cx="3251422" cy="1098651"/>
          </a:xfrm>
          <a:prstGeom prst="rect">
            <a:avLst/>
          </a:prstGeom>
        </p:spPr>
        <p:txBody>
          <a:bodyPr vert="horz" wrap="square" lIns="0" tIns="0" rIns="0" bIns="0" rtlCol="0">
            <a:spAutoFit/>
          </a:bodyPr>
          <a:lstStyle/>
          <a:p>
            <a:pPr marL="0" marR="0">
              <a:lnSpc>
                <a:spcPts val="900"/>
              </a:lnSpc>
              <a:spcBef>
                <a:spcPct val="0"/>
              </a:spcBef>
              <a:spcAft>
                <a:spcPct val="0"/>
              </a:spcAft>
            </a:pPr>
            <a:r>
              <a:rPr sz="900" spc="29">
                <a:solidFill>
                  <a:srgbClr val="221E1F"/>
                </a:solidFill>
                <a:latin typeface="ANVLKW+STXihei"/>
                <a:cs typeface="ANVLKW+STXihei"/>
              </a:rPr>
              <a:t>ꢀꢀ并且，为实现尊重所有利益相关者的权利和利益、</a:t>
            </a:r>
          </a:p>
          <a:p>
            <a:pPr marL="0" marR="0">
              <a:lnSpc>
                <a:spcPts val="900"/>
              </a:lnSpc>
              <a:spcBef>
                <a:spcPts val="700"/>
              </a:spcBef>
              <a:spcAft>
                <a:spcPct val="0"/>
              </a:spcAft>
            </a:pPr>
            <a:r>
              <a:rPr sz="900" spc="29">
                <a:solidFill>
                  <a:srgbClr val="221E1F"/>
                </a:solidFill>
                <a:latin typeface="ANVLKW+STXihei"/>
                <a:cs typeface="ANVLKW+STXihei"/>
              </a:rPr>
              <a:t>合法且公正的业务执行以及会计等企业经营，构建了公</a:t>
            </a:r>
          </a:p>
          <a:p>
            <a:pPr marL="0" marR="0">
              <a:lnSpc>
                <a:spcPts val="900"/>
              </a:lnSpc>
              <a:spcBef>
                <a:spcPts val="700"/>
              </a:spcBef>
              <a:spcAft>
                <a:spcPct val="0"/>
              </a:spcAft>
            </a:pPr>
            <a:r>
              <a:rPr sz="900" spc="29">
                <a:solidFill>
                  <a:srgbClr val="221E1F"/>
                </a:solidFill>
                <a:latin typeface="ANVLKW+STXihei"/>
                <a:cs typeface="ANVLKW+STXihei"/>
              </a:rPr>
              <a:t>司治理体制，制定出内部统管体系的基本方针。在该体</a:t>
            </a:r>
          </a:p>
          <a:p>
            <a:pPr marL="0" marR="0">
              <a:lnSpc>
                <a:spcPts val="900"/>
              </a:lnSpc>
              <a:spcBef>
                <a:spcPts val="700"/>
              </a:spcBef>
              <a:spcAft>
                <a:spcPct val="0"/>
              </a:spcAft>
            </a:pPr>
            <a:r>
              <a:rPr sz="900" spc="29">
                <a:solidFill>
                  <a:srgbClr val="221E1F"/>
                </a:solidFill>
                <a:latin typeface="ANVLKW+STXihei"/>
                <a:cs typeface="ANVLKW+STXihei"/>
              </a:rPr>
              <a:t>制和基本方针的指引下，董事会、集团经营委员会、监</a:t>
            </a:r>
          </a:p>
          <a:p>
            <a:pPr marL="0" marR="0">
              <a:lnSpc>
                <a:spcPts val="900"/>
              </a:lnSpc>
              <a:spcBef>
                <a:spcPts val="700"/>
              </a:spcBef>
              <a:spcAft>
                <a:spcPct val="0"/>
              </a:spcAft>
            </a:pPr>
            <a:r>
              <a:rPr sz="900">
                <a:solidFill>
                  <a:srgbClr val="221E1F"/>
                </a:solidFill>
                <a:latin typeface="ANVLKW+STXihei"/>
                <a:cs typeface="ANVLKW+STXihei"/>
              </a:rPr>
              <a:t>事会以及内部监查部正在充分发挥着各自的功能作用。</a:t>
            </a:r>
          </a:p>
        </p:txBody>
      </p:sp>
      <p:sp>
        <p:nvSpPr>
          <p:cNvPr id="58" name="object 58"/>
          <p:cNvSpPr txBox="1"/>
          <p:nvPr/>
        </p:nvSpPr>
        <p:spPr>
          <a:xfrm>
            <a:off x="993656" y="6407602"/>
            <a:ext cx="400050" cy="442227"/>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UMWTSG+UDShinGoSCGbe-Reg"/>
                <a:cs typeface="UMWTSG+UDShinGoSCGbe-Reg"/>
              </a:rPr>
              <a:t>日常</a:t>
            </a:r>
          </a:p>
          <a:p>
            <a:pPr marL="0" marR="0">
              <a:lnSpc>
                <a:spcPts val="999"/>
              </a:lnSpc>
              <a:spcBef>
                <a:spcPct val="0"/>
              </a:spcBef>
              <a:spcAft>
                <a:spcPct val="0"/>
              </a:spcAft>
            </a:pPr>
            <a:r>
              <a:rPr sz="900">
                <a:solidFill>
                  <a:srgbClr val="221E1F"/>
                </a:solidFill>
                <a:latin typeface="UMWTSG+UDShinGoSCGbe-Reg"/>
                <a:cs typeface="UMWTSG+UDShinGoSCGbe-Reg"/>
              </a:rPr>
              <a:t>管理</a:t>
            </a:r>
          </a:p>
        </p:txBody>
      </p:sp>
      <p:sp>
        <p:nvSpPr>
          <p:cNvPr id="59" name="object 59"/>
          <p:cNvSpPr txBox="1"/>
          <p:nvPr/>
        </p:nvSpPr>
        <p:spPr>
          <a:xfrm>
            <a:off x="1407808" y="6404413"/>
            <a:ext cx="2146935" cy="269760"/>
          </a:xfrm>
          <a:prstGeom prst="rect">
            <a:avLst/>
          </a:prstGeom>
        </p:spPr>
        <p:txBody>
          <a:bodyPr vert="horz" wrap="square" lIns="0" tIns="0" rIns="0" bIns="0" rtlCol="0">
            <a:spAutoFit/>
          </a:bodyPr>
          <a:lstStyle/>
          <a:p>
            <a:pPr marL="0" marR="0">
              <a:lnSpc>
                <a:spcPts val="1021"/>
              </a:lnSpc>
              <a:spcBef>
                <a:spcPct val="0"/>
              </a:spcBef>
              <a:spcAft>
                <a:spcPct val="0"/>
              </a:spcAft>
            </a:pPr>
            <a:r>
              <a:rPr sz="800">
                <a:solidFill>
                  <a:srgbClr val="FFFFFF"/>
                </a:solidFill>
                <a:latin typeface="OAVSCT+UDShinGoSCGbe-DeB"/>
                <a:cs typeface="OAVSCT+UDShinGoSCGbe-DeB"/>
              </a:rPr>
              <a:t>各公司</a:t>
            </a:r>
            <a:r>
              <a:rPr sz="800">
                <a:solidFill>
                  <a:srgbClr val="FFFFFF"/>
                </a:solidFill>
                <a:latin typeface="QSATKH+AdobeSongStd-Light"/>
                <a:cs typeface="QSATKH+AdobeSongStd-Light"/>
              </a:rPr>
              <a:t>·</a:t>
            </a:r>
            <a:r>
              <a:rPr sz="800">
                <a:solidFill>
                  <a:srgbClr val="FFFFFF"/>
                </a:solidFill>
                <a:latin typeface="OAVSCT+UDShinGoSCGbe-DeB"/>
                <a:cs typeface="OAVSCT+UDShinGoSCGbe-DeB"/>
              </a:rPr>
              <a:t>各部门</a:t>
            </a:r>
            <a:r>
              <a:rPr sz="700" spc="-28">
                <a:solidFill>
                  <a:srgbClr val="FFFFFF"/>
                </a:solidFill>
                <a:latin typeface="HCDJLL+UDShinGoSCGbe-Med"/>
                <a:cs typeface="HCDJLL+UDShinGoSCGbe-Med"/>
              </a:rPr>
              <a:t>（制造</a:t>
            </a:r>
            <a:r>
              <a:rPr sz="700" spc="-28">
                <a:solidFill>
                  <a:srgbClr val="FFFFFF"/>
                </a:solidFill>
                <a:latin typeface="EBOCOP+MPHYZhongDengXianTiGbe-Medium"/>
                <a:cs typeface="EBOCOP+MPHYZhongDengXianTiGbe-Medium"/>
              </a:rPr>
              <a:t>·</a:t>
            </a:r>
            <a:r>
              <a:rPr sz="700" spc="-28">
                <a:solidFill>
                  <a:srgbClr val="FFFFFF"/>
                </a:solidFill>
                <a:latin typeface="HCDJLL+UDShinGoSCGbe-Med"/>
                <a:cs typeface="HCDJLL+UDShinGoSCGbe-Med"/>
              </a:rPr>
              <a:t>技术</a:t>
            </a:r>
            <a:r>
              <a:rPr sz="700" spc="-28">
                <a:solidFill>
                  <a:srgbClr val="FFFFFF"/>
                </a:solidFill>
                <a:latin typeface="EBOCOP+MPHYZhongDengXianTiGbe-Medium"/>
                <a:cs typeface="EBOCOP+MPHYZhongDengXianTiGbe-Medium"/>
              </a:rPr>
              <a:t>·</a:t>
            </a:r>
            <a:r>
              <a:rPr sz="700" spc="-28">
                <a:solidFill>
                  <a:srgbClr val="FFFFFF"/>
                </a:solidFill>
                <a:latin typeface="HCDJLL+UDShinGoSCGbe-Med"/>
                <a:cs typeface="HCDJLL+UDShinGoSCGbe-Med"/>
              </a:rPr>
              <a:t>销售</a:t>
            </a:r>
            <a:r>
              <a:rPr sz="700" spc="-28">
                <a:solidFill>
                  <a:srgbClr val="FFFFFF"/>
                </a:solidFill>
                <a:latin typeface="EBOCOP+MPHYZhongDengXianTiGbe-Medium"/>
                <a:cs typeface="EBOCOP+MPHYZhongDengXianTiGbe-Medium"/>
              </a:rPr>
              <a:t>·</a:t>
            </a:r>
            <a:r>
              <a:rPr sz="700" spc="-28">
                <a:solidFill>
                  <a:srgbClr val="FFFFFF"/>
                </a:solidFill>
                <a:latin typeface="HCDJLL+UDShinGoSCGbe-Med"/>
                <a:cs typeface="HCDJLL+UDShinGoSCGbe-Med"/>
              </a:rPr>
              <a:t>管理）</a:t>
            </a:r>
          </a:p>
        </p:txBody>
      </p:sp>
      <p:sp>
        <p:nvSpPr>
          <p:cNvPr id="60" name="object 60"/>
          <p:cNvSpPr txBox="1"/>
          <p:nvPr/>
        </p:nvSpPr>
        <p:spPr>
          <a:xfrm>
            <a:off x="1557920" y="6645155"/>
            <a:ext cx="1752600" cy="272592"/>
          </a:xfrm>
          <a:prstGeom prst="rect">
            <a:avLst/>
          </a:prstGeom>
        </p:spPr>
        <p:txBody>
          <a:bodyPr vert="horz" wrap="square" lIns="0" tIns="0" rIns="0" bIns="0" rtlCol="0">
            <a:spAutoFit/>
          </a:bodyPr>
          <a:lstStyle/>
          <a:p>
            <a:pPr marL="0" marR="0">
              <a:lnSpc>
                <a:spcPts val="946"/>
              </a:lnSpc>
              <a:spcBef>
                <a:spcPct val="0"/>
              </a:spcBef>
              <a:spcAft>
                <a:spcPct val="0"/>
              </a:spcAft>
            </a:pPr>
            <a:r>
              <a:rPr sz="800">
                <a:solidFill>
                  <a:srgbClr val="221E1F"/>
                </a:solidFill>
                <a:latin typeface="EBOCOP+MPHYZhongDengXianTiGbe-Medium"/>
                <a:cs typeface="EBOCOP+MPHYZhongDengXianTiGbe-Medium"/>
              </a:rPr>
              <a:t>遵守业务相关的法律法规和规范等</a:t>
            </a:r>
          </a:p>
        </p:txBody>
      </p:sp>
      <p:sp>
        <p:nvSpPr>
          <p:cNvPr id="61" name="object 61"/>
          <p:cNvSpPr txBox="1"/>
          <p:nvPr/>
        </p:nvSpPr>
        <p:spPr>
          <a:xfrm>
            <a:off x="11410274" y="7390070"/>
            <a:ext cx="992063" cy="297726"/>
          </a:xfrm>
          <a:prstGeom prst="rect">
            <a:avLst/>
          </a:prstGeom>
        </p:spPr>
        <p:txBody>
          <a:bodyPr vert="horz" wrap="square" lIns="0" tIns="0" rIns="0" bIns="0" rtlCol="0">
            <a:spAutoFit/>
          </a:bodyPr>
          <a:lstStyle/>
          <a:p>
            <a:pPr marL="0" marR="0">
              <a:lnSpc>
                <a:spcPts val="1069"/>
              </a:lnSpc>
              <a:spcBef>
                <a:spcPct val="0"/>
              </a:spcBef>
              <a:spcAft>
                <a:spcPct val="0"/>
              </a:spcAft>
            </a:pPr>
            <a:r>
              <a:rPr sz="750" spc="87" baseline="11764">
                <a:solidFill>
                  <a:srgbClr val="221E1F"/>
                </a:solidFill>
                <a:latin typeface="UMWTSG+UDShinGoSCGbe-Reg"/>
                <a:cs typeface="UMWTSG+UDShinGoSCGbe-Reg"/>
              </a:rPr>
              <a:t>●</a:t>
            </a:r>
            <a:r>
              <a:rPr sz="850">
                <a:solidFill>
                  <a:srgbClr val="221E1F"/>
                </a:solidFill>
                <a:latin typeface="UMWTSG+UDShinGoSCGbe-Reg"/>
                <a:cs typeface="UMWTSG+UDShinGoSCGbe-Reg"/>
              </a:rPr>
              <a:t>公司治理结构图</a:t>
            </a:r>
          </a:p>
        </p:txBody>
      </p:sp>
      <p:sp>
        <p:nvSpPr>
          <p:cNvPr id="62" name="object 62"/>
          <p:cNvSpPr txBox="1"/>
          <p:nvPr/>
        </p:nvSpPr>
        <p:spPr>
          <a:xfrm>
            <a:off x="12559909" y="7650423"/>
            <a:ext cx="698500"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049BDB"/>
                </a:solidFill>
                <a:latin typeface="OAVSCT+UDShinGoSCGbe-DeB"/>
                <a:cs typeface="OAVSCT+UDShinGoSCGbe-DeB"/>
              </a:rPr>
              <a:t>股东大会</a:t>
            </a:r>
          </a:p>
        </p:txBody>
      </p:sp>
      <p:sp>
        <p:nvSpPr>
          <p:cNvPr id="63" name="object 63"/>
          <p:cNvSpPr txBox="1"/>
          <p:nvPr/>
        </p:nvSpPr>
        <p:spPr>
          <a:xfrm>
            <a:off x="8285596" y="7724321"/>
            <a:ext cx="1864999" cy="189738"/>
          </a:xfrm>
          <a:prstGeom prst="rect">
            <a:avLst/>
          </a:prstGeom>
        </p:spPr>
        <p:txBody>
          <a:bodyPr vert="horz" wrap="square" lIns="0" tIns="0" rIns="0" bIns="0" rtlCol="0">
            <a:spAutoFit/>
          </a:bodyPr>
          <a:lstStyle/>
          <a:p>
            <a:pPr marL="0" marR="0">
              <a:lnSpc>
                <a:spcPts val="593"/>
              </a:lnSpc>
              <a:spcBef>
                <a:spcPct val="0"/>
              </a:spcBef>
              <a:spcAft>
                <a:spcPct val="0"/>
              </a:spcAft>
            </a:pPr>
            <a:r>
              <a:rPr sz="600" spc="-11">
                <a:solidFill>
                  <a:srgbClr val="221E1F"/>
                </a:solidFill>
                <a:latin typeface="ANVLKW+STXihei"/>
                <a:cs typeface="ANVLKW+STXihei"/>
              </a:rPr>
              <a:t>BCP训练演习(田中贵金属工业株式会社富冈工厂)</a:t>
            </a:r>
          </a:p>
        </p:txBody>
      </p:sp>
      <p:sp>
        <p:nvSpPr>
          <p:cNvPr id="64" name="object 64"/>
          <p:cNvSpPr txBox="1"/>
          <p:nvPr/>
        </p:nvSpPr>
        <p:spPr>
          <a:xfrm>
            <a:off x="11925864" y="7974280"/>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任免</a:t>
            </a:r>
          </a:p>
        </p:txBody>
      </p:sp>
      <p:sp>
        <p:nvSpPr>
          <p:cNvPr id="65" name="object 65"/>
          <p:cNvSpPr txBox="1"/>
          <p:nvPr/>
        </p:nvSpPr>
        <p:spPr>
          <a:xfrm>
            <a:off x="12882246" y="7974280"/>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任免</a:t>
            </a:r>
          </a:p>
        </p:txBody>
      </p:sp>
      <p:sp>
        <p:nvSpPr>
          <p:cNvPr id="66" name="object 66"/>
          <p:cNvSpPr txBox="1"/>
          <p:nvPr/>
        </p:nvSpPr>
        <p:spPr>
          <a:xfrm>
            <a:off x="13903567" y="7974280"/>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任免</a:t>
            </a:r>
          </a:p>
        </p:txBody>
      </p:sp>
      <p:sp>
        <p:nvSpPr>
          <p:cNvPr id="67" name="object 67"/>
          <p:cNvSpPr txBox="1"/>
          <p:nvPr/>
        </p:nvSpPr>
        <p:spPr>
          <a:xfrm>
            <a:off x="1163228" y="8097068"/>
            <a:ext cx="1138174" cy="363728"/>
          </a:xfrm>
          <a:prstGeom prst="rect">
            <a:avLst/>
          </a:prstGeom>
        </p:spPr>
        <p:txBody>
          <a:bodyPr vert="horz" wrap="square" lIns="0" tIns="0" rIns="0" bIns="0" rtlCol="0">
            <a:spAutoFit/>
          </a:bodyPr>
          <a:lstStyle/>
          <a:p>
            <a:pPr marL="0" marR="0">
              <a:lnSpc>
                <a:spcPts val="1364"/>
              </a:lnSpc>
              <a:spcBef>
                <a:spcPct val="0"/>
              </a:spcBef>
              <a:spcAft>
                <a:spcPct val="0"/>
              </a:spcAft>
            </a:pPr>
            <a:r>
              <a:rPr sz="1000">
                <a:solidFill>
                  <a:srgbClr val="FFFFFF"/>
                </a:solidFill>
                <a:latin typeface="ETJHQA+MaruFoPro-Bold"/>
                <a:cs typeface="ETJHQA+MaruFoPro-Bold"/>
              </a:rPr>
              <a:t>TANAKA</a:t>
            </a:r>
            <a:r>
              <a:rPr sz="1000" spc="82">
                <a:solidFill>
                  <a:srgbClr val="FFFFFF"/>
                </a:solidFill>
                <a:latin typeface="ETJHQA+MaruFoPro-Bold"/>
                <a:cs typeface="ETJHQA+MaruFoPro-Bold"/>
              </a:rPr>
              <a:t> </a:t>
            </a:r>
            <a:r>
              <a:rPr sz="1000">
                <a:solidFill>
                  <a:srgbClr val="FFFFFF"/>
                </a:solidFill>
                <a:latin typeface="ETJHQA+MaruFoPro-Bold"/>
                <a:cs typeface="ETJHQA+MaruFoPro-Bold"/>
              </a:rPr>
              <a:t>NOW</a:t>
            </a:r>
          </a:p>
        </p:txBody>
      </p:sp>
      <p:sp>
        <p:nvSpPr>
          <p:cNvPr id="68" name="object 68"/>
          <p:cNvSpPr txBox="1"/>
          <p:nvPr/>
        </p:nvSpPr>
        <p:spPr>
          <a:xfrm>
            <a:off x="11704203" y="8320178"/>
            <a:ext cx="7650332"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UMWTSG+UDShinGoSCGbe-Reg"/>
                <a:cs typeface="UMWTSG+UDShinGoSCGbe-Reg"/>
              </a:rPr>
              <a:t>董</a:t>
            </a:r>
          </a:p>
        </p:txBody>
      </p:sp>
      <p:sp>
        <p:nvSpPr>
          <p:cNvPr id="69" name="object 69"/>
          <p:cNvSpPr txBox="1"/>
          <p:nvPr/>
        </p:nvSpPr>
        <p:spPr>
          <a:xfrm>
            <a:off x="11805803" y="8320178"/>
            <a:ext cx="355600"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UMWTSG+UDShinGoSCGbe-Reg"/>
                <a:cs typeface="UMWTSG+UDShinGoSCGbe-Reg"/>
              </a:rPr>
              <a:t>事会</a:t>
            </a:r>
          </a:p>
        </p:txBody>
      </p:sp>
      <p:sp>
        <p:nvSpPr>
          <p:cNvPr id="70" name="object 70"/>
          <p:cNvSpPr txBox="1"/>
          <p:nvPr/>
        </p:nvSpPr>
        <p:spPr>
          <a:xfrm>
            <a:off x="12660585" y="8320178"/>
            <a:ext cx="457200"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UMWTSG+UDShinGoSCGbe-Reg"/>
                <a:cs typeface="UMWTSG+UDShinGoSCGbe-Reg"/>
              </a:rPr>
              <a:t>监事会</a:t>
            </a:r>
          </a:p>
        </p:txBody>
      </p:sp>
      <p:sp>
        <p:nvSpPr>
          <p:cNvPr id="71" name="object 71"/>
          <p:cNvSpPr txBox="1"/>
          <p:nvPr/>
        </p:nvSpPr>
        <p:spPr>
          <a:xfrm>
            <a:off x="1051204" y="8423462"/>
            <a:ext cx="4748203" cy="447668"/>
          </a:xfrm>
          <a:prstGeom prst="rect">
            <a:avLst/>
          </a:prstGeom>
        </p:spPr>
        <p:txBody>
          <a:bodyPr vert="horz" wrap="square" lIns="0" tIns="0" rIns="0" bIns="0" rtlCol="0">
            <a:spAutoFit/>
          </a:bodyPr>
          <a:lstStyle/>
          <a:p>
            <a:pPr marL="0" marR="0">
              <a:lnSpc>
                <a:spcPts val="850"/>
              </a:lnSpc>
              <a:spcBef>
                <a:spcPts val="50"/>
              </a:spcBef>
              <a:spcAft>
                <a:spcPct val="0"/>
              </a:spcAft>
            </a:pPr>
            <a:r>
              <a:rPr sz="850" spc="12">
                <a:solidFill>
                  <a:srgbClr val="049BDB"/>
                </a:solidFill>
                <a:latin typeface="ANVLKW+STXihei"/>
                <a:cs typeface="ANVLKW+STXihei"/>
              </a:rPr>
              <a:t>ꢀꢀ交易审查部成立于2018年4月，目的是应对CSR相关的国际性指导方针，以及规避</a:t>
            </a:r>
          </a:p>
          <a:p>
            <a:pPr marL="0" marR="0">
              <a:lnSpc>
                <a:spcPts val="850"/>
              </a:lnSpc>
              <a:spcBef>
                <a:spcPts val="549"/>
              </a:spcBef>
              <a:spcAft>
                <a:spcPct val="0"/>
              </a:spcAft>
            </a:pPr>
            <a:r>
              <a:rPr sz="850">
                <a:solidFill>
                  <a:srgbClr val="049BDB"/>
                </a:solidFill>
                <a:latin typeface="ANVLKW+STXihei"/>
                <a:cs typeface="ANVLKW+STXihei"/>
              </a:rPr>
              <a:t>交易全球化所带来的各国制裁风险。</a:t>
            </a:r>
          </a:p>
        </p:txBody>
      </p:sp>
      <p:sp>
        <p:nvSpPr>
          <p:cNvPr id="72" name="object 72"/>
          <p:cNvSpPr txBox="1"/>
          <p:nvPr/>
        </p:nvSpPr>
        <p:spPr>
          <a:xfrm>
            <a:off x="12314095" y="8439704"/>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监查</a:t>
            </a:r>
          </a:p>
        </p:txBody>
      </p:sp>
      <p:sp>
        <p:nvSpPr>
          <p:cNvPr id="73" name="object 73"/>
          <p:cNvSpPr txBox="1"/>
          <p:nvPr/>
        </p:nvSpPr>
        <p:spPr>
          <a:xfrm>
            <a:off x="13281689" y="8439940"/>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合作</a:t>
            </a:r>
          </a:p>
        </p:txBody>
      </p:sp>
      <p:sp>
        <p:nvSpPr>
          <p:cNvPr id="74" name="object 74"/>
          <p:cNvSpPr txBox="1"/>
          <p:nvPr/>
        </p:nvSpPr>
        <p:spPr>
          <a:xfrm>
            <a:off x="13680207" y="8494554"/>
            <a:ext cx="457200" cy="394513"/>
          </a:xfrm>
          <a:prstGeom prst="rect">
            <a:avLst/>
          </a:prstGeom>
        </p:spPr>
        <p:txBody>
          <a:bodyPr vert="horz" wrap="square" lIns="0" tIns="0" rIns="0" bIns="0" rtlCol="0">
            <a:spAutoFit/>
          </a:bodyPr>
          <a:lstStyle/>
          <a:p>
            <a:pPr marL="50800" marR="0">
              <a:lnSpc>
                <a:spcPts val="1006"/>
              </a:lnSpc>
              <a:spcBef>
                <a:spcPct val="0"/>
              </a:spcBef>
              <a:spcAft>
                <a:spcPct val="0"/>
              </a:spcAft>
            </a:pPr>
            <a:r>
              <a:rPr sz="800">
                <a:solidFill>
                  <a:srgbClr val="221E1F"/>
                </a:solidFill>
                <a:latin typeface="UMWTSG+UDShinGoSCGbe-Reg"/>
                <a:cs typeface="UMWTSG+UDShinGoSCGbe-Reg"/>
              </a:rPr>
              <a:t>会计</a:t>
            </a:r>
          </a:p>
          <a:p>
            <a:pPr marL="0" marR="0">
              <a:lnSpc>
                <a:spcPts val="900"/>
              </a:lnSpc>
              <a:spcBef>
                <a:spcPct val="0"/>
              </a:spcBef>
              <a:spcAft>
                <a:spcPct val="0"/>
              </a:spcAft>
            </a:pPr>
            <a:r>
              <a:rPr sz="800">
                <a:solidFill>
                  <a:srgbClr val="221E1F"/>
                </a:solidFill>
                <a:latin typeface="UMWTSG+UDShinGoSCGbe-Reg"/>
                <a:cs typeface="UMWTSG+UDShinGoSCGbe-Reg"/>
              </a:rPr>
              <a:t>审计师</a:t>
            </a:r>
          </a:p>
        </p:txBody>
      </p:sp>
      <p:sp>
        <p:nvSpPr>
          <p:cNvPr id="75" name="object 75"/>
          <p:cNvSpPr txBox="1"/>
          <p:nvPr/>
        </p:nvSpPr>
        <p:spPr>
          <a:xfrm>
            <a:off x="12872089" y="8584564"/>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合作</a:t>
            </a:r>
          </a:p>
        </p:txBody>
      </p:sp>
      <p:sp>
        <p:nvSpPr>
          <p:cNvPr id="76" name="object 76"/>
          <p:cNvSpPr txBox="1"/>
          <p:nvPr/>
        </p:nvSpPr>
        <p:spPr>
          <a:xfrm>
            <a:off x="11653403" y="8670754"/>
            <a:ext cx="558800" cy="394513"/>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UMWTSG+UDShinGoSCGbe-Reg"/>
                <a:cs typeface="UMWTSG+UDShinGoSCGbe-Reg"/>
              </a:rPr>
              <a:t>集团经营</a:t>
            </a:r>
          </a:p>
          <a:p>
            <a:pPr marL="50800" marR="0">
              <a:lnSpc>
                <a:spcPts val="900"/>
              </a:lnSpc>
              <a:spcBef>
                <a:spcPct val="0"/>
              </a:spcBef>
              <a:spcAft>
                <a:spcPct val="0"/>
              </a:spcAft>
            </a:pPr>
            <a:r>
              <a:rPr sz="800">
                <a:solidFill>
                  <a:srgbClr val="221E1F"/>
                </a:solidFill>
                <a:latin typeface="UMWTSG+UDShinGoSCGbe-Reg"/>
                <a:cs typeface="UMWTSG+UDShinGoSCGbe-Reg"/>
              </a:rPr>
              <a:t>委员会</a:t>
            </a:r>
          </a:p>
        </p:txBody>
      </p:sp>
      <p:sp>
        <p:nvSpPr>
          <p:cNvPr id="77" name="object 77"/>
          <p:cNvSpPr txBox="1"/>
          <p:nvPr/>
        </p:nvSpPr>
        <p:spPr>
          <a:xfrm>
            <a:off x="1051204" y="8779049"/>
            <a:ext cx="4744976" cy="447668"/>
          </a:xfrm>
          <a:prstGeom prst="rect">
            <a:avLst/>
          </a:prstGeom>
        </p:spPr>
        <p:txBody>
          <a:bodyPr vert="horz" wrap="square" lIns="0" tIns="0" rIns="0" bIns="0" rtlCol="0">
            <a:spAutoFit/>
          </a:bodyPr>
          <a:lstStyle/>
          <a:p>
            <a:pPr marL="0" marR="0">
              <a:lnSpc>
                <a:spcPts val="850"/>
              </a:lnSpc>
              <a:spcBef>
                <a:spcPts val="50"/>
              </a:spcBef>
              <a:spcAft>
                <a:spcPct val="0"/>
              </a:spcAft>
            </a:pPr>
            <a:r>
              <a:rPr sz="850">
                <a:solidFill>
                  <a:srgbClr val="049BDB"/>
                </a:solidFill>
                <a:latin typeface="ANVLKW+STXihei"/>
                <a:cs typeface="ANVLKW+STXihei"/>
              </a:rPr>
              <a:t>ꢀꢀ田中贵金属集团各公司引入了交易对方审查制度并且在公司内落实，以避免卷入人</a:t>
            </a:r>
          </a:p>
          <a:p>
            <a:pPr marL="0" marR="0">
              <a:lnSpc>
                <a:spcPts val="850"/>
              </a:lnSpc>
              <a:spcBef>
                <a:spcPts val="549"/>
              </a:spcBef>
              <a:spcAft>
                <a:spcPct val="0"/>
              </a:spcAft>
            </a:pPr>
            <a:r>
              <a:rPr sz="850">
                <a:solidFill>
                  <a:srgbClr val="049BDB"/>
                </a:solidFill>
                <a:latin typeface="ANVLKW+STXihei"/>
                <a:cs typeface="ANVLKW+STXihei"/>
              </a:rPr>
              <a:t>权侵害、冲突矿物、洗钱、恐怖势力资金供给等事件中。</a:t>
            </a:r>
          </a:p>
        </p:txBody>
      </p:sp>
      <p:sp>
        <p:nvSpPr>
          <p:cNvPr id="78" name="object 78"/>
          <p:cNvSpPr txBox="1"/>
          <p:nvPr/>
        </p:nvSpPr>
        <p:spPr>
          <a:xfrm>
            <a:off x="12558985" y="8800694"/>
            <a:ext cx="660400"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UMWTSG+UDShinGoSCGbe-Reg"/>
                <a:cs typeface="UMWTSG+UDShinGoSCGbe-Reg"/>
              </a:rPr>
              <a:t>内部监查部</a:t>
            </a:r>
          </a:p>
        </p:txBody>
      </p:sp>
      <p:sp>
        <p:nvSpPr>
          <p:cNvPr id="79" name="object 79"/>
          <p:cNvSpPr txBox="1"/>
          <p:nvPr/>
        </p:nvSpPr>
        <p:spPr>
          <a:xfrm>
            <a:off x="13281689" y="8920456"/>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ANVLKW+STXihei"/>
                <a:cs typeface="ANVLKW+STXihei"/>
              </a:rPr>
              <a:t>合作</a:t>
            </a:r>
          </a:p>
        </p:txBody>
      </p:sp>
      <p:sp>
        <p:nvSpPr>
          <p:cNvPr id="80" name="object 80"/>
          <p:cNvSpPr txBox="1"/>
          <p:nvPr/>
        </p:nvSpPr>
        <p:spPr>
          <a:xfrm>
            <a:off x="1051204" y="9134636"/>
            <a:ext cx="4748450" cy="447668"/>
          </a:xfrm>
          <a:prstGeom prst="rect">
            <a:avLst/>
          </a:prstGeom>
        </p:spPr>
        <p:txBody>
          <a:bodyPr vert="horz" wrap="square" lIns="0" tIns="0" rIns="0" bIns="0" rtlCol="0">
            <a:spAutoFit/>
          </a:bodyPr>
          <a:lstStyle/>
          <a:p>
            <a:pPr marL="0" marR="0">
              <a:lnSpc>
                <a:spcPts val="850"/>
              </a:lnSpc>
              <a:spcBef>
                <a:spcPts val="50"/>
              </a:spcBef>
              <a:spcAft>
                <a:spcPct val="0"/>
              </a:spcAft>
            </a:pPr>
            <a:r>
              <a:rPr sz="850" spc="14">
                <a:solidFill>
                  <a:srgbClr val="049BDB"/>
                </a:solidFill>
                <a:latin typeface="ANVLKW+STXihei"/>
                <a:cs typeface="ANVLKW+STXihei"/>
              </a:rPr>
              <a:t>ꢀꢀ另外，通过维持LBMA/LPPM等的认证、获得RBA等客户委托的CSR监查、调查，</a:t>
            </a:r>
          </a:p>
          <a:p>
            <a:pPr marL="0" marR="0">
              <a:lnSpc>
                <a:spcPts val="850"/>
              </a:lnSpc>
              <a:spcBef>
                <a:spcPts val="549"/>
              </a:spcBef>
              <a:spcAft>
                <a:spcPct val="0"/>
              </a:spcAft>
            </a:pPr>
            <a:r>
              <a:rPr sz="850">
                <a:solidFill>
                  <a:srgbClr val="049BDB"/>
                </a:solidFill>
                <a:latin typeface="ANVLKW+STXihei"/>
                <a:cs typeface="ANVLKW+STXihei"/>
              </a:rPr>
              <a:t>努力与客户之间保持信赖关系。</a:t>
            </a:r>
          </a:p>
        </p:txBody>
      </p:sp>
      <p:sp>
        <p:nvSpPr>
          <p:cNvPr id="81" name="object 81"/>
          <p:cNvSpPr txBox="1"/>
          <p:nvPr/>
        </p:nvSpPr>
        <p:spPr>
          <a:xfrm>
            <a:off x="12178909" y="9196041"/>
            <a:ext cx="1460500" cy="352679"/>
          </a:xfrm>
          <a:prstGeom prst="rect">
            <a:avLst/>
          </a:prstGeom>
        </p:spPr>
        <p:txBody>
          <a:bodyPr vert="horz" wrap="square" lIns="0" tIns="0" rIns="0" bIns="0" rtlCol="0">
            <a:spAutoFit/>
          </a:bodyPr>
          <a:lstStyle/>
          <a:p>
            <a:pPr marL="0" marR="0">
              <a:lnSpc>
                <a:spcPts val="1277"/>
              </a:lnSpc>
              <a:spcBef>
                <a:spcPct val="0"/>
              </a:spcBef>
              <a:spcAft>
                <a:spcPct val="0"/>
              </a:spcAft>
            </a:pPr>
            <a:r>
              <a:rPr sz="1000">
                <a:solidFill>
                  <a:srgbClr val="FFFFFF"/>
                </a:solidFill>
                <a:latin typeface="OAVSCT+UDShinGoSCGbe-DeB"/>
                <a:cs typeface="OAVSCT+UDShinGoSCGbe-DeB"/>
              </a:rPr>
              <a:t>集团各公司ꢀ事业公司</a:t>
            </a:r>
          </a:p>
        </p:txBody>
      </p:sp>
      <p:sp>
        <p:nvSpPr>
          <p:cNvPr id="82" name="object 82"/>
          <p:cNvSpPr txBox="1"/>
          <p:nvPr/>
        </p:nvSpPr>
        <p:spPr>
          <a:xfrm>
            <a:off x="8850802" y="9347020"/>
            <a:ext cx="2208509" cy="189738"/>
          </a:xfrm>
          <a:prstGeom prst="rect">
            <a:avLst/>
          </a:prstGeom>
        </p:spPr>
        <p:txBody>
          <a:bodyPr vert="horz" wrap="square" lIns="0" tIns="0" rIns="0" bIns="0" rtlCol="0">
            <a:spAutoFit/>
          </a:bodyPr>
          <a:lstStyle/>
          <a:p>
            <a:pPr marL="0" marR="0">
              <a:lnSpc>
                <a:spcPts val="593"/>
              </a:lnSpc>
              <a:spcBef>
                <a:spcPct val="0"/>
              </a:spcBef>
              <a:spcAft>
                <a:spcPct val="0"/>
              </a:spcAft>
            </a:pPr>
            <a:r>
              <a:rPr sz="600" spc="-11">
                <a:solidFill>
                  <a:srgbClr val="221E1F"/>
                </a:solidFill>
                <a:latin typeface="ANVLKW+STXihei"/>
                <a:cs typeface="ANVLKW+STXihei"/>
              </a:rPr>
              <a:t>BCP训练演习(台湾田中贵金属工业股份有限公司湖口工厂)</a:t>
            </a:r>
          </a:p>
        </p:txBody>
      </p:sp>
      <p:sp>
        <p:nvSpPr>
          <p:cNvPr id="83" name="object 83"/>
          <p:cNvSpPr txBox="1"/>
          <p:nvPr/>
        </p:nvSpPr>
        <p:spPr>
          <a:xfrm>
            <a:off x="4292792" y="9557241"/>
            <a:ext cx="2731598" cy="247497"/>
          </a:xfrm>
          <a:prstGeom prst="rect">
            <a:avLst/>
          </a:prstGeom>
        </p:spPr>
        <p:txBody>
          <a:bodyPr vert="horz" wrap="square" lIns="0" tIns="0" rIns="0" bIns="0" rtlCol="0">
            <a:spAutoFit/>
          </a:bodyPr>
          <a:lstStyle/>
          <a:p>
            <a:pPr marL="0" marR="0">
              <a:lnSpc>
                <a:spcPts val="1258"/>
              </a:lnSpc>
              <a:spcBef>
                <a:spcPct val="0"/>
              </a:spcBef>
              <a:spcAft>
                <a:spcPct val="0"/>
              </a:spcAft>
            </a:pPr>
            <a:r>
              <a:rPr sz="600">
                <a:solidFill>
                  <a:srgbClr val="FFFFFF"/>
                </a:solidFill>
                <a:latin typeface="UMWTSG+UDShinGoSCGbe-Reg"/>
                <a:cs typeface="UMWTSG+UDShinGoSCGbe-Reg"/>
              </a:rPr>
              <a:t>TANAKA控股株式会社 CSR</a:t>
            </a:r>
            <a:r>
              <a:rPr sz="600">
                <a:solidFill>
                  <a:srgbClr val="FFFFFF"/>
                </a:solidFill>
                <a:latin typeface="SDGPLR+KozGoPr6N-Regular"/>
                <a:cs typeface="SDGPLR+KozGoPr6N-Regular"/>
              </a:rPr>
              <a:t>•</a:t>
            </a:r>
            <a:r>
              <a:rPr sz="600">
                <a:solidFill>
                  <a:srgbClr val="FFFFFF"/>
                </a:solidFill>
                <a:latin typeface="UMWTSG+UDShinGoSCGbe-Reg"/>
                <a:cs typeface="UMWTSG+UDShinGoSCGbe-Reg"/>
              </a:rPr>
              <a:t>公关本部 交易审查部 经理ꢀ</a:t>
            </a:r>
            <a:r>
              <a:rPr sz="1500" baseline="-25325">
                <a:solidFill>
                  <a:srgbClr val="FFFFFF"/>
                </a:solidFill>
                <a:latin typeface="UMWTSG+UDShinGoSCGbe-Reg"/>
                <a:cs typeface="UMWTSG+UDShinGoSCGbe-Reg"/>
              </a:rPr>
              <a:t>福岛 敦</a:t>
            </a:r>
          </a:p>
        </p:txBody>
      </p:sp>
      <p:sp>
        <p:nvSpPr>
          <p:cNvPr id="84" name="object 84"/>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DUBLFA+UDShinGoPro-Regular"/>
                <a:cs typeface="DUBLFA+UDShinGoPro-Regular"/>
              </a:rPr>
              <a:t>20</a:t>
            </a:r>
          </a:p>
        </p:txBody>
      </p:sp>
      <p:sp>
        <p:nvSpPr>
          <p:cNvPr id="85" name="object 85"/>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DUBLFA+UDShinGoPro-Regular"/>
                <a:cs typeface="DUBLFA+UDShinGoPro-Regular"/>
              </a:rPr>
              <a:t>21</a:t>
            </a:r>
          </a:p>
        </p:txBody>
      </p:sp>
      <p:sp>
        <p:nvSpPr>
          <p:cNvPr id="86" name="object 86"/>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DWAGNU+UDShinGoPro-Light"/>
                <a:cs typeface="DWAGNU+UDShinGoPro-Light"/>
              </a:rPr>
              <a:t>TANAKA CSR REPORT 2019</a:t>
            </a:r>
          </a:p>
        </p:txBody>
      </p:sp>
      <p:sp>
        <p:nvSpPr>
          <p:cNvPr id="87" name="object 87"/>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DWAGNU+UDShinGoPro-Light"/>
                <a:cs typeface="DWAGNU+UDShinGoPro-Light"/>
              </a:rPr>
              <a:t>TANAKA CSR REPORT 2019</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255"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RSNSID+UDShinGoSCGbe-DeB"/>
                <a:cs typeface="RSNSID+UDShinGoSCGbe-DeB"/>
              </a:rPr>
              <a:t>持续建立信赖</a:t>
            </a:r>
          </a:p>
        </p:txBody>
      </p:sp>
      <p:sp>
        <p:nvSpPr>
          <p:cNvPr id="4" name="object 4"/>
          <p:cNvSpPr txBox="1"/>
          <p:nvPr/>
        </p:nvSpPr>
        <p:spPr>
          <a:xfrm>
            <a:off x="8165859"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RSNSID+UDShinGoSCGbe-DeB"/>
                <a:cs typeface="RSNSID+UDShinGoSCGbe-DeB"/>
              </a:rPr>
              <a:t>持续建立信赖</a:t>
            </a:r>
          </a:p>
        </p:txBody>
      </p:sp>
      <p:sp>
        <p:nvSpPr>
          <p:cNvPr id="5" name="object 5"/>
          <p:cNvSpPr txBox="1"/>
          <p:nvPr/>
        </p:nvSpPr>
        <p:spPr>
          <a:xfrm>
            <a:off x="888045" y="805781"/>
            <a:ext cx="2077593"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RSNSID+UDShinGoSCGbe-DeB"/>
                <a:cs typeface="RSNSID+UDShinGoSCGbe-DeB"/>
              </a:rPr>
              <a:t>CSR管理</a:t>
            </a:r>
          </a:p>
        </p:txBody>
      </p:sp>
      <p:sp>
        <p:nvSpPr>
          <p:cNvPr id="6" name="object 6"/>
          <p:cNvSpPr txBox="1"/>
          <p:nvPr/>
        </p:nvSpPr>
        <p:spPr>
          <a:xfrm>
            <a:off x="8448036" y="805781"/>
            <a:ext cx="2077593"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RSNSID+UDShinGoSCGbe-DeB"/>
                <a:cs typeface="RSNSID+UDShinGoSCGbe-DeB"/>
              </a:rPr>
              <a:t>CSR业绩</a:t>
            </a:r>
          </a:p>
        </p:txBody>
      </p:sp>
      <p:sp>
        <p:nvSpPr>
          <p:cNvPr id="7" name="object 7"/>
          <p:cNvSpPr txBox="1"/>
          <p:nvPr/>
        </p:nvSpPr>
        <p:spPr>
          <a:xfrm>
            <a:off x="1093353" y="1374562"/>
            <a:ext cx="11478961"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FAMWJD+UDShinGoSCGbe-Reg"/>
                <a:cs typeface="FAMWJD+UDShinGoSCGbe-Reg"/>
              </a:rPr>
              <a:t>CSR的</a:t>
            </a:r>
            <a:r>
              <a:rPr sz="1100" spc="-70978">
                <a:solidFill>
                  <a:srgbClr val="049BDB"/>
                </a:solidFill>
                <a:latin typeface="FAMWJD+UDShinGoSCGbe-Reg"/>
                <a:cs typeface="FAMWJD+UDShinGoSCGbe-Reg"/>
              </a:rPr>
              <a:t>基</a:t>
            </a:r>
            <a:r>
              <a:rPr sz="1100">
                <a:solidFill>
                  <a:srgbClr val="049BDB"/>
                </a:solidFill>
                <a:latin typeface="FAMWJD+UDShinGoSCGbe-Reg"/>
                <a:cs typeface="FAMWJD+UDShinGoSCGbe-Reg"/>
              </a:rPr>
              <a:t>本思想</a:t>
            </a:r>
          </a:p>
        </p:txBody>
      </p:sp>
      <p:sp>
        <p:nvSpPr>
          <p:cNvPr id="8" name="object 8"/>
          <p:cNvSpPr txBox="1"/>
          <p:nvPr/>
        </p:nvSpPr>
        <p:spPr>
          <a:xfrm>
            <a:off x="8225104" y="1487896"/>
            <a:ext cx="11069903"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a:t>
            </a:r>
            <a:r>
              <a:rPr sz="900" spc="-58028">
                <a:solidFill>
                  <a:srgbClr val="221E1F"/>
                </a:solidFill>
                <a:latin typeface="FAMWJD+UDShinGoSCGbe-Reg"/>
                <a:cs typeface="FAMWJD+UDShinGoSCGbe-Reg"/>
              </a:rPr>
              <a:t>董</a:t>
            </a:r>
            <a:r>
              <a:rPr sz="900">
                <a:solidFill>
                  <a:srgbClr val="221E1F"/>
                </a:solidFill>
                <a:latin typeface="FAMWJD+UDShinGoSCGbe-Reg"/>
                <a:cs typeface="FAMWJD+UDShinGoSCGbe-Reg"/>
              </a:rPr>
              <a:t>事、员工人数、管理职人数(日本国内)】</a:t>
            </a:r>
          </a:p>
        </p:txBody>
      </p:sp>
      <p:sp>
        <p:nvSpPr>
          <p:cNvPr id="9" name="object 9"/>
          <p:cNvSpPr txBox="1"/>
          <p:nvPr/>
        </p:nvSpPr>
        <p:spPr>
          <a:xfrm>
            <a:off x="11280859" y="1486441"/>
            <a:ext cx="1411719"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【平均年龄(日本国内)】</a:t>
            </a:r>
          </a:p>
        </p:txBody>
      </p:sp>
      <p:sp>
        <p:nvSpPr>
          <p:cNvPr id="10" name="object 10"/>
          <p:cNvSpPr txBox="1"/>
          <p:nvPr/>
        </p:nvSpPr>
        <p:spPr>
          <a:xfrm>
            <a:off x="907200" y="1640268"/>
            <a:ext cx="6835140" cy="1098652"/>
          </a:xfrm>
          <a:prstGeom prst="rect">
            <a:avLst/>
          </a:prstGeom>
        </p:spPr>
        <p:txBody>
          <a:bodyPr vert="horz" wrap="square" lIns="0" tIns="0" rIns="0" bIns="0" rtlCol="0">
            <a:spAutoFit/>
          </a:bodyPr>
          <a:lstStyle/>
          <a:p>
            <a:pPr marL="0" marR="0">
              <a:lnSpc>
                <a:spcPts val="900"/>
              </a:lnSpc>
              <a:spcBef>
                <a:spcPct val="0"/>
              </a:spcBef>
              <a:spcAft>
                <a:spcPct val="0"/>
              </a:spcAft>
            </a:pPr>
            <a:r>
              <a:rPr sz="900" spc="19">
                <a:solidFill>
                  <a:srgbClr val="221E1F"/>
                </a:solidFill>
                <a:latin typeface="TMFFNK+STXihei"/>
                <a:cs typeface="TMFFNK+STXihei"/>
              </a:rPr>
              <a:t>ꢀꢀ旨在开展履行CSR＜企业的社会责任＞的活动，并非脱离日常业务的个别活动，而是作为业务中的一环来努力推</a:t>
            </a:r>
          </a:p>
          <a:p>
            <a:pPr marL="0" marR="0">
              <a:lnSpc>
                <a:spcPts val="900"/>
              </a:lnSpc>
              <a:spcBef>
                <a:spcPts val="700"/>
              </a:spcBef>
              <a:spcAft>
                <a:spcPct val="0"/>
              </a:spcAft>
            </a:pPr>
            <a:r>
              <a:rPr sz="900">
                <a:solidFill>
                  <a:srgbClr val="221E1F"/>
                </a:solidFill>
                <a:latin typeface="TMFFNK+STXihei"/>
                <a:cs typeface="TMFFNK+STXihei"/>
              </a:rPr>
              <a:t>进。另外，如公司根本方针所述，对于所有利益相关者＜利害关系者＞的基本姿态，从创业当初起就一贯支撑着CSR活</a:t>
            </a:r>
          </a:p>
          <a:p>
            <a:pPr marL="0" marR="0">
              <a:lnSpc>
                <a:spcPts val="900"/>
              </a:lnSpc>
              <a:spcBef>
                <a:spcPts val="700"/>
              </a:spcBef>
              <a:spcAft>
                <a:spcPct val="0"/>
              </a:spcAft>
            </a:pPr>
            <a:r>
              <a:rPr sz="900">
                <a:solidFill>
                  <a:srgbClr val="221E1F"/>
                </a:solidFill>
                <a:latin typeface="TMFFNK+STXihei"/>
                <a:cs typeface="TMFFNK+STXihei"/>
              </a:rPr>
              <a:t>动。例如：“生金是财富”，就明确地表达了我们的姿态，自创业以来从未间断过始终坚持对生金进行再生利用（参照</a:t>
            </a:r>
          </a:p>
          <a:p>
            <a:pPr marL="0" marR="0">
              <a:lnSpc>
                <a:spcPts val="900"/>
              </a:lnSpc>
              <a:spcBef>
                <a:spcPts val="700"/>
              </a:spcBef>
              <a:spcAft>
                <a:spcPct val="0"/>
              </a:spcAft>
            </a:pPr>
            <a:r>
              <a:rPr sz="900" spc="28">
                <a:solidFill>
                  <a:srgbClr val="221E1F"/>
                </a:solidFill>
                <a:latin typeface="TMFFNK+STXihei"/>
                <a:cs typeface="TMFFNK+STXihei"/>
              </a:rPr>
              <a:t>P12-13），已经成为降低环境负荷的活动。代表社会贡献活动（参照P14-15）的社区参与、环境生物多样性的对应</a:t>
            </a:r>
          </a:p>
          <a:p>
            <a:pPr marL="0" marR="0">
              <a:lnSpc>
                <a:spcPts val="900"/>
              </a:lnSpc>
              <a:spcBef>
                <a:spcPts val="700"/>
              </a:spcBef>
              <a:spcAft>
                <a:spcPct val="0"/>
              </a:spcAft>
            </a:pPr>
            <a:r>
              <a:rPr sz="900">
                <a:solidFill>
                  <a:srgbClr val="221E1F"/>
                </a:solidFill>
                <a:latin typeface="TMFFNK+STXihei"/>
                <a:cs typeface="TMFFNK+STXihei"/>
              </a:rPr>
              <a:t>（参照P13）等，也已经融入本公司的日常业务中，正在继续推进。</a:t>
            </a:r>
          </a:p>
        </p:txBody>
      </p:sp>
      <p:sp>
        <p:nvSpPr>
          <p:cNvPr id="11" name="object 11"/>
          <p:cNvSpPr txBox="1"/>
          <p:nvPr/>
        </p:nvSpPr>
        <p:spPr>
          <a:xfrm>
            <a:off x="8288492" y="1700765"/>
            <a:ext cx="430463" cy="275100"/>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TMFFNK+STXihei"/>
                <a:cs typeface="TMFFNK+STXihei"/>
              </a:rPr>
              <a:t>员工人数(人)</a:t>
            </a:r>
          </a:p>
          <a:p>
            <a:pPr marL="30521" marR="0">
              <a:lnSpc>
                <a:spcPts val="552"/>
              </a:lnSpc>
              <a:spcBef>
                <a:spcPts val="354"/>
              </a:spcBef>
              <a:spcAft>
                <a:spcPct val="0"/>
              </a:spcAft>
            </a:pPr>
            <a:r>
              <a:rPr sz="550">
                <a:solidFill>
                  <a:srgbClr val="221E1F"/>
                </a:solidFill>
                <a:latin typeface="TMFFNK+STXihei"/>
                <a:cs typeface="TMFFNK+STXihei"/>
              </a:rPr>
              <a:t>3,000</a:t>
            </a:r>
          </a:p>
        </p:txBody>
      </p:sp>
      <p:sp>
        <p:nvSpPr>
          <p:cNvPr id="12" name="object 12"/>
          <p:cNvSpPr txBox="1"/>
          <p:nvPr/>
        </p:nvSpPr>
        <p:spPr>
          <a:xfrm>
            <a:off x="9781077" y="1700765"/>
            <a:ext cx="488884" cy="275100"/>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TMFFNK+STXihei"/>
                <a:cs typeface="TMFFNK+STXihei"/>
              </a:rPr>
              <a:t>管理职人数(人)</a:t>
            </a:r>
          </a:p>
          <a:p>
            <a:pPr marL="22287" marR="0">
              <a:lnSpc>
                <a:spcPts val="552"/>
              </a:lnSpc>
              <a:spcBef>
                <a:spcPts val="354"/>
              </a:spcBef>
              <a:spcAft>
                <a:spcPct val="0"/>
              </a:spcAft>
            </a:pPr>
            <a:r>
              <a:rPr sz="550">
                <a:solidFill>
                  <a:srgbClr val="221E1F"/>
                </a:solidFill>
                <a:latin typeface="TMFFNK+STXihei"/>
                <a:cs typeface="TMFFNK+STXihei"/>
              </a:rPr>
              <a:t>600</a:t>
            </a:r>
          </a:p>
        </p:txBody>
      </p:sp>
      <p:sp>
        <p:nvSpPr>
          <p:cNvPr id="13" name="object 13"/>
          <p:cNvSpPr txBox="1"/>
          <p:nvPr/>
        </p:nvSpPr>
        <p:spPr>
          <a:xfrm>
            <a:off x="10533497" y="1688405"/>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男性</a:t>
            </a:r>
          </a:p>
        </p:txBody>
      </p:sp>
      <p:sp>
        <p:nvSpPr>
          <p:cNvPr id="14" name="object 14"/>
          <p:cNvSpPr txBox="1"/>
          <p:nvPr/>
        </p:nvSpPr>
        <p:spPr>
          <a:xfrm>
            <a:off x="10975952" y="1688405"/>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女性</a:t>
            </a:r>
          </a:p>
        </p:txBody>
      </p:sp>
      <p:sp>
        <p:nvSpPr>
          <p:cNvPr id="15" name="object 15"/>
          <p:cNvSpPr txBox="1"/>
          <p:nvPr/>
        </p:nvSpPr>
        <p:spPr>
          <a:xfrm>
            <a:off x="11305394" y="1694326"/>
            <a:ext cx="260985" cy="154835"/>
          </a:xfrm>
          <a:prstGeom prst="rect">
            <a:avLst/>
          </a:prstGeom>
        </p:spPr>
        <p:txBody>
          <a:bodyPr vert="horz" wrap="square" lIns="0" tIns="0" rIns="0" bIns="0" rtlCol="0">
            <a:spAutoFit/>
          </a:bodyPr>
          <a:lstStyle/>
          <a:p>
            <a:pPr marL="0" marR="0">
              <a:lnSpc>
                <a:spcPts val="544"/>
              </a:lnSpc>
              <a:spcBef>
                <a:spcPct val="0"/>
              </a:spcBef>
              <a:spcAft>
                <a:spcPct val="0"/>
              </a:spcAft>
            </a:pPr>
            <a:r>
              <a:rPr sz="450" spc="10">
                <a:solidFill>
                  <a:srgbClr val="221E1F"/>
                </a:solidFill>
                <a:latin typeface="ABVAMJ+MPHYZhongDengXianTiGbe-Medium"/>
                <a:cs typeface="ABVAMJ+MPHYZhongDengXianTiGbe-Medium"/>
              </a:rPr>
              <a:t>（岁）</a:t>
            </a:r>
          </a:p>
        </p:txBody>
      </p:sp>
      <p:sp>
        <p:nvSpPr>
          <p:cNvPr id="16" name="object 16"/>
          <p:cNvSpPr txBox="1"/>
          <p:nvPr/>
        </p:nvSpPr>
        <p:spPr>
          <a:xfrm>
            <a:off x="13591022" y="1688405"/>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男性</a:t>
            </a:r>
          </a:p>
        </p:txBody>
      </p:sp>
      <p:sp>
        <p:nvSpPr>
          <p:cNvPr id="17" name="object 17"/>
          <p:cNvSpPr txBox="1"/>
          <p:nvPr/>
        </p:nvSpPr>
        <p:spPr>
          <a:xfrm>
            <a:off x="14033477" y="1688405"/>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女性</a:t>
            </a:r>
          </a:p>
        </p:txBody>
      </p:sp>
      <p:sp>
        <p:nvSpPr>
          <p:cNvPr id="18" name="object 18"/>
          <p:cNvSpPr txBox="1"/>
          <p:nvPr/>
        </p:nvSpPr>
        <p:spPr>
          <a:xfrm>
            <a:off x="8682162" y="1805701"/>
            <a:ext cx="1006080" cy="241783"/>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2,755</a:t>
            </a:r>
            <a:r>
              <a:rPr sz="600" spc="676">
                <a:solidFill>
                  <a:srgbClr val="221E1F"/>
                </a:solidFill>
                <a:latin typeface="Times New Roman"/>
                <a:cs typeface="Times New Roman"/>
              </a:rPr>
              <a:t> </a:t>
            </a:r>
            <a:r>
              <a:rPr sz="600">
                <a:solidFill>
                  <a:srgbClr val="221E1F"/>
                </a:solidFill>
                <a:latin typeface="SSCMOR+UDShinGoPro-Regular"/>
                <a:cs typeface="SSCMOR+UDShinGoPro-Regular"/>
              </a:rPr>
              <a:t>2,767</a:t>
            </a:r>
            <a:r>
              <a:rPr sz="600" spc="676">
                <a:solidFill>
                  <a:srgbClr val="221E1F"/>
                </a:solidFill>
                <a:latin typeface="Times New Roman"/>
                <a:cs typeface="Times New Roman"/>
              </a:rPr>
              <a:t> </a:t>
            </a:r>
            <a:r>
              <a:rPr sz="600">
                <a:solidFill>
                  <a:srgbClr val="221E1F"/>
                </a:solidFill>
                <a:latin typeface="SSCMOR+UDShinGoPro-Regular"/>
                <a:cs typeface="SSCMOR+UDShinGoPro-Regular"/>
              </a:rPr>
              <a:t>2,774</a:t>
            </a:r>
          </a:p>
        </p:txBody>
      </p:sp>
      <p:sp>
        <p:nvSpPr>
          <p:cNvPr id="19" name="object 19"/>
          <p:cNvSpPr txBox="1"/>
          <p:nvPr/>
        </p:nvSpPr>
        <p:spPr>
          <a:xfrm>
            <a:off x="11330955" y="1796571"/>
            <a:ext cx="182450"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50</a:t>
            </a:r>
          </a:p>
        </p:txBody>
      </p:sp>
      <p:sp>
        <p:nvSpPr>
          <p:cNvPr id="20" name="object 20"/>
          <p:cNvSpPr txBox="1"/>
          <p:nvPr/>
        </p:nvSpPr>
        <p:spPr>
          <a:xfrm>
            <a:off x="10126049" y="1852311"/>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530</a:t>
            </a:r>
          </a:p>
        </p:txBody>
      </p:sp>
      <p:sp>
        <p:nvSpPr>
          <p:cNvPr id="21" name="object 21"/>
          <p:cNvSpPr txBox="1"/>
          <p:nvPr/>
        </p:nvSpPr>
        <p:spPr>
          <a:xfrm>
            <a:off x="10452643" y="1868770"/>
            <a:ext cx="26517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522</a:t>
            </a:r>
          </a:p>
        </p:txBody>
      </p:sp>
      <p:sp>
        <p:nvSpPr>
          <p:cNvPr id="22" name="object 22"/>
          <p:cNvSpPr txBox="1"/>
          <p:nvPr/>
        </p:nvSpPr>
        <p:spPr>
          <a:xfrm>
            <a:off x="10779236" y="1840805"/>
            <a:ext cx="255651" cy="435143"/>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539</a:t>
            </a:r>
          </a:p>
          <a:p>
            <a:pPr marL="24607" marR="0">
              <a:lnSpc>
                <a:spcPts val="780"/>
              </a:lnSpc>
              <a:spcBef>
                <a:spcPts val="885"/>
              </a:spcBef>
              <a:spcAft>
                <a:spcPct val="0"/>
              </a:spcAft>
            </a:pPr>
            <a:r>
              <a:rPr sz="500">
                <a:solidFill>
                  <a:srgbClr val="FFFFFF"/>
                </a:solidFill>
                <a:latin typeface="SSCMOR+UDShinGoPro-Regular"/>
                <a:cs typeface="SSCMOR+UDShinGoPro-Regular"/>
              </a:rPr>
              <a:t>70</a:t>
            </a:r>
          </a:p>
        </p:txBody>
      </p:sp>
      <p:sp>
        <p:nvSpPr>
          <p:cNvPr id="23" name="object 23"/>
          <p:cNvSpPr txBox="1"/>
          <p:nvPr/>
        </p:nvSpPr>
        <p:spPr>
          <a:xfrm>
            <a:off x="11632640" y="1842425"/>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08AD0"/>
                </a:solidFill>
                <a:latin typeface="SSCMOR+UDShinGoPro-Regular"/>
                <a:cs typeface="SSCMOR+UDShinGoPro-Regular"/>
              </a:rPr>
              <a:t>43.0</a:t>
            </a:r>
          </a:p>
        </p:txBody>
      </p:sp>
      <p:sp>
        <p:nvSpPr>
          <p:cNvPr id="24" name="object 24"/>
          <p:cNvSpPr txBox="1"/>
          <p:nvPr/>
        </p:nvSpPr>
        <p:spPr>
          <a:xfrm>
            <a:off x="12142587" y="1857818"/>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08AD0"/>
                </a:solidFill>
                <a:latin typeface="SSCMOR+UDShinGoPro-Regular"/>
                <a:cs typeface="SSCMOR+UDShinGoPro-Regular"/>
              </a:rPr>
              <a:t>42.0</a:t>
            </a:r>
          </a:p>
        </p:txBody>
      </p:sp>
      <p:sp>
        <p:nvSpPr>
          <p:cNvPr id="25" name="object 25"/>
          <p:cNvSpPr txBox="1"/>
          <p:nvPr/>
        </p:nvSpPr>
        <p:spPr>
          <a:xfrm>
            <a:off x="12652457" y="1851638"/>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08AD0"/>
                </a:solidFill>
                <a:latin typeface="SSCMOR+UDShinGoPro-Regular"/>
                <a:cs typeface="SSCMOR+UDShinGoPro-Regular"/>
              </a:rPr>
              <a:t>42.4</a:t>
            </a:r>
          </a:p>
        </p:txBody>
      </p:sp>
      <p:sp>
        <p:nvSpPr>
          <p:cNvPr id="26" name="object 26"/>
          <p:cNvSpPr txBox="1"/>
          <p:nvPr/>
        </p:nvSpPr>
        <p:spPr>
          <a:xfrm>
            <a:off x="12849740" y="1863982"/>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spc="-32">
                <a:solidFill>
                  <a:srgbClr val="ED076D"/>
                </a:solidFill>
                <a:latin typeface="SSCMOR+UDShinGoPro-Regular"/>
                <a:cs typeface="SSCMOR+UDShinGoPro-Regular"/>
              </a:rPr>
              <a:t>41.6</a:t>
            </a:r>
          </a:p>
        </p:txBody>
      </p:sp>
      <p:sp>
        <p:nvSpPr>
          <p:cNvPr id="27" name="object 27"/>
          <p:cNvSpPr txBox="1"/>
          <p:nvPr/>
        </p:nvSpPr>
        <p:spPr>
          <a:xfrm>
            <a:off x="13162389" y="1851716"/>
            <a:ext cx="46771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08AD0"/>
                </a:solidFill>
                <a:latin typeface="SSCMOR+UDShinGoPro-Regular"/>
                <a:cs typeface="SSCMOR+UDShinGoPro-Regular"/>
              </a:rPr>
              <a:t>42.3</a:t>
            </a:r>
            <a:r>
              <a:rPr sz="600" spc="78">
                <a:solidFill>
                  <a:srgbClr val="008AD0"/>
                </a:solidFill>
                <a:latin typeface="Times New Roman"/>
                <a:cs typeface="Times New Roman"/>
              </a:rPr>
              <a:t> </a:t>
            </a:r>
            <a:r>
              <a:rPr sz="600" spc="-48">
                <a:solidFill>
                  <a:srgbClr val="ED076D"/>
                </a:solidFill>
                <a:latin typeface="SSCMOR+UDShinGoPro-Regular"/>
                <a:cs typeface="SSCMOR+UDShinGoPro-Regular"/>
              </a:rPr>
              <a:t>42.3</a:t>
            </a:r>
          </a:p>
        </p:txBody>
      </p:sp>
      <p:sp>
        <p:nvSpPr>
          <p:cNvPr id="28" name="object 28"/>
          <p:cNvSpPr txBox="1"/>
          <p:nvPr/>
        </p:nvSpPr>
        <p:spPr>
          <a:xfrm>
            <a:off x="13672330" y="1843605"/>
            <a:ext cx="467716" cy="241249"/>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08AD0"/>
                </a:solidFill>
                <a:latin typeface="SSCMOR+UDShinGoPro-Regular"/>
                <a:cs typeface="SSCMOR+UDShinGoPro-Regular"/>
              </a:rPr>
              <a:t>42.3</a:t>
            </a:r>
            <a:r>
              <a:rPr sz="600" spc="78">
                <a:solidFill>
                  <a:srgbClr val="008AD0"/>
                </a:solidFill>
                <a:latin typeface="Times New Roman"/>
                <a:cs typeface="Times New Roman"/>
              </a:rPr>
              <a:t> </a:t>
            </a:r>
            <a:r>
              <a:rPr sz="600" spc="-48">
                <a:solidFill>
                  <a:srgbClr val="ED076D"/>
                </a:solidFill>
                <a:latin typeface="SSCMOR+UDShinGoPro-Regular"/>
                <a:cs typeface="SSCMOR+UDShinGoPro-Regular"/>
              </a:rPr>
              <a:t>42.7</a:t>
            </a:r>
          </a:p>
        </p:txBody>
      </p:sp>
      <p:sp>
        <p:nvSpPr>
          <p:cNvPr id="29" name="object 29"/>
          <p:cNvSpPr txBox="1"/>
          <p:nvPr/>
        </p:nvSpPr>
        <p:spPr>
          <a:xfrm>
            <a:off x="11823750" y="1888602"/>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ED076D"/>
                </a:solidFill>
                <a:latin typeface="SSCMOR+UDShinGoPro-Regular"/>
                <a:cs typeface="SSCMOR+UDShinGoPro-Regular"/>
              </a:rPr>
              <a:t>40.0</a:t>
            </a:r>
          </a:p>
        </p:txBody>
      </p:sp>
      <p:sp>
        <p:nvSpPr>
          <p:cNvPr id="30" name="object 30"/>
          <p:cNvSpPr txBox="1"/>
          <p:nvPr/>
        </p:nvSpPr>
        <p:spPr>
          <a:xfrm>
            <a:off x="12333696" y="1873210"/>
            <a:ext cx="285673"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ED076D"/>
                </a:solidFill>
                <a:latin typeface="SSCMOR+UDShinGoPro-Regular"/>
                <a:cs typeface="SSCMOR+UDShinGoPro-Regular"/>
              </a:rPr>
              <a:t>41.0</a:t>
            </a:r>
          </a:p>
        </p:txBody>
      </p:sp>
      <p:sp>
        <p:nvSpPr>
          <p:cNvPr id="31" name="object 31"/>
          <p:cNvSpPr txBox="1"/>
          <p:nvPr/>
        </p:nvSpPr>
        <p:spPr>
          <a:xfrm>
            <a:off x="8319014" y="1977781"/>
            <a:ext cx="279544" cy="843870"/>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2,500</a:t>
            </a:r>
          </a:p>
          <a:p>
            <a:pPr marL="0" marR="0">
              <a:lnSpc>
                <a:spcPts val="552"/>
              </a:lnSpc>
              <a:spcBef>
                <a:spcPts val="714"/>
              </a:spcBef>
              <a:spcAft>
                <a:spcPct val="0"/>
              </a:spcAft>
            </a:pPr>
            <a:r>
              <a:rPr sz="550">
                <a:solidFill>
                  <a:srgbClr val="221E1F"/>
                </a:solidFill>
                <a:latin typeface="TMFFNK+STXihei"/>
                <a:cs typeface="TMFFNK+STXihei"/>
              </a:rPr>
              <a:t>2,000</a:t>
            </a:r>
          </a:p>
          <a:p>
            <a:pPr marL="0" marR="0">
              <a:lnSpc>
                <a:spcPts val="552"/>
              </a:lnSpc>
              <a:spcBef>
                <a:spcPts val="714"/>
              </a:spcBef>
              <a:spcAft>
                <a:spcPct val="0"/>
              </a:spcAft>
            </a:pPr>
            <a:r>
              <a:rPr sz="550">
                <a:solidFill>
                  <a:srgbClr val="221E1F"/>
                </a:solidFill>
                <a:latin typeface="TMFFNK+STXihei"/>
                <a:cs typeface="TMFFNK+STXihei"/>
              </a:rPr>
              <a:t>1,500</a:t>
            </a:r>
          </a:p>
          <a:p>
            <a:pPr marL="0" marR="0">
              <a:lnSpc>
                <a:spcPts val="552"/>
              </a:lnSpc>
              <a:spcBef>
                <a:spcPts val="715"/>
              </a:spcBef>
              <a:spcAft>
                <a:spcPct val="0"/>
              </a:spcAft>
            </a:pPr>
            <a:r>
              <a:rPr sz="550">
                <a:solidFill>
                  <a:srgbClr val="221E1F"/>
                </a:solidFill>
                <a:latin typeface="TMFFNK+STXihei"/>
                <a:cs typeface="TMFFNK+STXihei"/>
              </a:rPr>
              <a:t>1,000</a:t>
            </a:r>
          </a:p>
          <a:p>
            <a:pPr marL="58256" marR="0">
              <a:lnSpc>
                <a:spcPts val="552"/>
              </a:lnSpc>
              <a:spcBef>
                <a:spcPts val="714"/>
              </a:spcBef>
              <a:spcAft>
                <a:spcPct val="0"/>
              </a:spcAft>
            </a:pPr>
            <a:r>
              <a:rPr sz="550">
                <a:solidFill>
                  <a:srgbClr val="221E1F"/>
                </a:solidFill>
                <a:latin typeface="TMFFNK+STXihei"/>
                <a:cs typeface="TMFFNK+STXihei"/>
              </a:rPr>
              <a:t>500</a:t>
            </a:r>
          </a:p>
        </p:txBody>
      </p:sp>
      <p:sp>
        <p:nvSpPr>
          <p:cNvPr id="32" name="object 32"/>
          <p:cNvSpPr txBox="1"/>
          <p:nvPr/>
        </p:nvSpPr>
        <p:spPr>
          <a:xfrm>
            <a:off x="9803365" y="1977781"/>
            <a:ext cx="221288" cy="1011157"/>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500</a:t>
            </a:r>
          </a:p>
          <a:p>
            <a:pPr marL="0" marR="0">
              <a:lnSpc>
                <a:spcPts val="552"/>
              </a:lnSpc>
              <a:spcBef>
                <a:spcPts val="714"/>
              </a:spcBef>
              <a:spcAft>
                <a:spcPct val="0"/>
              </a:spcAft>
            </a:pPr>
            <a:r>
              <a:rPr sz="550">
                <a:solidFill>
                  <a:srgbClr val="221E1F"/>
                </a:solidFill>
                <a:latin typeface="TMFFNK+STXihei"/>
                <a:cs typeface="TMFFNK+STXihei"/>
              </a:rPr>
              <a:t>400</a:t>
            </a:r>
          </a:p>
          <a:p>
            <a:pPr marL="0" marR="0">
              <a:lnSpc>
                <a:spcPts val="552"/>
              </a:lnSpc>
              <a:spcBef>
                <a:spcPts val="714"/>
              </a:spcBef>
              <a:spcAft>
                <a:spcPct val="0"/>
              </a:spcAft>
            </a:pPr>
            <a:r>
              <a:rPr sz="550">
                <a:solidFill>
                  <a:srgbClr val="221E1F"/>
                </a:solidFill>
                <a:latin typeface="TMFFNK+STXihei"/>
                <a:cs typeface="TMFFNK+STXihei"/>
              </a:rPr>
              <a:t>300</a:t>
            </a:r>
          </a:p>
          <a:p>
            <a:pPr marL="0" marR="0">
              <a:lnSpc>
                <a:spcPts val="552"/>
              </a:lnSpc>
              <a:spcBef>
                <a:spcPts val="715"/>
              </a:spcBef>
              <a:spcAft>
                <a:spcPct val="0"/>
              </a:spcAft>
            </a:pPr>
            <a:r>
              <a:rPr sz="550">
                <a:solidFill>
                  <a:srgbClr val="221E1F"/>
                </a:solidFill>
                <a:latin typeface="TMFFNK+STXihei"/>
                <a:cs typeface="TMFFNK+STXihei"/>
              </a:rPr>
              <a:t>200</a:t>
            </a:r>
          </a:p>
          <a:p>
            <a:pPr marL="0" marR="0">
              <a:lnSpc>
                <a:spcPts val="552"/>
              </a:lnSpc>
              <a:spcBef>
                <a:spcPts val="714"/>
              </a:spcBef>
              <a:spcAft>
                <a:spcPct val="0"/>
              </a:spcAft>
            </a:pPr>
            <a:r>
              <a:rPr sz="550">
                <a:solidFill>
                  <a:srgbClr val="221E1F"/>
                </a:solidFill>
                <a:latin typeface="TMFFNK+STXihei"/>
                <a:cs typeface="TMFFNK+STXihei"/>
              </a:rPr>
              <a:t>100</a:t>
            </a:r>
          </a:p>
          <a:p>
            <a:pPr marL="77668" marR="0">
              <a:lnSpc>
                <a:spcPts val="552"/>
              </a:lnSpc>
              <a:spcBef>
                <a:spcPts val="715"/>
              </a:spcBef>
              <a:spcAft>
                <a:spcPct val="0"/>
              </a:spcAft>
            </a:pPr>
            <a:r>
              <a:rPr sz="550">
                <a:solidFill>
                  <a:srgbClr val="221E1F"/>
                </a:solidFill>
                <a:latin typeface="TMFFNK+STXihei"/>
                <a:cs typeface="TMFFNK+STXihei"/>
              </a:rPr>
              <a:t>0</a:t>
            </a:r>
          </a:p>
        </p:txBody>
      </p:sp>
      <p:sp>
        <p:nvSpPr>
          <p:cNvPr id="33" name="object 33"/>
          <p:cNvSpPr txBox="1"/>
          <p:nvPr/>
        </p:nvSpPr>
        <p:spPr>
          <a:xfrm>
            <a:off x="11330955" y="2000068"/>
            <a:ext cx="182450" cy="988906"/>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40</a:t>
            </a:r>
          </a:p>
          <a:p>
            <a:pPr marL="0" marR="0">
              <a:lnSpc>
                <a:spcPts val="552"/>
              </a:lnSpc>
              <a:spcBef>
                <a:spcPts val="1000"/>
              </a:spcBef>
              <a:spcAft>
                <a:spcPct val="0"/>
              </a:spcAft>
            </a:pPr>
            <a:r>
              <a:rPr sz="550">
                <a:solidFill>
                  <a:srgbClr val="221E1F"/>
                </a:solidFill>
                <a:latin typeface="TMFFNK+STXihei"/>
                <a:cs typeface="TMFFNK+STXihei"/>
              </a:rPr>
              <a:t>30</a:t>
            </a:r>
          </a:p>
          <a:p>
            <a:pPr marL="0" marR="0">
              <a:lnSpc>
                <a:spcPts val="552"/>
              </a:lnSpc>
              <a:spcBef>
                <a:spcPts val="1000"/>
              </a:spcBef>
              <a:spcAft>
                <a:spcPct val="0"/>
              </a:spcAft>
            </a:pPr>
            <a:r>
              <a:rPr sz="550">
                <a:solidFill>
                  <a:srgbClr val="221E1F"/>
                </a:solidFill>
                <a:latin typeface="TMFFNK+STXihei"/>
                <a:cs typeface="TMFFNK+STXihei"/>
              </a:rPr>
              <a:t>20</a:t>
            </a:r>
          </a:p>
          <a:p>
            <a:pPr marL="0" marR="0">
              <a:lnSpc>
                <a:spcPts val="552"/>
              </a:lnSpc>
              <a:spcBef>
                <a:spcPts val="1000"/>
              </a:spcBef>
              <a:spcAft>
                <a:spcPct val="0"/>
              </a:spcAft>
            </a:pPr>
            <a:r>
              <a:rPr sz="550">
                <a:solidFill>
                  <a:srgbClr val="221E1F"/>
                </a:solidFill>
                <a:latin typeface="TMFFNK+STXihei"/>
                <a:cs typeface="TMFFNK+STXihei"/>
              </a:rPr>
              <a:t>10</a:t>
            </a:r>
          </a:p>
          <a:p>
            <a:pPr marL="38837" marR="0">
              <a:lnSpc>
                <a:spcPts val="552"/>
              </a:lnSpc>
              <a:spcBef>
                <a:spcPts val="1000"/>
              </a:spcBef>
              <a:spcAft>
                <a:spcPct val="0"/>
              </a:spcAft>
            </a:pPr>
            <a:r>
              <a:rPr sz="550">
                <a:solidFill>
                  <a:srgbClr val="221E1F"/>
                </a:solidFill>
                <a:latin typeface="TMFFNK+STXihei"/>
                <a:cs typeface="TMFFNK+STXihei"/>
              </a:rPr>
              <a:t>0</a:t>
            </a:r>
          </a:p>
        </p:txBody>
      </p:sp>
      <p:sp>
        <p:nvSpPr>
          <p:cNvPr id="34" name="object 34"/>
          <p:cNvSpPr txBox="1"/>
          <p:nvPr/>
        </p:nvSpPr>
        <p:spPr>
          <a:xfrm>
            <a:off x="10150698" y="2090506"/>
            <a:ext cx="17907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72</a:t>
            </a:r>
          </a:p>
        </p:txBody>
      </p:sp>
      <p:sp>
        <p:nvSpPr>
          <p:cNvPr id="35" name="object 35"/>
          <p:cNvSpPr txBox="1"/>
          <p:nvPr/>
        </p:nvSpPr>
        <p:spPr>
          <a:xfrm>
            <a:off x="10477270" y="2097203"/>
            <a:ext cx="17907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68</a:t>
            </a:r>
          </a:p>
        </p:txBody>
      </p:sp>
      <p:sp>
        <p:nvSpPr>
          <p:cNvPr id="36" name="object 36"/>
          <p:cNvSpPr txBox="1"/>
          <p:nvPr/>
        </p:nvSpPr>
        <p:spPr>
          <a:xfrm>
            <a:off x="8721248" y="2212941"/>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831</a:t>
            </a:r>
          </a:p>
        </p:txBody>
      </p:sp>
      <p:sp>
        <p:nvSpPr>
          <p:cNvPr id="37" name="object 37"/>
          <p:cNvSpPr txBox="1"/>
          <p:nvPr/>
        </p:nvSpPr>
        <p:spPr>
          <a:xfrm>
            <a:off x="9047821" y="2206915"/>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825</a:t>
            </a:r>
          </a:p>
        </p:txBody>
      </p:sp>
      <p:sp>
        <p:nvSpPr>
          <p:cNvPr id="38" name="object 38"/>
          <p:cNvSpPr txBox="1"/>
          <p:nvPr/>
        </p:nvSpPr>
        <p:spPr>
          <a:xfrm>
            <a:off x="9374392" y="2208588"/>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837</a:t>
            </a:r>
          </a:p>
        </p:txBody>
      </p:sp>
      <p:sp>
        <p:nvSpPr>
          <p:cNvPr id="39" name="object 39"/>
          <p:cNvSpPr txBox="1"/>
          <p:nvPr/>
        </p:nvSpPr>
        <p:spPr>
          <a:xfrm>
            <a:off x="8702769" y="2574510"/>
            <a:ext cx="279971"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spc="-17">
                <a:solidFill>
                  <a:srgbClr val="FFFFFF"/>
                </a:solidFill>
                <a:latin typeface="SSCMOR+UDShinGoPro-Regular"/>
                <a:cs typeface="SSCMOR+UDShinGoPro-Regular"/>
              </a:rPr>
              <a:t>1,924</a:t>
            </a:r>
          </a:p>
        </p:txBody>
      </p:sp>
      <p:sp>
        <p:nvSpPr>
          <p:cNvPr id="40" name="object 40"/>
          <p:cNvSpPr txBox="1"/>
          <p:nvPr/>
        </p:nvSpPr>
        <p:spPr>
          <a:xfrm>
            <a:off x="9029342" y="2574516"/>
            <a:ext cx="279971"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spc="-17">
                <a:solidFill>
                  <a:srgbClr val="FFFFFF"/>
                </a:solidFill>
                <a:latin typeface="SSCMOR+UDShinGoPro-Regular"/>
                <a:cs typeface="SSCMOR+UDShinGoPro-Regular"/>
              </a:rPr>
              <a:t>1,942</a:t>
            </a:r>
          </a:p>
        </p:txBody>
      </p:sp>
      <p:sp>
        <p:nvSpPr>
          <p:cNvPr id="41" name="object 41"/>
          <p:cNvSpPr txBox="1"/>
          <p:nvPr/>
        </p:nvSpPr>
        <p:spPr>
          <a:xfrm>
            <a:off x="9355913" y="2574539"/>
            <a:ext cx="279971"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spc="-17">
                <a:solidFill>
                  <a:srgbClr val="FFFFFF"/>
                </a:solidFill>
                <a:latin typeface="SSCMOR+UDShinGoPro-Regular"/>
                <a:cs typeface="SSCMOR+UDShinGoPro-Regular"/>
              </a:rPr>
              <a:t>1,937</a:t>
            </a:r>
          </a:p>
        </p:txBody>
      </p:sp>
      <p:sp>
        <p:nvSpPr>
          <p:cNvPr id="42" name="object 42"/>
          <p:cNvSpPr txBox="1"/>
          <p:nvPr/>
        </p:nvSpPr>
        <p:spPr>
          <a:xfrm>
            <a:off x="10136347" y="2574503"/>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458</a:t>
            </a:r>
          </a:p>
        </p:txBody>
      </p:sp>
      <p:sp>
        <p:nvSpPr>
          <p:cNvPr id="43" name="object 43"/>
          <p:cNvSpPr txBox="1"/>
          <p:nvPr/>
        </p:nvSpPr>
        <p:spPr>
          <a:xfrm>
            <a:off x="10462919" y="2574532"/>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454</a:t>
            </a:r>
          </a:p>
        </p:txBody>
      </p:sp>
      <p:sp>
        <p:nvSpPr>
          <p:cNvPr id="44" name="object 44"/>
          <p:cNvSpPr txBox="1"/>
          <p:nvPr/>
        </p:nvSpPr>
        <p:spPr>
          <a:xfrm>
            <a:off x="10789492" y="2574525"/>
            <a:ext cx="22098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469</a:t>
            </a:r>
          </a:p>
        </p:txBody>
      </p:sp>
      <p:sp>
        <p:nvSpPr>
          <p:cNvPr id="45" name="object 45"/>
          <p:cNvSpPr txBox="1"/>
          <p:nvPr/>
        </p:nvSpPr>
        <p:spPr>
          <a:xfrm>
            <a:off x="1679284" y="2738909"/>
            <a:ext cx="5944147"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spc="31">
                <a:solidFill>
                  <a:srgbClr val="221E1F"/>
                </a:solidFill>
                <a:latin typeface="TMFFNK+STXihei"/>
                <a:cs typeface="TMFFNK+STXihei"/>
              </a:rPr>
              <a:t>公司自创业以来经历了130多年，“公司根本方针”中不仅要求提高品质、生产率和技术能力，而且记载了包括企业的社会责任</a:t>
            </a:r>
          </a:p>
        </p:txBody>
      </p:sp>
      <p:sp>
        <p:nvSpPr>
          <p:cNvPr id="46" name="object 46"/>
          <p:cNvSpPr txBox="1"/>
          <p:nvPr/>
        </p:nvSpPr>
        <p:spPr>
          <a:xfrm>
            <a:off x="950776" y="2799001"/>
            <a:ext cx="762000"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049BDB"/>
                </a:solidFill>
                <a:latin typeface="FAMWJD+UDShinGoSCGbe-Reg"/>
                <a:cs typeface="FAMWJD+UDShinGoSCGbe-Reg"/>
              </a:rPr>
              <a:t>公司根本方针</a:t>
            </a:r>
          </a:p>
        </p:txBody>
      </p:sp>
      <p:sp>
        <p:nvSpPr>
          <p:cNvPr id="47" name="object 47"/>
          <p:cNvSpPr txBox="1"/>
          <p:nvPr/>
        </p:nvSpPr>
        <p:spPr>
          <a:xfrm>
            <a:off x="8454945" y="2814060"/>
            <a:ext cx="143612"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0</a:t>
            </a:r>
          </a:p>
        </p:txBody>
      </p:sp>
      <p:sp>
        <p:nvSpPr>
          <p:cNvPr id="48" name="object 48"/>
          <p:cNvSpPr txBox="1"/>
          <p:nvPr/>
        </p:nvSpPr>
        <p:spPr>
          <a:xfrm>
            <a:off x="1679284" y="2865947"/>
            <a:ext cx="1934081"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（CSR）在内的所有企业活动的基本姿态。</a:t>
            </a:r>
          </a:p>
        </p:txBody>
      </p:sp>
      <p:sp>
        <p:nvSpPr>
          <p:cNvPr id="49" name="object 49"/>
          <p:cNvSpPr txBox="1"/>
          <p:nvPr/>
        </p:nvSpPr>
        <p:spPr>
          <a:xfrm>
            <a:off x="8696065" y="2871294"/>
            <a:ext cx="1168968" cy="230873"/>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r>
              <a:rPr sz="700" spc="845">
                <a:solidFill>
                  <a:srgbClr val="221E1F"/>
                </a:solidFill>
                <a:latin typeface="TMFFNK+STXihei"/>
                <a:cs typeface="TMFFNK+STXihei"/>
              </a:rPr>
              <a:t> </a:t>
            </a:r>
            <a:r>
              <a:rPr sz="700">
                <a:solidFill>
                  <a:srgbClr val="221E1F"/>
                </a:solidFill>
                <a:latin typeface="TMFFNK+STXihei"/>
                <a:cs typeface="TMFFNK+STXihei"/>
              </a:rPr>
              <a:t>2017</a:t>
            </a:r>
            <a:r>
              <a:rPr sz="700" spc="845">
                <a:solidFill>
                  <a:srgbClr val="221E1F"/>
                </a:solidFill>
                <a:latin typeface="TMFFNK+STXihei"/>
                <a:cs typeface="TMFFNK+STXihei"/>
              </a:rPr>
              <a:t> </a:t>
            </a:r>
            <a:r>
              <a:rPr sz="700">
                <a:solidFill>
                  <a:srgbClr val="221E1F"/>
                </a:solidFill>
                <a:latin typeface="TMFFNK+STXihei"/>
                <a:cs typeface="TMFFNK+STXihei"/>
              </a:rPr>
              <a:t>2018</a:t>
            </a:r>
            <a:r>
              <a:rPr sz="700" spc="135">
                <a:solidFill>
                  <a:srgbClr val="221E1F"/>
                </a:solidFill>
                <a:latin typeface="TMFFNK+STXihei"/>
                <a:cs typeface="TMFFNK+STXihei"/>
              </a:rPr>
              <a:t> </a:t>
            </a:r>
            <a:r>
              <a:rPr sz="750" baseline="20441">
                <a:solidFill>
                  <a:srgbClr val="221E1F"/>
                </a:solidFill>
                <a:latin typeface="TMFFNK+STXihei"/>
                <a:cs typeface="TMFFNK+STXihei"/>
              </a:rPr>
              <a:t>年度</a:t>
            </a:r>
          </a:p>
        </p:txBody>
      </p:sp>
      <p:sp>
        <p:nvSpPr>
          <p:cNvPr id="50" name="object 50"/>
          <p:cNvSpPr txBox="1"/>
          <p:nvPr/>
        </p:nvSpPr>
        <p:spPr>
          <a:xfrm>
            <a:off x="10104555" y="2871294"/>
            <a:ext cx="1188396" cy="230873"/>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r>
              <a:rPr sz="700" spc="845">
                <a:solidFill>
                  <a:srgbClr val="221E1F"/>
                </a:solidFill>
                <a:latin typeface="TMFFNK+STXihei"/>
                <a:cs typeface="TMFFNK+STXihei"/>
              </a:rPr>
              <a:t> </a:t>
            </a:r>
            <a:r>
              <a:rPr sz="700">
                <a:solidFill>
                  <a:srgbClr val="221E1F"/>
                </a:solidFill>
                <a:latin typeface="TMFFNK+STXihei"/>
                <a:cs typeface="TMFFNK+STXihei"/>
              </a:rPr>
              <a:t>2017</a:t>
            </a:r>
            <a:r>
              <a:rPr sz="700" spc="845">
                <a:solidFill>
                  <a:srgbClr val="221E1F"/>
                </a:solidFill>
                <a:latin typeface="TMFFNK+STXihei"/>
                <a:cs typeface="TMFFNK+STXihei"/>
              </a:rPr>
              <a:t> </a:t>
            </a:r>
            <a:r>
              <a:rPr sz="700">
                <a:solidFill>
                  <a:srgbClr val="221E1F"/>
                </a:solidFill>
                <a:latin typeface="TMFFNK+STXihei"/>
                <a:cs typeface="TMFFNK+STXihei"/>
              </a:rPr>
              <a:t>2018</a:t>
            </a:r>
            <a:r>
              <a:rPr sz="700" spc="269">
                <a:solidFill>
                  <a:srgbClr val="221E1F"/>
                </a:solidFill>
                <a:latin typeface="TMFFNK+STXihei"/>
                <a:cs typeface="TMFFNK+STXihei"/>
              </a:rPr>
              <a:t> </a:t>
            </a:r>
            <a:r>
              <a:rPr sz="750" baseline="20441">
                <a:solidFill>
                  <a:srgbClr val="221E1F"/>
                </a:solidFill>
                <a:latin typeface="TMFFNK+STXihei"/>
                <a:cs typeface="TMFFNK+STXihei"/>
              </a:rPr>
              <a:t>年度</a:t>
            </a:r>
          </a:p>
        </p:txBody>
      </p:sp>
      <p:sp>
        <p:nvSpPr>
          <p:cNvPr id="51" name="object 51"/>
          <p:cNvSpPr txBox="1"/>
          <p:nvPr/>
        </p:nvSpPr>
        <p:spPr>
          <a:xfrm>
            <a:off x="11705896" y="287502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52" name="object 52"/>
          <p:cNvSpPr txBox="1"/>
          <p:nvPr/>
        </p:nvSpPr>
        <p:spPr>
          <a:xfrm>
            <a:off x="12215826" y="287502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53" name="object 53"/>
          <p:cNvSpPr txBox="1"/>
          <p:nvPr/>
        </p:nvSpPr>
        <p:spPr>
          <a:xfrm>
            <a:off x="12725757" y="287502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54" name="object 54"/>
          <p:cNvSpPr txBox="1"/>
          <p:nvPr/>
        </p:nvSpPr>
        <p:spPr>
          <a:xfrm>
            <a:off x="13235687" y="287502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55" name="object 55"/>
          <p:cNvSpPr txBox="1"/>
          <p:nvPr/>
        </p:nvSpPr>
        <p:spPr>
          <a:xfrm>
            <a:off x="13745617" y="287502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p>
        </p:txBody>
      </p:sp>
      <p:sp>
        <p:nvSpPr>
          <p:cNvPr id="56" name="object 56"/>
          <p:cNvSpPr txBox="1"/>
          <p:nvPr/>
        </p:nvSpPr>
        <p:spPr>
          <a:xfrm>
            <a:off x="14084480" y="2874508"/>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57" name="object 57"/>
          <p:cNvSpPr txBox="1"/>
          <p:nvPr/>
        </p:nvSpPr>
        <p:spPr>
          <a:xfrm>
            <a:off x="1001576" y="3060070"/>
            <a:ext cx="660400" cy="407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049BDB"/>
                </a:solidFill>
                <a:latin typeface="FAMWJD+UDShinGoSCGbe-Reg"/>
                <a:cs typeface="FAMWJD+UDShinGoSCGbe-Reg"/>
              </a:rPr>
              <a:t>企业理念和</a:t>
            </a:r>
          </a:p>
          <a:p>
            <a:pPr marL="50800" marR="0">
              <a:lnSpc>
                <a:spcPts val="1000"/>
              </a:lnSpc>
              <a:spcBef>
                <a:spcPct val="0"/>
              </a:spcBef>
              <a:spcAft>
                <a:spcPct val="0"/>
              </a:spcAft>
            </a:pPr>
            <a:r>
              <a:rPr sz="800">
                <a:solidFill>
                  <a:srgbClr val="049BDB"/>
                </a:solidFill>
                <a:latin typeface="FAMWJD+UDShinGoSCGbe-Reg"/>
                <a:cs typeface="FAMWJD+UDShinGoSCGbe-Reg"/>
              </a:rPr>
              <a:t>行动指针</a:t>
            </a:r>
          </a:p>
        </p:txBody>
      </p:sp>
      <p:sp>
        <p:nvSpPr>
          <p:cNvPr id="58" name="object 58"/>
          <p:cNvSpPr txBox="1"/>
          <p:nvPr/>
        </p:nvSpPr>
        <p:spPr>
          <a:xfrm>
            <a:off x="1679284" y="3063490"/>
            <a:ext cx="5941282" cy="476326"/>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本公司的“企业理念”是以“公司根本方针”中所述的基本姿态为基础，站在贵金属行业的前列，持续展开地球环境保护等各种事业</a:t>
            </a:r>
          </a:p>
          <a:p>
            <a:pPr marL="0" marR="0">
              <a:lnSpc>
                <a:spcPts val="700"/>
              </a:lnSpc>
              <a:spcBef>
                <a:spcPts val="300"/>
              </a:spcBef>
              <a:spcAft>
                <a:spcPct val="0"/>
              </a:spcAft>
            </a:pPr>
            <a:r>
              <a:rPr sz="700">
                <a:solidFill>
                  <a:srgbClr val="221E1F"/>
                </a:solidFill>
                <a:latin typeface="TMFFNK+STXihei"/>
                <a:cs typeface="TMFFNK+STXihei"/>
              </a:rPr>
              <a:t>活动，为实现“富裕社会”而努力奋斗。同时，为了实现“企业理念”，应结合“公司根本方针”，在日常活动中将应该牢记的５个</a:t>
            </a:r>
          </a:p>
          <a:p>
            <a:pPr marL="0" marR="0">
              <a:lnSpc>
                <a:spcPts val="700"/>
              </a:lnSpc>
              <a:spcBef>
                <a:spcPts val="300"/>
              </a:spcBef>
              <a:spcAft>
                <a:spcPct val="0"/>
              </a:spcAft>
            </a:pPr>
            <a:r>
              <a:rPr sz="700">
                <a:solidFill>
                  <a:srgbClr val="221E1F"/>
                </a:solidFill>
                <a:latin typeface="TMFFNK+STXihei"/>
                <a:cs typeface="TMFFNK+STXihei"/>
              </a:rPr>
              <a:t>基本行动姿态作为“行动指针”。</a:t>
            </a:r>
          </a:p>
        </p:txBody>
      </p:sp>
      <p:sp>
        <p:nvSpPr>
          <p:cNvPr id="59" name="object 59"/>
          <p:cNvSpPr txBox="1"/>
          <p:nvPr/>
        </p:nvSpPr>
        <p:spPr>
          <a:xfrm>
            <a:off x="8225160" y="3149859"/>
            <a:ext cx="254609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【育儿休假等制度的利用人数（日本国内)】</a:t>
            </a:r>
          </a:p>
        </p:txBody>
      </p:sp>
      <p:sp>
        <p:nvSpPr>
          <p:cNvPr id="60" name="object 60"/>
          <p:cNvSpPr txBox="1"/>
          <p:nvPr/>
        </p:nvSpPr>
        <p:spPr>
          <a:xfrm>
            <a:off x="11346581" y="3150764"/>
            <a:ext cx="9524636"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【残疾人</a:t>
            </a:r>
            <a:r>
              <a:rPr sz="900" spc="-58015">
                <a:solidFill>
                  <a:srgbClr val="221E1F"/>
                </a:solidFill>
                <a:latin typeface="FAMWJD+UDShinGoSCGbe-Reg"/>
                <a:cs typeface="FAMWJD+UDShinGoSCGbe-Reg"/>
              </a:rPr>
              <a:t>雇</a:t>
            </a:r>
            <a:r>
              <a:rPr sz="900">
                <a:solidFill>
                  <a:srgbClr val="221E1F"/>
                </a:solidFill>
                <a:latin typeface="FAMWJD+UDShinGoSCGbe-Reg"/>
                <a:cs typeface="FAMWJD+UDShinGoSCGbe-Reg"/>
              </a:rPr>
              <a:t>用率】</a:t>
            </a:r>
          </a:p>
        </p:txBody>
      </p:sp>
      <p:sp>
        <p:nvSpPr>
          <p:cNvPr id="61" name="object 61"/>
          <p:cNvSpPr txBox="1"/>
          <p:nvPr/>
        </p:nvSpPr>
        <p:spPr>
          <a:xfrm>
            <a:off x="10533497" y="3340930"/>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男性</a:t>
            </a:r>
          </a:p>
        </p:txBody>
      </p:sp>
      <p:sp>
        <p:nvSpPr>
          <p:cNvPr id="62" name="object 62"/>
          <p:cNvSpPr txBox="1"/>
          <p:nvPr/>
        </p:nvSpPr>
        <p:spPr>
          <a:xfrm>
            <a:off x="10975952" y="3340930"/>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女性</a:t>
            </a:r>
          </a:p>
        </p:txBody>
      </p:sp>
      <p:sp>
        <p:nvSpPr>
          <p:cNvPr id="63" name="object 63"/>
          <p:cNvSpPr txBox="1"/>
          <p:nvPr/>
        </p:nvSpPr>
        <p:spPr>
          <a:xfrm>
            <a:off x="8278788" y="3363448"/>
            <a:ext cx="430463" cy="276302"/>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TMFFNK+STXihei"/>
                <a:cs typeface="TMFFNK+STXihei"/>
              </a:rPr>
              <a:t>育儿休假(人)</a:t>
            </a:r>
          </a:p>
          <a:p>
            <a:pPr marL="21431" marR="0">
              <a:lnSpc>
                <a:spcPts val="552"/>
              </a:lnSpc>
              <a:spcBef>
                <a:spcPts val="363"/>
              </a:spcBef>
              <a:spcAft>
                <a:spcPct val="0"/>
              </a:spcAft>
            </a:pPr>
            <a:r>
              <a:rPr sz="550">
                <a:solidFill>
                  <a:srgbClr val="221E1F"/>
                </a:solidFill>
                <a:latin typeface="TMFFNK+STXihei"/>
                <a:cs typeface="TMFFNK+STXihei"/>
              </a:rPr>
              <a:t>80</a:t>
            </a:r>
          </a:p>
        </p:txBody>
      </p:sp>
      <p:sp>
        <p:nvSpPr>
          <p:cNvPr id="64" name="object 64"/>
          <p:cNvSpPr txBox="1"/>
          <p:nvPr/>
        </p:nvSpPr>
        <p:spPr>
          <a:xfrm>
            <a:off x="9781071" y="3363448"/>
            <a:ext cx="664143" cy="276302"/>
          </a:xfrm>
          <a:prstGeom prst="rect">
            <a:avLst/>
          </a:prstGeom>
        </p:spPr>
        <p:txBody>
          <a:bodyPr vert="horz" wrap="square" lIns="0" tIns="0" rIns="0" bIns="0" rtlCol="0">
            <a:spAutoFit/>
          </a:bodyPr>
          <a:lstStyle/>
          <a:p>
            <a:pPr marL="0" marR="0">
              <a:lnSpc>
                <a:spcPts val="460"/>
              </a:lnSpc>
              <a:spcBef>
                <a:spcPct val="0"/>
              </a:spcBef>
              <a:spcAft>
                <a:spcPct val="0"/>
              </a:spcAft>
            </a:pPr>
            <a:r>
              <a:rPr sz="450">
                <a:solidFill>
                  <a:srgbClr val="221E1F"/>
                </a:solidFill>
                <a:latin typeface="TMFFNK+STXihei"/>
                <a:cs typeface="TMFFNK+STXihei"/>
              </a:rPr>
              <a:t>育儿缩短工作时间(人)</a:t>
            </a:r>
          </a:p>
          <a:p>
            <a:pPr marL="21437" marR="0">
              <a:lnSpc>
                <a:spcPts val="552"/>
              </a:lnSpc>
              <a:spcBef>
                <a:spcPts val="363"/>
              </a:spcBef>
              <a:spcAft>
                <a:spcPct val="0"/>
              </a:spcAft>
            </a:pPr>
            <a:r>
              <a:rPr sz="550">
                <a:solidFill>
                  <a:srgbClr val="221E1F"/>
                </a:solidFill>
                <a:latin typeface="TMFFNK+STXihei"/>
                <a:cs typeface="TMFFNK+STXihei"/>
              </a:rPr>
              <a:t>80</a:t>
            </a:r>
          </a:p>
        </p:txBody>
      </p:sp>
      <p:sp>
        <p:nvSpPr>
          <p:cNvPr id="65" name="object 65"/>
          <p:cNvSpPr txBox="1"/>
          <p:nvPr/>
        </p:nvSpPr>
        <p:spPr>
          <a:xfrm>
            <a:off x="11358308" y="3363448"/>
            <a:ext cx="260985" cy="144145"/>
          </a:xfrm>
          <a:prstGeom prst="rect">
            <a:avLst/>
          </a:prstGeom>
        </p:spPr>
        <p:txBody>
          <a:bodyPr vert="horz" wrap="square" lIns="0" tIns="0" rIns="0" bIns="0" rtlCol="0">
            <a:spAutoFit/>
          </a:bodyPr>
          <a:lstStyle/>
          <a:p>
            <a:pPr marL="0" marR="0">
              <a:lnSpc>
                <a:spcPts val="460"/>
              </a:lnSpc>
              <a:spcBef>
                <a:spcPct val="0"/>
              </a:spcBef>
              <a:spcAft>
                <a:spcPct val="0"/>
              </a:spcAft>
            </a:pPr>
            <a:r>
              <a:rPr sz="450" spc="10">
                <a:solidFill>
                  <a:srgbClr val="221E1F"/>
                </a:solidFill>
                <a:latin typeface="TMFFNK+STXihei"/>
                <a:cs typeface="TMFFNK+STXihei"/>
              </a:rPr>
              <a:t>（％）</a:t>
            </a:r>
          </a:p>
        </p:txBody>
      </p:sp>
      <p:sp>
        <p:nvSpPr>
          <p:cNvPr id="66" name="object 66"/>
          <p:cNvSpPr txBox="1"/>
          <p:nvPr/>
        </p:nvSpPr>
        <p:spPr>
          <a:xfrm>
            <a:off x="13223553" y="3384379"/>
            <a:ext cx="470410" cy="384657"/>
          </a:xfrm>
          <a:prstGeom prst="rect">
            <a:avLst/>
          </a:prstGeom>
        </p:spPr>
        <p:txBody>
          <a:bodyPr vert="horz" wrap="square" lIns="0" tIns="0" rIns="0" bIns="0" rtlCol="0">
            <a:spAutoFit/>
          </a:bodyPr>
          <a:lstStyle/>
          <a:p>
            <a:pPr marL="0" marR="0">
              <a:lnSpc>
                <a:spcPts val="1528"/>
              </a:lnSpc>
              <a:spcBef>
                <a:spcPct val="0"/>
              </a:spcBef>
              <a:spcAft>
                <a:spcPct val="0"/>
              </a:spcAft>
            </a:pPr>
            <a:r>
              <a:rPr sz="1000" spc="-57">
                <a:solidFill>
                  <a:srgbClr val="8DC73E"/>
                </a:solidFill>
                <a:latin typeface="SSCMOR+UDShinGoPro-Regular"/>
                <a:cs typeface="SSCMOR+UDShinGoPro-Regular"/>
              </a:rPr>
              <a:t>1.86</a:t>
            </a:r>
          </a:p>
        </p:txBody>
      </p:sp>
      <p:sp>
        <p:nvSpPr>
          <p:cNvPr id="67" name="object 67"/>
          <p:cNvSpPr txBox="1"/>
          <p:nvPr/>
        </p:nvSpPr>
        <p:spPr>
          <a:xfrm>
            <a:off x="12659003" y="3417360"/>
            <a:ext cx="470410" cy="384657"/>
          </a:xfrm>
          <a:prstGeom prst="rect">
            <a:avLst/>
          </a:prstGeom>
        </p:spPr>
        <p:txBody>
          <a:bodyPr vert="horz" wrap="square" lIns="0" tIns="0" rIns="0" bIns="0" rtlCol="0">
            <a:spAutoFit/>
          </a:bodyPr>
          <a:lstStyle/>
          <a:p>
            <a:pPr marL="0" marR="0">
              <a:lnSpc>
                <a:spcPts val="1528"/>
              </a:lnSpc>
              <a:spcBef>
                <a:spcPct val="0"/>
              </a:spcBef>
              <a:spcAft>
                <a:spcPct val="0"/>
              </a:spcAft>
            </a:pPr>
            <a:r>
              <a:rPr sz="1000" spc="-57">
                <a:solidFill>
                  <a:srgbClr val="8DC73E"/>
                </a:solidFill>
                <a:latin typeface="SSCMOR+UDShinGoPro-Regular"/>
                <a:cs typeface="SSCMOR+UDShinGoPro-Regular"/>
              </a:rPr>
              <a:t>1.80</a:t>
            </a:r>
          </a:p>
        </p:txBody>
      </p:sp>
      <p:sp>
        <p:nvSpPr>
          <p:cNvPr id="68" name="object 68"/>
          <p:cNvSpPr txBox="1"/>
          <p:nvPr/>
        </p:nvSpPr>
        <p:spPr>
          <a:xfrm>
            <a:off x="10804375" y="3437181"/>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77</a:t>
            </a:r>
          </a:p>
        </p:txBody>
      </p:sp>
      <p:sp>
        <p:nvSpPr>
          <p:cNvPr id="69" name="object 69"/>
          <p:cNvSpPr txBox="1"/>
          <p:nvPr/>
        </p:nvSpPr>
        <p:spPr>
          <a:xfrm>
            <a:off x="13694432" y="3455869"/>
            <a:ext cx="596913" cy="402746"/>
          </a:xfrm>
          <a:prstGeom prst="rect">
            <a:avLst/>
          </a:prstGeom>
        </p:spPr>
        <p:txBody>
          <a:bodyPr vert="horz" wrap="square" lIns="0" tIns="0" rIns="0" bIns="0" rtlCol="0">
            <a:spAutoFit/>
          </a:bodyPr>
          <a:lstStyle/>
          <a:p>
            <a:pPr marL="0" marR="0">
              <a:lnSpc>
                <a:spcPts val="1966"/>
              </a:lnSpc>
              <a:spcBef>
                <a:spcPct val="0"/>
              </a:spcBef>
              <a:spcAft>
                <a:spcPct val="0"/>
              </a:spcAft>
            </a:pPr>
            <a:r>
              <a:rPr sz="1250" spc="-58">
                <a:solidFill>
                  <a:srgbClr val="8DC73E"/>
                </a:solidFill>
                <a:latin typeface="SSCMOR+UDShinGoPro-Regular"/>
                <a:cs typeface="SSCMOR+UDShinGoPro-Regular"/>
              </a:rPr>
              <a:t>1.52</a:t>
            </a:r>
            <a:r>
              <a:rPr sz="900">
                <a:solidFill>
                  <a:srgbClr val="8DC73E"/>
                </a:solidFill>
                <a:latin typeface="ODMJPA+UDShinGoPro-Light"/>
                <a:cs typeface="ODMJPA+UDShinGoPro-Light"/>
              </a:rPr>
              <a:t>%</a:t>
            </a:r>
          </a:p>
        </p:txBody>
      </p:sp>
      <p:sp>
        <p:nvSpPr>
          <p:cNvPr id="70" name="object 70"/>
          <p:cNvSpPr txBox="1"/>
          <p:nvPr/>
        </p:nvSpPr>
        <p:spPr>
          <a:xfrm>
            <a:off x="11546829" y="3459428"/>
            <a:ext cx="470410" cy="384657"/>
          </a:xfrm>
          <a:prstGeom prst="rect">
            <a:avLst/>
          </a:prstGeom>
        </p:spPr>
        <p:txBody>
          <a:bodyPr vert="horz" wrap="square" lIns="0" tIns="0" rIns="0" bIns="0" rtlCol="0">
            <a:spAutoFit/>
          </a:bodyPr>
          <a:lstStyle/>
          <a:p>
            <a:pPr marL="0" marR="0">
              <a:lnSpc>
                <a:spcPts val="1528"/>
              </a:lnSpc>
              <a:spcBef>
                <a:spcPct val="0"/>
              </a:spcBef>
              <a:spcAft>
                <a:spcPct val="0"/>
              </a:spcAft>
            </a:pPr>
            <a:r>
              <a:rPr sz="1000" spc="-57">
                <a:solidFill>
                  <a:srgbClr val="8DC73E"/>
                </a:solidFill>
                <a:latin typeface="SSCMOR+UDShinGoPro-Regular"/>
                <a:cs typeface="SSCMOR+UDShinGoPro-Regular"/>
              </a:rPr>
              <a:t>1.70</a:t>
            </a:r>
          </a:p>
        </p:txBody>
      </p:sp>
      <p:sp>
        <p:nvSpPr>
          <p:cNvPr id="71" name="object 71"/>
          <p:cNvSpPr txBox="1"/>
          <p:nvPr/>
        </p:nvSpPr>
        <p:spPr>
          <a:xfrm>
            <a:off x="11369793" y="3486693"/>
            <a:ext cx="143612" cy="1096597"/>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2</a:t>
            </a:r>
          </a:p>
          <a:p>
            <a:pPr marL="0" marR="0">
              <a:lnSpc>
                <a:spcPts val="552"/>
              </a:lnSpc>
              <a:spcBef>
                <a:spcPts val="3026"/>
              </a:spcBef>
              <a:spcAft>
                <a:spcPct val="0"/>
              </a:spcAft>
            </a:pPr>
            <a:r>
              <a:rPr sz="550">
                <a:solidFill>
                  <a:srgbClr val="221E1F"/>
                </a:solidFill>
                <a:latin typeface="TMFFNK+STXihei"/>
                <a:cs typeface="TMFFNK+STXihei"/>
              </a:rPr>
              <a:t>1</a:t>
            </a:r>
          </a:p>
          <a:p>
            <a:pPr marL="0" marR="0">
              <a:lnSpc>
                <a:spcPts val="552"/>
              </a:lnSpc>
              <a:spcBef>
                <a:spcPts val="3026"/>
              </a:spcBef>
              <a:spcAft>
                <a:spcPct val="0"/>
              </a:spcAft>
            </a:pPr>
            <a:r>
              <a:rPr sz="550">
                <a:solidFill>
                  <a:srgbClr val="221E1F"/>
                </a:solidFill>
                <a:latin typeface="TMFFNK+STXihei"/>
                <a:cs typeface="TMFFNK+STXihei"/>
              </a:rPr>
              <a:t>0</a:t>
            </a:r>
          </a:p>
        </p:txBody>
      </p:sp>
      <p:sp>
        <p:nvSpPr>
          <p:cNvPr id="72" name="object 72"/>
          <p:cNvSpPr txBox="1"/>
          <p:nvPr/>
        </p:nvSpPr>
        <p:spPr>
          <a:xfrm>
            <a:off x="993446" y="3511640"/>
            <a:ext cx="8020482"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spc="32">
                <a:solidFill>
                  <a:srgbClr val="049BDB"/>
                </a:solidFill>
                <a:latin typeface="FAMWJD+UDShinGoSCGbe-Reg"/>
                <a:cs typeface="FAMWJD+UDShinGoSCGbe-Reg"/>
              </a:rPr>
              <a:t>行动宪章</a:t>
            </a:r>
          </a:p>
        </p:txBody>
      </p:sp>
      <p:sp>
        <p:nvSpPr>
          <p:cNvPr id="73" name="object 73"/>
          <p:cNvSpPr txBox="1"/>
          <p:nvPr/>
        </p:nvSpPr>
        <p:spPr>
          <a:xfrm>
            <a:off x="1416102" y="3511640"/>
            <a:ext cx="254000"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049BDB"/>
                </a:solidFill>
                <a:latin typeface="FAMWJD+UDShinGoSCGbe-Reg"/>
                <a:cs typeface="FAMWJD+UDShinGoSCGbe-Reg"/>
              </a:rPr>
              <a:t>、</a:t>
            </a:r>
          </a:p>
        </p:txBody>
      </p:sp>
      <p:sp>
        <p:nvSpPr>
          <p:cNvPr id="74" name="object 74"/>
          <p:cNvSpPr txBox="1"/>
          <p:nvPr/>
        </p:nvSpPr>
        <p:spPr>
          <a:xfrm>
            <a:off x="1679195" y="3515060"/>
            <a:ext cx="5946091" cy="476325"/>
          </a:xfrm>
          <a:prstGeom prst="rect">
            <a:avLst/>
          </a:prstGeom>
        </p:spPr>
        <p:txBody>
          <a:bodyPr vert="horz" wrap="square" lIns="0" tIns="0" rIns="0" bIns="0" rtlCol="0">
            <a:spAutoFit/>
          </a:bodyPr>
          <a:lstStyle/>
          <a:p>
            <a:pPr marL="88" marR="0">
              <a:lnSpc>
                <a:spcPts val="700"/>
              </a:lnSpc>
              <a:spcBef>
                <a:spcPct val="0"/>
              </a:spcBef>
              <a:spcAft>
                <a:spcPct val="0"/>
              </a:spcAft>
            </a:pPr>
            <a:r>
              <a:rPr sz="700" spc="14">
                <a:solidFill>
                  <a:srgbClr val="221E1F"/>
                </a:solidFill>
                <a:latin typeface="TMFFNK+STXihei"/>
                <a:cs typeface="TMFFNK+STXihei"/>
              </a:rPr>
              <a:t>我们将企业行动原则归纳成“行动宪章”、“行为规范”，以便在日常活动中履行社会责任、为可持续的社会做出贡献。我们依据</a:t>
            </a:r>
          </a:p>
          <a:p>
            <a:pPr marL="0" marR="0">
              <a:lnSpc>
                <a:spcPts val="700"/>
              </a:lnSpc>
              <a:spcBef>
                <a:spcPts val="300"/>
              </a:spcBef>
              <a:spcAft>
                <a:spcPct val="0"/>
              </a:spcAft>
            </a:pPr>
            <a:r>
              <a:rPr sz="700">
                <a:solidFill>
                  <a:srgbClr val="221E1F"/>
                </a:solidFill>
                <a:latin typeface="TMFFNK+STXihei"/>
                <a:cs typeface="TMFFNK+STXihei"/>
              </a:rPr>
              <a:t>ISO26000的7个核心主题，不仅遵守日本国内法律法规，而且尊重包括国际公认的标准在内的各项规定，以此为前提制定了行动宪章</a:t>
            </a:r>
          </a:p>
          <a:p>
            <a:pPr marL="0" marR="0">
              <a:lnSpc>
                <a:spcPts val="700"/>
              </a:lnSpc>
              <a:spcBef>
                <a:spcPts val="300"/>
              </a:spcBef>
              <a:spcAft>
                <a:spcPct val="0"/>
              </a:spcAft>
            </a:pPr>
            <a:r>
              <a:rPr sz="700">
                <a:solidFill>
                  <a:srgbClr val="221E1F"/>
                </a:solidFill>
                <a:latin typeface="TMFFNK+STXihei"/>
                <a:cs typeface="TMFFNK+STXihei"/>
              </a:rPr>
              <a:t>和行为规范。另外，我们还构建了适当的管理体系，以便对本规范的遵守情况进行管理。</a:t>
            </a:r>
          </a:p>
        </p:txBody>
      </p:sp>
      <p:sp>
        <p:nvSpPr>
          <p:cNvPr id="75" name="object 75"/>
          <p:cNvSpPr txBox="1"/>
          <p:nvPr/>
        </p:nvSpPr>
        <p:spPr>
          <a:xfrm>
            <a:off x="10477782" y="3514296"/>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70</a:t>
            </a:r>
          </a:p>
        </p:txBody>
      </p:sp>
      <p:sp>
        <p:nvSpPr>
          <p:cNvPr id="76" name="object 76"/>
          <p:cNvSpPr txBox="1"/>
          <p:nvPr/>
        </p:nvSpPr>
        <p:spPr>
          <a:xfrm>
            <a:off x="8648898" y="3557349"/>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66</a:t>
            </a:r>
          </a:p>
        </p:txBody>
      </p:sp>
      <p:sp>
        <p:nvSpPr>
          <p:cNvPr id="77" name="object 77"/>
          <p:cNvSpPr txBox="1"/>
          <p:nvPr/>
        </p:nvSpPr>
        <p:spPr>
          <a:xfrm>
            <a:off x="9302085" y="3633091"/>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60</a:t>
            </a:r>
          </a:p>
        </p:txBody>
      </p:sp>
      <p:sp>
        <p:nvSpPr>
          <p:cNvPr id="78" name="object 78"/>
          <p:cNvSpPr txBox="1"/>
          <p:nvPr/>
        </p:nvSpPr>
        <p:spPr>
          <a:xfrm>
            <a:off x="10151189" y="3615032"/>
            <a:ext cx="214884"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61</a:t>
            </a:r>
          </a:p>
        </p:txBody>
      </p:sp>
      <p:sp>
        <p:nvSpPr>
          <p:cNvPr id="79" name="object 79"/>
          <p:cNvSpPr txBox="1"/>
          <p:nvPr/>
        </p:nvSpPr>
        <p:spPr>
          <a:xfrm>
            <a:off x="12102916" y="3651345"/>
            <a:ext cx="470410" cy="384657"/>
          </a:xfrm>
          <a:prstGeom prst="rect">
            <a:avLst/>
          </a:prstGeom>
        </p:spPr>
        <p:txBody>
          <a:bodyPr vert="horz" wrap="square" lIns="0" tIns="0" rIns="0" bIns="0" rtlCol="0">
            <a:spAutoFit/>
          </a:bodyPr>
          <a:lstStyle/>
          <a:p>
            <a:pPr marL="0" marR="0">
              <a:lnSpc>
                <a:spcPts val="1528"/>
              </a:lnSpc>
              <a:spcBef>
                <a:spcPct val="0"/>
              </a:spcBef>
              <a:spcAft>
                <a:spcPct val="0"/>
              </a:spcAft>
            </a:pPr>
            <a:r>
              <a:rPr sz="1000" spc="-57">
                <a:solidFill>
                  <a:srgbClr val="8DC73E"/>
                </a:solidFill>
                <a:latin typeface="SSCMOR+UDShinGoPro-Regular"/>
                <a:cs typeface="SSCMOR+UDShinGoPro-Regular"/>
              </a:rPr>
              <a:t>1.68</a:t>
            </a:r>
          </a:p>
        </p:txBody>
      </p:sp>
      <p:sp>
        <p:nvSpPr>
          <p:cNvPr id="80" name="object 80"/>
          <p:cNvSpPr txBox="1"/>
          <p:nvPr/>
        </p:nvSpPr>
        <p:spPr>
          <a:xfrm>
            <a:off x="1046278" y="3638640"/>
            <a:ext cx="570992" cy="280212"/>
          </a:xfrm>
          <a:prstGeom prst="rect">
            <a:avLst/>
          </a:prstGeom>
        </p:spPr>
        <p:txBody>
          <a:bodyPr vert="horz" wrap="square" lIns="0" tIns="0" rIns="0" bIns="0" rtlCol="0">
            <a:spAutoFit/>
          </a:bodyPr>
          <a:lstStyle/>
          <a:p>
            <a:pPr marL="0" marR="0">
              <a:lnSpc>
                <a:spcPts val="1006"/>
              </a:lnSpc>
              <a:spcBef>
                <a:spcPct val="0"/>
              </a:spcBef>
              <a:spcAft>
                <a:spcPct val="0"/>
              </a:spcAft>
            </a:pPr>
            <a:r>
              <a:rPr sz="800" spc="32">
                <a:solidFill>
                  <a:srgbClr val="049BDB"/>
                </a:solidFill>
                <a:latin typeface="FAMWJD+UDShinGoSCGbe-Reg"/>
                <a:cs typeface="FAMWJD+UDShinGoSCGbe-Reg"/>
              </a:rPr>
              <a:t>行为规范</a:t>
            </a:r>
          </a:p>
        </p:txBody>
      </p:sp>
      <p:sp>
        <p:nvSpPr>
          <p:cNvPr id="81" name="object 81"/>
          <p:cNvSpPr txBox="1"/>
          <p:nvPr/>
        </p:nvSpPr>
        <p:spPr>
          <a:xfrm>
            <a:off x="8300219" y="3704828"/>
            <a:ext cx="182450" cy="866177"/>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60</a:t>
            </a:r>
          </a:p>
          <a:p>
            <a:pPr marL="0" marR="0">
              <a:lnSpc>
                <a:spcPts val="552"/>
              </a:lnSpc>
              <a:spcBef>
                <a:spcPts val="1212"/>
              </a:spcBef>
              <a:spcAft>
                <a:spcPct val="0"/>
              </a:spcAft>
            </a:pPr>
            <a:r>
              <a:rPr sz="550">
                <a:solidFill>
                  <a:srgbClr val="221E1F"/>
                </a:solidFill>
                <a:latin typeface="TMFFNK+STXihei"/>
                <a:cs typeface="TMFFNK+STXihei"/>
              </a:rPr>
              <a:t>40</a:t>
            </a:r>
          </a:p>
          <a:p>
            <a:pPr marL="0" marR="0">
              <a:lnSpc>
                <a:spcPts val="552"/>
              </a:lnSpc>
              <a:spcBef>
                <a:spcPts val="1212"/>
              </a:spcBef>
              <a:spcAft>
                <a:spcPct val="0"/>
              </a:spcAft>
            </a:pPr>
            <a:r>
              <a:rPr sz="550">
                <a:solidFill>
                  <a:srgbClr val="221E1F"/>
                </a:solidFill>
                <a:latin typeface="TMFFNK+STXihei"/>
                <a:cs typeface="TMFFNK+STXihei"/>
              </a:rPr>
              <a:t>20</a:t>
            </a:r>
          </a:p>
          <a:p>
            <a:pPr marL="38837" marR="0">
              <a:lnSpc>
                <a:spcPts val="552"/>
              </a:lnSpc>
              <a:spcBef>
                <a:spcPts val="1212"/>
              </a:spcBef>
              <a:spcAft>
                <a:spcPct val="0"/>
              </a:spcAft>
            </a:pPr>
            <a:r>
              <a:rPr sz="550">
                <a:solidFill>
                  <a:srgbClr val="221E1F"/>
                </a:solidFill>
                <a:latin typeface="TMFFNK+STXihei"/>
                <a:cs typeface="TMFFNK+STXihei"/>
              </a:rPr>
              <a:t>0</a:t>
            </a:r>
          </a:p>
        </p:txBody>
      </p:sp>
      <p:sp>
        <p:nvSpPr>
          <p:cNvPr id="82" name="object 82"/>
          <p:cNvSpPr txBox="1"/>
          <p:nvPr/>
        </p:nvSpPr>
        <p:spPr>
          <a:xfrm>
            <a:off x="9802509" y="3704828"/>
            <a:ext cx="182450"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60</a:t>
            </a:r>
          </a:p>
        </p:txBody>
      </p:sp>
      <p:sp>
        <p:nvSpPr>
          <p:cNvPr id="83" name="object 83"/>
          <p:cNvSpPr txBox="1"/>
          <p:nvPr/>
        </p:nvSpPr>
        <p:spPr>
          <a:xfrm>
            <a:off x="8974981" y="3813838"/>
            <a:ext cx="205870" cy="440743"/>
          </a:xfrm>
          <a:prstGeom prst="rect">
            <a:avLst/>
          </a:prstGeom>
        </p:spPr>
        <p:txBody>
          <a:bodyPr vert="horz" wrap="square" lIns="0" tIns="0" rIns="0" bIns="0" rtlCol="0">
            <a:spAutoFit/>
          </a:bodyPr>
          <a:lstStyle/>
          <a:p>
            <a:pPr marL="510" marR="0">
              <a:lnSpc>
                <a:spcPts val="935"/>
              </a:lnSpc>
              <a:spcBef>
                <a:spcPct val="0"/>
              </a:spcBef>
              <a:spcAft>
                <a:spcPct val="0"/>
              </a:spcAft>
            </a:pPr>
            <a:r>
              <a:rPr sz="600">
                <a:solidFill>
                  <a:srgbClr val="221E1F"/>
                </a:solidFill>
                <a:latin typeface="SSCMOR+UDShinGoPro-Regular"/>
                <a:cs typeface="SSCMOR+UDShinGoPro-Regular"/>
              </a:rPr>
              <a:t>44</a:t>
            </a:r>
          </a:p>
          <a:p>
            <a:pPr marL="0" marR="0">
              <a:lnSpc>
                <a:spcPts val="780"/>
              </a:lnSpc>
              <a:spcBef>
                <a:spcPts val="929"/>
              </a:spcBef>
              <a:spcAft>
                <a:spcPct val="0"/>
              </a:spcAft>
            </a:pPr>
            <a:r>
              <a:rPr sz="500">
                <a:solidFill>
                  <a:srgbClr val="FFFFFF"/>
                </a:solidFill>
                <a:latin typeface="SSCMOR+UDShinGoPro-Regular"/>
                <a:cs typeface="SSCMOR+UDShinGoPro-Regular"/>
              </a:rPr>
              <a:t>41</a:t>
            </a:r>
          </a:p>
        </p:txBody>
      </p:sp>
      <p:sp>
        <p:nvSpPr>
          <p:cNvPr id="84" name="object 84"/>
          <p:cNvSpPr txBox="1"/>
          <p:nvPr/>
        </p:nvSpPr>
        <p:spPr>
          <a:xfrm>
            <a:off x="9802509" y="3935267"/>
            <a:ext cx="182450"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40</a:t>
            </a:r>
          </a:p>
        </p:txBody>
      </p:sp>
      <p:sp>
        <p:nvSpPr>
          <p:cNvPr id="85" name="object 85"/>
          <p:cNvSpPr txBox="1"/>
          <p:nvPr/>
        </p:nvSpPr>
        <p:spPr>
          <a:xfrm>
            <a:off x="10150698" y="3981813"/>
            <a:ext cx="17907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61</a:t>
            </a:r>
          </a:p>
        </p:txBody>
      </p:sp>
      <p:sp>
        <p:nvSpPr>
          <p:cNvPr id="86" name="object 86"/>
          <p:cNvSpPr txBox="1"/>
          <p:nvPr/>
        </p:nvSpPr>
        <p:spPr>
          <a:xfrm>
            <a:off x="10477270" y="3981813"/>
            <a:ext cx="179070" cy="544321"/>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69</a:t>
            </a:r>
          </a:p>
          <a:p>
            <a:pPr marL="27558" marR="0">
              <a:lnSpc>
                <a:spcPts val="780"/>
              </a:lnSpc>
              <a:spcBef>
                <a:spcPts val="1926"/>
              </a:spcBef>
              <a:spcAft>
                <a:spcPct val="0"/>
              </a:spcAft>
            </a:pPr>
            <a:r>
              <a:rPr sz="500">
                <a:solidFill>
                  <a:srgbClr val="FFFFFF"/>
                </a:solidFill>
                <a:latin typeface="SSCMOR+UDShinGoPro-Regular"/>
                <a:cs typeface="SSCMOR+UDShinGoPro-Regular"/>
              </a:rPr>
              <a:t>1</a:t>
            </a:r>
          </a:p>
        </p:txBody>
      </p:sp>
      <p:sp>
        <p:nvSpPr>
          <p:cNvPr id="87" name="object 87"/>
          <p:cNvSpPr txBox="1"/>
          <p:nvPr/>
        </p:nvSpPr>
        <p:spPr>
          <a:xfrm>
            <a:off x="10803843" y="3981813"/>
            <a:ext cx="179070" cy="544321"/>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74</a:t>
            </a:r>
          </a:p>
          <a:p>
            <a:pPr marL="27558" marR="0">
              <a:lnSpc>
                <a:spcPts val="780"/>
              </a:lnSpc>
              <a:spcBef>
                <a:spcPts val="1926"/>
              </a:spcBef>
              <a:spcAft>
                <a:spcPct val="0"/>
              </a:spcAft>
            </a:pPr>
            <a:r>
              <a:rPr sz="500">
                <a:solidFill>
                  <a:srgbClr val="FFFFFF"/>
                </a:solidFill>
                <a:latin typeface="SSCMOR+UDShinGoPro-Regular"/>
                <a:cs typeface="SSCMOR+UDShinGoPro-Regular"/>
              </a:rPr>
              <a:t>3</a:t>
            </a:r>
          </a:p>
        </p:txBody>
      </p:sp>
      <p:sp>
        <p:nvSpPr>
          <p:cNvPr id="88" name="object 88"/>
          <p:cNvSpPr txBox="1"/>
          <p:nvPr/>
        </p:nvSpPr>
        <p:spPr>
          <a:xfrm>
            <a:off x="978024" y="4028745"/>
            <a:ext cx="7169777"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FAMWJD+UDShinGoSCGbe-Reg"/>
                <a:cs typeface="FAMWJD+UDShinGoSCGbe-Reg"/>
              </a:rPr>
              <a:t>田中贵金属集团行动宪章</a:t>
            </a:r>
          </a:p>
        </p:txBody>
      </p:sp>
      <p:sp>
        <p:nvSpPr>
          <p:cNvPr id="89" name="object 89"/>
          <p:cNvSpPr txBox="1"/>
          <p:nvPr/>
        </p:nvSpPr>
        <p:spPr>
          <a:xfrm>
            <a:off x="8648414" y="4050757"/>
            <a:ext cx="179070" cy="475409"/>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63</a:t>
            </a:r>
          </a:p>
          <a:p>
            <a:pPr marL="27559" marR="0">
              <a:lnSpc>
                <a:spcPts val="780"/>
              </a:lnSpc>
              <a:spcBef>
                <a:spcPts val="1433"/>
              </a:spcBef>
              <a:spcAft>
                <a:spcPct val="0"/>
              </a:spcAft>
            </a:pPr>
            <a:r>
              <a:rPr sz="500">
                <a:solidFill>
                  <a:srgbClr val="FFFFFF"/>
                </a:solidFill>
                <a:latin typeface="SSCMOR+UDShinGoPro-Regular"/>
                <a:cs typeface="SSCMOR+UDShinGoPro-Regular"/>
              </a:rPr>
              <a:t>3</a:t>
            </a:r>
          </a:p>
        </p:txBody>
      </p:sp>
      <p:sp>
        <p:nvSpPr>
          <p:cNvPr id="90" name="object 90"/>
          <p:cNvSpPr txBox="1"/>
          <p:nvPr/>
        </p:nvSpPr>
        <p:spPr>
          <a:xfrm>
            <a:off x="9301554" y="4050746"/>
            <a:ext cx="179070" cy="475424"/>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55</a:t>
            </a:r>
          </a:p>
          <a:p>
            <a:pPr marL="27558" marR="0">
              <a:lnSpc>
                <a:spcPts val="780"/>
              </a:lnSpc>
              <a:spcBef>
                <a:spcPts val="1433"/>
              </a:spcBef>
              <a:spcAft>
                <a:spcPct val="0"/>
              </a:spcAft>
            </a:pPr>
            <a:r>
              <a:rPr sz="500">
                <a:solidFill>
                  <a:srgbClr val="FFFFFF"/>
                </a:solidFill>
                <a:latin typeface="SSCMOR+UDShinGoPro-Regular"/>
                <a:cs typeface="SSCMOR+UDShinGoPro-Regular"/>
              </a:rPr>
              <a:t>5</a:t>
            </a:r>
          </a:p>
        </p:txBody>
      </p:sp>
      <p:sp>
        <p:nvSpPr>
          <p:cNvPr id="91" name="object 91"/>
          <p:cNvSpPr txBox="1"/>
          <p:nvPr/>
        </p:nvSpPr>
        <p:spPr>
          <a:xfrm>
            <a:off x="978004" y="4171874"/>
            <a:ext cx="4191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组织治理</a:t>
            </a:r>
          </a:p>
        </p:txBody>
      </p:sp>
      <p:sp>
        <p:nvSpPr>
          <p:cNvPr id="92" name="object 92"/>
          <p:cNvSpPr txBox="1"/>
          <p:nvPr/>
        </p:nvSpPr>
        <p:spPr>
          <a:xfrm>
            <a:off x="1839521" y="4171721"/>
            <a:ext cx="17526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强化问责制与透明度，促进健全的业务活动。</a:t>
            </a:r>
          </a:p>
        </p:txBody>
      </p:sp>
      <p:sp>
        <p:nvSpPr>
          <p:cNvPr id="93" name="object 93"/>
          <p:cNvSpPr txBox="1"/>
          <p:nvPr/>
        </p:nvSpPr>
        <p:spPr>
          <a:xfrm>
            <a:off x="9802509" y="4165691"/>
            <a:ext cx="182450"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20</a:t>
            </a:r>
          </a:p>
        </p:txBody>
      </p:sp>
      <p:sp>
        <p:nvSpPr>
          <p:cNvPr id="94" name="object 94"/>
          <p:cNvSpPr txBox="1"/>
          <p:nvPr/>
        </p:nvSpPr>
        <p:spPr>
          <a:xfrm>
            <a:off x="978004" y="4273449"/>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人权</a:t>
            </a:r>
          </a:p>
        </p:txBody>
      </p:sp>
      <p:sp>
        <p:nvSpPr>
          <p:cNvPr id="95" name="object 95"/>
          <p:cNvSpPr txBox="1"/>
          <p:nvPr/>
        </p:nvSpPr>
        <p:spPr>
          <a:xfrm>
            <a:off x="1839521" y="4273295"/>
            <a:ext cx="2891790" cy="39364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消除与人种、国籍、性别、年龄、社会身份、职务或职责相关的一切差别。</a:t>
            </a:r>
          </a:p>
          <a:p>
            <a:pPr marL="0" marR="0">
              <a:lnSpc>
                <a:spcPts val="600"/>
              </a:lnSpc>
              <a:spcBef>
                <a:spcPts val="199"/>
              </a:spcBef>
              <a:spcAft>
                <a:spcPct val="0"/>
              </a:spcAft>
            </a:pPr>
            <a:r>
              <a:rPr sz="600">
                <a:solidFill>
                  <a:srgbClr val="221E1F"/>
                </a:solidFill>
                <a:latin typeface="TMFFNK+STXihei"/>
                <a:cs typeface="TMFFNK+STXihei"/>
              </a:rPr>
              <a:t>建立自由豁达的企业文化，安全至上，同时力求工作上至善至美。</a:t>
            </a:r>
          </a:p>
          <a:p>
            <a:pPr marL="0" marR="0">
              <a:lnSpc>
                <a:spcPts val="600"/>
              </a:lnSpc>
              <a:spcBef>
                <a:spcPts val="199"/>
              </a:spcBef>
              <a:spcAft>
                <a:spcPct val="0"/>
              </a:spcAft>
            </a:pPr>
            <a:r>
              <a:rPr sz="600">
                <a:solidFill>
                  <a:srgbClr val="221E1F"/>
                </a:solidFill>
                <a:latin typeface="TMFFNK+STXihei"/>
                <a:cs typeface="TMFFNK+STXihei"/>
              </a:rPr>
              <a:t>促进环保，为美丽地球的未来做出贡献。</a:t>
            </a:r>
          </a:p>
        </p:txBody>
      </p:sp>
      <p:sp>
        <p:nvSpPr>
          <p:cNvPr id="96" name="object 96"/>
          <p:cNvSpPr txBox="1"/>
          <p:nvPr/>
        </p:nvSpPr>
        <p:spPr>
          <a:xfrm>
            <a:off x="9002540" y="4331861"/>
            <a:ext cx="13716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3</a:t>
            </a:r>
          </a:p>
        </p:txBody>
      </p:sp>
      <p:sp>
        <p:nvSpPr>
          <p:cNvPr id="97" name="object 97"/>
          <p:cNvSpPr txBox="1"/>
          <p:nvPr/>
        </p:nvSpPr>
        <p:spPr>
          <a:xfrm>
            <a:off x="10178256" y="4331857"/>
            <a:ext cx="137160" cy="194310"/>
          </a:xfrm>
          <a:prstGeom prst="rect">
            <a:avLst/>
          </a:prstGeom>
        </p:spPr>
        <p:txBody>
          <a:bodyPr vert="horz" wrap="square" lIns="0" tIns="0" rIns="0" bIns="0" rtlCol="0">
            <a:spAutoFit/>
          </a:bodyPr>
          <a:lstStyle/>
          <a:p>
            <a:pPr marL="0" marR="0">
              <a:lnSpc>
                <a:spcPts val="780"/>
              </a:lnSpc>
              <a:spcBef>
                <a:spcPct val="0"/>
              </a:spcBef>
              <a:spcAft>
                <a:spcPct val="0"/>
              </a:spcAft>
            </a:pPr>
            <a:r>
              <a:rPr sz="500">
                <a:solidFill>
                  <a:srgbClr val="FFFFFF"/>
                </a:solidFill>
                <a:latin typeface="SSCMOR+UDShinGoPro-Regular"/>
                <a:cs typeface="SSCMOR+UDShinGoPro-Regular"/>
              </a:rPr>
              <a:t>0</a:t>
            </a:r>
          </a:p>
        </p:txBody>
      </p:sp>
      <p:sp>
        <p:nvSpPr>
          <p:cNvPr id="98" name="object 98"/>
          <p:cNvSpPr txBox="1"/>
          <p:nvPr/>
        </p:nvSpPr>
        <p:spPr>
          <a:xfrm>
            <a:off x="978004" y="4375023"/>
            <a:ext cx="4191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劳动习俗</a:t>
            </a:r>
          </a:p>
        </p:txBody>
      </p:sp>
      <p:sp>
        <p:nvSpPr>
          <p:cNvPr id="99" name="object 99"/>
          <p:cNvSpPr txBox="1"/>
          <p:nvPr/>
        </p:nvSpPr>
        <p:spPr>
          <a:xfrm>
            <a:off x="9841347" y="4396127"/>
            <a:ext cx="143612"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0</a:t>
            </a:r>
          </a:p>
        </p:txBody>
      </p:sp>
      <p:sp>
        <p:nvSpPr>
          <p:cNvPr id="100" name="object 100"/>
          <p:cNvSpPr txBox="1"/>
          <p:nvPr/>
        </p:nvSpPr>
        <p:spPr>
          <a:xfrm>
            <a:off x="8602266" y="4453348"/>
            <a:ext cx="1188402" cy="230873"/>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r>
              <a:rPr sz="700" spc="845">
                <a:solidFill>
                  <a:srgbClr val="221E1F"/>
                </a:solidFill>
                <a:latin typeface="TMFFNK+STXihei"/>
                <a:cs typeface="TMFFNK+STXihei"/>
              </a:rPr>
              <a:t> </a:t>
            </a:r>
            <a:r>
              <a:rPr sz="700">
                <a:solidFill>
                  <a:srgbClr val="221E1F"/>
                </a:solidFill>
                <a:latin typeface="TMFFNK+STXihei"/>
                <a:cs typeface="TMFFNK+STXihei"/>
              </a:rPr>
              <a:t>2017</a:t>
            </a:r>
            <a:r>
              <a:rPr sz="700" spc="845">
                <a:solidFill>
                  <a:srgbClr val="221E1F"/>
                </a:solidFill>
                <a:latin typeface="TMFFNK+STXihei"/>
                <a:cs typeface="TMFFNK+STXihei"/>
              </a:rPr>
              <a:t> </a:t>
            </a:r>
            <a:r>
              <a:rPr sz="700">
                <a:solidFill>
                  <a:srgbClr val="221E1F"/>
                </a:solidFill>
                <a:latin typeface="TMFFNK+STXihei"/>
                <a:cs typeface="TMFFNK+STXihei"/>
              </a:rPr>
              <a:t>2018</a:t>
            </a:r>
            <a:r>
              <a:rPr sz="700" spc="269">
                <a:solidFill>
                  <a:srgbClr val="221E1F"/>
                </a:solidFill>
                <a:latin typeface="TMFFNK+STXihei"/>
                <a:cs typeface="TMFFNK+STXihei"/>
              </a:rPr>
              <a:t> </a:t>
            </a:r>
            <a:r>
              <a:rPr sz="750" baseline="-3165">
                <a:solidFill>
                  <a:srgbClr val="221E1F"/>
                </a:solidFill>
                <a:latin typeface="TMFFNK+STXihei"/>
                <a:cs typeface="TMFFNK+STXihei"/>
              </a:rPr>
              <a:t>年度</a:t>
            </a:r>
          </a:p>
        </p:txBody>
      </p:sp>
      <p:sp>
        <p:nvSpPr>
          <p:cNvPr id="101" name="object 101"/>
          <p:cNvSpPr txBox="1"/>
          <p:nvPr/>
        </p:nvSpPr>
        <p:spPr>
          <a:xfrm>
            <a:off x="10104555" y="446197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02" name="object 102"/>
          <p:cNvSpPr txBox="1"/>
          <p:nvPr/>
        </p:nvSpPr>
        <p:spPr>
          <a:xfrm>
            <a:off x="10431085" y="4453348"/>
            <a:ext cx="656881" cy="2254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r>
              <a:rPr sz="700" spc="845">
                <a:solidFill>
                  <a:srgbClr val="221E1F"/>
                </a:solidFill>
                <a:latin typeface="TMFFNK+STXihei"/>
                <a:cs typeface="TMFFNK+STXihei"/>
              </a:rPr>
              <a:t> </a:t>
            </a:r>
            <a:r>
              <a:rPr sz="700">
                <a:solidFill>
                  <a:srgbClr val="221E1F"/>
                </a:solidFill>
                <a:latin typeface="TMFFNK+STXihei"/>
                <a:cs typeface="TMFFNK+STXihei"/>
              </a:rPr>
              <a:t>2018</a:t>
            </a:r>
          </a:p>
        </p:txBody>
      </p:sp>
      <p:sp>
        <p:nvSpPr>
          <p:cNvPr id="103" name="object 103"/>
          <p:cNvSpPr txBox="1"/>
          <p:nvPr/>
        </p:nvSpPr>
        <p:spPr>
          <a:xfrm>
            <a:off x="11575694" y="4463493"/>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104" name="object 104"/>
          <p:cNvSpPr txBox="1"/>
          <p:nvPr/>
        </p:nvSpPr>
        <p:spPr>
          <a:xfrm>
            <a:off x="12131763" y="4463493"/>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105" name="object 105"/>
          <p:cNvSpPr txBox="1"/>
          <p:nvPr/>
        </p:nvSpPr>
        <p:spPr>
          <a:xfrm>
            <a:off x="12687883" y="4463493"/>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06" name="object 106"/>
          <p:cNvSpPr txBox="1"/>
          <p:nvPr/>
        </p:nvSpPr>
        <p:spPr>
          <a:xfrm>
            <a:off x="13243992" y="4463493"/>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107" name="object 107"/>
          <p:cNvSpPr txBox="1"/>
          <p:nvPr/>
        </p:nvSpPr>
        <p:spPr>
          <a:xfrm>
            <a:off x="13800111" y="4463493"/>
            <a:ext cx="532012" cy="2095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r>
              <a:rPr sz="700" spc="513">
                <a:solidFill>
                  <a:srgbClr val="221E1F"/>
                </a:solidFill>
                <a:latin typeface="TMFFNK+STXihei"/>
                <a:cs typeface="TMFFNK+STXihei"/>
              </a:rPr>
              <a:t> </a:t>
            </a:r>
            <a:r>
              <a:rPr sz="500">
                <a:solidFill>
                  <a:srgbClr val="221E1F"/>
                </a:solidFill>
                <a:latin typeface="TMFFNK+STXihei"/>
                <a:cs typeface="TMFFNK+STXihei"/>
              </a:rPr>
              <a:t>年度</a:t>
            </a:r>
          </a:p>
        </p:txBody>
      </p:sp>
      <p:sp>
        <p:nvSpPr>
          <p:cNvPr id="108" name="object 108"/>
          <p:cNvSpPr txBox="1"/>
          <p:nvPr/>
        </p:nvSpPr>
        <p:spPr>
          <a:xfrm>
            <a:off x="978004" y="4476597"/>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环境</a:t>
            </a:r>
          </a:p>
        </p:txBody>
      </p:sp>
      <p:sp>
        <p:nvSpPr>
          <p:cNvPr id="109" name="object 109"/>
          <p:cNvSpPr txBox="1"/>
          <p:nvPr/>
        </p:nvSpPr>
        <p:spPr>
          <a:xfrm>
            <a:off x="11010943" y="4478006"/>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110" name="object 110"/>
          <p:cNvSpPr txBox="1"/>
          <p:nvPr/>
        </p:nvSpPr>
        <p:spPr>
          <a:xfrm>
            <a:off x="978004" y="4578172"/>
            <a:ext cx="800100" cy="39364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公正的商业</a:t>
            </a:r>
          </a:p>
          <a:p>
            <a:pPr marL="0" marR="0">
              <a:lnSpc>
                <a:spcPts val="600"/>
              </a:lnSpc>
              <a:spcBef>
                <a:spcPts val="199"/>
              </a:spcBef>
              <a:spcAft>
                <a:spcPct val="0"/>
              </a:spcAft>
            </a:pPr>
            <a:r>
              <a:rPr sz="600">
                <a:solidFill>
                  <a:srgbClr val="221E1F"/>
                </a:solidFill>
                <a:latin typeface="TMFFNK+STXihei"/>
                <a:cs typeface="TMFFNK+STXihei"/>
              </a:rPr>
              <a:t>消费者课题</a:t>
            </a:r>
          </a:p>
          <a:p>
            <a:pPr marL="0" marR="0">
              <a:lnSpc>
                <a:spcPts val="600"/>
              </a:lnSpc>
              <a:spcBef>
                <a:spcPts val="199"/>
              </a:spcBef>
              <a:spcAft>
                <a:spcPct val="0"/>
              </a:spcAft>
            </a:pPr>
            <a:r>
              <a:rPr sz="600">
                <a:solidFill>
                  <a:srgbClr val="221E1F"/>
                </a:solidFill>
                <a:latin typeface="TMFFNK+STXihei"/>
                <a:cs typeface="TMFFNK+STXihei"/>
              </a:rPr>
              <a:t>社区参与及社区发展</a:t>
            </a:r>
          </a:p>
        </p:txBody>
      </p:sp>
      <p:sp>
        <p:nvSpPr>
          <p:cNvPr id="111" name="object 111"/>
          <p:cNvSpPr txBox="1"/>
          <p:nvPr/>
        </p:nvSpPr>
        <p:spPr>
          <a:xfrm>
            <a:off x="1839521" y="4578018"/>
            <a:ext cx="157734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以守法精神为本，促进健全的业务活动。</a:t>
            </a:r>
          </a:p>
        </p:txBody>
      </p:sp>
      <p:sp>
        <p:nvSpPr>
          <p:cNvPr id="112" name="object 112"/>
          <p:cNvSpPr txBox="1"/>
          <p:nvPr/>
        </p:nvSpPr>
        <p:spPr>
          <a:xfrm>
            <a:off x="1839521" y="4679593"/>
            <a:ext cx="2278380"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回应客户的信赖与期待，提供令人喜悦满足的服务。</a:t>
            </a:r>
          </a:p>
          <a:p>
            <a:pPr marL="0" marR="0">
              <a:lnSpc>
                <a:spcPts val="600"/>
              </a:lnSpc>
              <a:spcBef>
                <a:spcPts val="199"/>
              </a:spcBef>
              <a:spcAft>
                <a:spcPct val="0"/>
              </a:spcAft>
            </a:pPr>
            <a:r>
              <a:rPr sz="600">
                <a:solidFill>
                  <a:srgbClr val="221E1F"/>
                </a:solidFill>
                <a:latin typeface="TMFFNK+STXihei"/>
                <a:cs typeface="TMFFNK+STXihei"/>
              </a:rPr>
              <a:t>以创造富裕丰宁的社会为目标，为活跃地方社会做出贡献。</a:t>
            </a:r>
          </a:p>
        </p:txBody>
      </p:sp>
      <p:sp>
        <p:nvSpPr>
          <p:cNvPr id="113" name="object 113"/>
          <p:cNvSpPr txBox="1"/>
          <p:nvPr/>
        </p:nvSpPr>
        <p:spPr>
          <a:xfrm>
            <a:off x="8212503" y="4703749"/>
            <a:ext cx="979198" cy="309286"/>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【CO</a:t>
            </a:r>
            <a:r>
              <a:rPr sz="650" spc="-13">
                <a:solidFill>
                  <a:srgbClr val="221E1F"/>
                </a:solidFill>
                <a:latin typeface="FAMWJD+UDShinGoSCGbe-Reg"/>
                <a:cs typeface="FAMWJD+UDShinGoSCGbe-Reg"/>
              </a:rPr>
              <a:t>2</a:t>
            </a:r>
            <a:r>
              <a:rPr sz="900">
                <a:solidFill>
                  <a:srgbClr val="221E1F"/>
                </a:solidFill>
                <a:latin typeface="FAMWJD+UDShinGoSCGbe-Reg"/>
                <a:cs typeface="FAMWJD+UDShinGoSCGbe-Reg"/>
              </a:rPr>
              <a:t>排放量】</a:t>
            </a:r>
          </a:p>
        </p:txBody>
      </p:sp>
      <p:sp>
        <p:nvSpPr>
          <p:cNvPr id="114" name="object 114"/>
          <p:cNvSpPr txBox="1"/>
          <p:nvPr/>
        </p:nvSpPr>
        <p:spPr>
          <a:xfrm>
            <a:off x="11293511" y="4703756"/>
            <a:ext cx="13144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【产业废弃物排放量】</a:t>
            </a:r>
          </a:p>
        </p:txBody>
      </p:sp>
      <p:sp>
        <p:nvSpPr>
          <p:cNvPr id="115" name="object 115"/>
          <p:cNvSpPr txBox="1"/>
          <p:nvPr/>
        </p:nvSpPr>
        <p:spPr>
          <a:xfrm>
            <a:off x="8290179" y="4870585"/>
            <a:ext cx="356268" cy="154835"/>
          </a:xfrm>
          <a:prstGeom prst="rect">
            <a:avLst/>
          </a:prstGeom>
        </p:spPr>
        <p:txBody>
          <a:bodyPr vert="horz" wrap="square" lIns="0" tIns="0" rIns="0" bIns="0" rtlCol="0">
            <a:spAutoFit/>
          </a:bodyPr>
          <a:lstStyle/>
          <a:p>
            <a:pPr marL="0" marR="0">
              <a:lnSpc>
                <a:spcPts val="544"/>
              </a:lnSpc>
              <a:spcBef>
                <a:spcPct val="0"/>
              </a:spcBef>
              <a:spcAft>
                <a:spcPct val="0"/>
              </a:spcAft>
            </a:pPr>
            <a:r>
              <a:rPr sz="450">
                <a:solidFill>
                  <a:srgbClr val="221E1F"/>
                </a:solidFill>
                <a:latin typeface="ABVAMJ+MPHYZhongDengXianTiGbe-Medium"/>
                <a:cs typeface="ABVAMJ+MPHYZhongDengXianTiGbe-Medium"/>
              </a:rPr>
              <a:t>（吨/年）</a:t>
            </a:r>
          </a:p>
        </p:txBody>
      </p:sp>
      <p:sp>
        <p:nvSpPr>
          <p:cNvPr id="116" name="object 116"/>
          <p:cNvSpPr txBox="1"/>
          <p:nvPr/>
        </p:nvSpPr>
        <p:spPr>
          <a:xfrm>
            <a:off x="11350444" y="4862082"/>
            <a:ext cx="356268" cy="154835"/>
          </a:xfrm>
          <a:prstGeom prst="rect">
            <a:avLst/>
          </a:prstGeom>
        </p:spPr>
        <p:txBody>
          <a:bodyPr vert="horz" wrap="square" lIns="0" tIns="0" rIns="0" bIns="0" rtlCol="0">
            <a:spAutoFit/>
          </a:bodyPr>
          <a:lstStyle/>
          <a:p>
            <a:pPr marL="0" marR="0">
              <a:lnSpc>
                <a:spcPts val="544"/>
              </a:lnSpc>
              <a:spcBef>
                <a:spcPct val="0"/>
              </a:spcBef>
              <a:spcAft>
                <a:spcPct val="0"/>
              </a:spcAft>
            </a:pPr>
            <a:r>
              <a:rPr sz="450">
                <a:solidFill>
                  <a:srgbClr val="221E1F"/>
                </a:solidFill>
                <a:latin typeface="ABVAMJ+MPHYZhongDengXianTiGbe-Medium"/>
                <a:cs typeface="ABVAMJ+MPHYZhongDengXianTiGbe-Medium"/>
              </a:rPr>
              <a:t>（吨/年）</a:t>
            </a:r>
          </a:p>
        </p:txBody>
      </p:sp>
      <p:sp>
        <p:nvSpPr>
          <p:cNvPr id="117" name="object 117"/>
          <p:cNvSpPr txBox="1"/>
          <p:nvPr/>
        </p:nvSpPr>
        <p:spPr>
          <a:xfrm>
            <a:off x="978024" y="4939024"/>
            <a:ext cx="1044257" cy="227672"/>
          </a:xfrm>
          <a:prstGeom prst="rect">
            <a:avLst/>
          </a:prstGeom>
        </p:spPr>
        <p:txBody>
          <a:bodyPr vert="horz" wrap="square" lIns="0" tIns="0" rIns="0" bIns="0" rtlCol="0">
            <a:spAutoFit/>
          </a:bodyPr>
          <a:lstStyle/>
          <a:p>
            <a:pPr marL="0" marR="0">
              <a:lnSpc>
                <a:spcPts val="817"/>
              </a:lnSpc>
              <a:spcBef>
                <a:spcPct val="0"/>
              </a:spcBef>
              <a:spcAft>
                <a:spcPct val="0"/>
              </a:spcAft>
            </a:pPr>
            <a:r>
              <a:rPr sz="650">
                <a:solidFill>
                  <a:srgbClr val="221E1F"/>
                </a:solidFill>
                <a:latin typeface="FAMWJD+UDShinGoSCGbe-Reg"/>
                <a:cs typeface="FAMWJD+UDShinGoSCGbe-Reg"/>
              </a:rPr>
              <a:t>田中贵金属集团行动规范</a:t>
            </a:r>
          </a:p>
        </p:txBody>
      </p:sp>
      <p:sp>
        <p:nvSpPr>
          <p:cNvPr id="118" name="object 118"/>
          <p:cNvSpPr txBox="1"/>
          <p:nvPr/>
        </p:nvSpPr>
        <p:spPr>
          <a:xfrm>
            <a:off x="8325873" y="4965097"/>
            <a:ext cx="318381"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40,000</a:t>
            </a:r>
          </a:p>
        </p:txBody>
      </p:sp>
      <p:sp>
        <p:nvSpPr>
          <p:cNvPr id="119" name="object 119"/>
          <p:cNvSpPr txBox="1"/>
          <p:nvPr/>
        </p:nvSpPr>
        <p:spPr>
          <a:xfrm>
            <a:off x="11389147" y="4965071"/>
            <a:ext cx="279544"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8,000</a:t>
            </a:r>
          </a:p>
        </p:txBody>
      </p:sp>
      <p:sp>
        <p:nvSpPr>
          <p:cNvPr id="120" name="object 120"/>
          <p:cNvSpPr txBox="1"/>
          <p:nvPr/>
        </p:nvSpPr>
        <p:spPr>
          <a:xfrm>
            <a:off x="978024" y="5080194"/>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人权</a:t>
            </a:r>
          </a:p>
        </p:txBody>
      </p:sp>
      <p:sp>
        <p:nvSpPr>
          <p:cNvPr id="121" name="object 121"/>
          <p:cNvSpPr txBox="1"/>
          <p:nvPr/>
        </p:nvSpPr>
        <p:spPr>
          <a:xfrm>
            <a:off x="1839541" y="5080194"/>
            <a:ext cx="539397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1）拒绝一切基于国籍、人种、民族、肤色、性别、年龄、宗教、信条、社会身份、门第、财产、身心障碍的有无或政见等采取的差别待遇。</a:t>
            </a:r>
          </a:p>
        </p:txBody>
      </p:sp>
      <p:sp>
        <p:nvSpPr>
          <p:cNvPr id="122" name="object 122"/>
          <p:cNvSpPr txBox="1"/>
          <p:nvPr/>
        </p:nvSpPr>
        <p:spPr>
          <a:xfrm>
            <a:off x="1839541" y="5181768"/>
            <a:ext cx="145062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2）拒绝采用童工或强制劳动的行为。</a:t>
            </a:r>
          </a:p>
        </p:txBody>
      </p:sp>
      <p:sp>
        <p:nvSpPr>
          <p:cNvPr id="123" name="object 123"/>
          <p:cNvSpPr txBox="1"/>
          <p:nvPr/>
        </p:nvSpPr>
        <p:spPr>
          <a:xfrm>
            <a:off x="8325865" y="5210768"/>
            <a:ext cx="318382" cy="424028"/>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35,000</a:t>
            </a:r>
          </a:p>
          <a:p>
            <a:pPr marL="0" marR="0">
              <a:lnSpc>
                <a:spcPts val="552"/>
              </a:lnSpc>
              <a:spcBef>
                <a:spcPts val="1359"/>
              </a:spcBef>
              <a:spcAft>
                <a:spcPct val="0"/>
              </a:spcAft>
            </a:pPr>
            <a:r>
              <a:rPr sz="550">
                <a:solidFill>
                  <a:srgbClr val="221E1F"/>
                </a:solidFill>
                <a:latin typeface="TMFFNK+STXihei"/>
                <a:cs typeface="TMFFNK+STXihei"/>
              </a:rPr>
              <a:t>30,000</a:t>
            </a:r>
          </a:p>
        </p:txBody>
      </p:sp>
      <p:sp>
        <p:nvSpPr>
          <p:cNvPr id="124" name="object 124"/>
          <p:cNvSpPr txBox="1"/>
          <p:nvPr/>
        </p:nvSpPr>
        <p:spPr>
          <a:xfrm>
            <a:off x="11866780" y="5216157"/>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5,598</a:t>
            </a:r>
          </a:p>
        </p:txBody>
      </p:sp>
      <p:sp>
        <p:nvSpPr>
          <p:cNvPr id="125" name="object 125"/>
          <p:cNvSpPr txBox="1"/>
          <p:nvPr/>
        </p:nvSpPr>
        <p:spPr>
          <a:xfrm>
            <a:off x="11389147" y="5238221"/>
            <a:ext cx="279544"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6,000</a:t>
            </a:r>
          </a:p>
        </p:txBody>
      </p:sp>
      <p:sp>
        <p:nvSpPr>
          <p:cNvPr id="126" name="object 126"/>
          <p:cNvSpPr txBox="1"/>
          <p:nvPr/>
        </p:nvSpPr>
        <p:spPr>
          <a:xfrm>
            <a:off x="1839541" y="5283343"/>
            <a:ext cx="153825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3）为年轻劳动者提供适宜的作业环境。</a:t>
            </a:r>
          </a:p>
        </p:txBody>
      </p:sp>
      <p:sp>
        <p:nvSpPr>
          <p:cNvPr id="127" name="object 127"/>
          <p:cNvSpPr txBox="1"/>
          <p:nvPr/>
        </p:nvSpPr>
        <p:spPr>
          <a:xfrm>
            <a:off x="1839541" y="5384917"/>
            <a:ext cx="188877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4）实施妥善的劳动时间管理和合理的薪酬支付。</a:t>
            </a:r>
          </a:p>
        </p:txBody>
      </p:sp>
      <p:sp>
        <p:nvSpPr>
          <p:cNvPr id="128" name="object 128"/>
          <p:cNvSpPr txBox="1"/>
          <p:nvPr/>
        </p:nvSpPr>
        <p:spPr>
          <a:xfrm>
            <a:off x="12355357" y="5388102"/>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4,339</a:t>
            </a:r>
          </a:p>
        </p:txBody>
      </p:sp>
      <p:sp>
        <p:nvSpPr>
          <p:cNvPr id="129" name="object 129"/>
          <p:cNvSpPr txBox="1"/>
          <p:nvPr/>
        </p:nvSpPr>
        <p:spPr>
          <a:xfrm>
            <a:off x="12843911" y="5430581"/>
            <a:ext cx="335965"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4,028</a:t>
            </a:r>
          </a:p>
        </p:txBody>
      </p:sp>
      <p:sp>
        <p:nvSpPr>
          <p:cNvPr id="130" name="object 130"/>
          <p:cNvSpPr txBox="1"/>
          <p:nvPr/>
        </p:nvSpPr>
        <p:spPr>
          <a:xfrm>
            <a:off x="13821029" y="5411865"/>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4,165</a:t>
            </a:r>
          </a:p>
        </p:txBody>
      </p:sp>
      <p:sp>
        <p:nvSpPr>
          <p:cNvPr id="131" name="object 131"/>
          <p:cNvSpPr txBox="1"/>
          <p:nvPr/>
        </p:nvSpPr>
        <p:spPr>
          <a:xfrm>
            <a:off x="1839541" y="5486492"/>
            <a:ext cx="3729007" cy="39364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5）拒绝一切骚扰、污蔑、言语暴力、利用职务或交易之便的勒索（即所谓的职权骚扰）等行为。</a:t>
            </a:r>
          </a:p>
          <a:p>
            <a:pPr marL="0" marR="0">
              <a:lnSpc>
                <a:spcPts val="600"/>
              </a:lnSpc>
              <a:spcBef>
                <a:spcPts val="199"/>
              </a:spcBef>
              <a:spcAft>
                <a:spcPct val="0"/>
              </a:spcAft>
            </a:pPr>
            <a:r>
              <a:rPr sz="600">
                <a:solidFill>
                  <a:srgbClr val="221E1F"/>
                </a:solidFill>
                <a:latin typeface="TMFFNK+STXihei"/>
                <a:cs typeface="TMFFNK+STXihei"/>
              </a:rPr>
              <a:t>6）拒绝一切违背对方或周围人意志的有关性的言行（即所谓的性骚扰）。</a:t>
            </a:r>
          </a:p>
          <a:p>
            <a:pPr marL="0" marR="0">
              <a:lnSpc>
                <a:spcPts val="600"/>
              </a:lnSpc>
              <a:spcBef>
                <a:spcPts val="199"/>
              </a:spcBef>
              <a:spcAft>
                <a:spcPct val="0"/>
              </a:spcAft>
            </a:pPr>
            <a:r>
              <a:rPr sz="600">
                <a:solidFill>
                  <a:srgbClr val="221E1F"/>
                </a:solidFill>
                <a:latin typeface="TMFFNK+STXihei"/>
                <a:cs typeface="TMFFNK+STXihei"/>
              </a:rPr>
              <a:t>7）拒绝一切诽谤、中伤公司及个人的行为。</a:t>
            </a:r>
          </a:p>
        </p:txBody>
      </p:sp>
      <p:sp>
        <p:nvSpPr>
          <p:cNvPr id="132" name="object 132"/>
          <p:cNvSpPr txBox="1"/>
          <p:nvPr/>
        </p:nvSpPr>
        <p:spPr>
          <a:xfrm>
            <a:off x="13332470" y="5473467"/>
            <a:ext cx="335966"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221E1F"/>
                </a:solidFill>
                <a:latin typeface="SSCMOR+UDShinGoPro-Regular"/>
                <a:cs typeface="SSCMOR+UDShinGoPro-Regular"/>
              </a:rPr>
              <a:t>3,714</a:t>
            </a:r>
          </a:p>
        </p:txBody>
      </p:sp>
      <p:sp>
        <p:nvSpPr>
          <p:cNvPr id="133" name="object 133"/>
          <p:cNvSpPr txBox="1"/>
          <p:nvPr/>
        </p:nvSpPr>
        <p:spPr>
          <a:xfrm>
            <a:off x="11389147" y="5511395"/>
            <a:ext cx="279544" cy="72118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4,000</a:t>
            </a:r>
          </a:p>
          <a:p>
            <a:pPr marL="0" marR="0">
              <a:lnSpc>
                <a:spcPts val="552"/>
              </a:lnSpc>
              <a:spcBef>
                <a:spcPts val="1548"/>
              </a:spcBef>
              <a:spcAft>
                <a:spcPct val="0"/>
              </a:spcAft>
            </a:pPr>
            <a:r>
              <a:rPr sz="550">
                <a:solidFill>
                  <a:srgbClr val="221E1F"/>
                </a:solidFill>
                <a:latin typeface="TMFFNK+STXihei"/>
                <a:cs typeface="TMFFNK+STXihei"/>
              </a:rPr>
              <a:t>2,000</a:t>
            </a:r>
          </a:p>
          <a:p>
            <a:pPr marL="135928" marR="0">
              <a:lnSpc>
                <a:spcPts val="552"/>
              </a:lnSpc>
              <a:spcBef>
                <a:spcPts val="1598"/>
              </a:spcBef>
              <a:spcAft>
                <a:spcPct val="0"/>
              </a:spcAft>
            </a:pPr>
            <a:r>
              <a:rPr sz="550">
                <a:solidFill>
                  <a:srgbClr val="221E1F"/>
                </a:solidFill>
                <a:latin typeface="TMFFNK+STXihei"/>
                <a:cs typeface="TMFFNK+STXihei"/>
              </a:rPr>
              <a:t>0</a:t>
            </a:r>
          </a:p>
        </p:txBody>
      </p:sp>
      <p:sp>
        <p:nvSpPr>
          <p:cNvPr id="134" name="object 134"/>
          <p:cNvSpPr txBox="1"/>
          <p:nvPr/>
        </p:nvSpPr>
        <p:spPr>
          <a:xfrm>
            <a:off x="8735857" y="562287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1A9E5"/>
                </a:solidFill>
                <a:latin typeface="SSCMOR+UDShinGoPro-Regular"/>
                <a:cs typeface="SSCMOR+UDShinGoPro-Regular"/>
              </a:rPr>
              <a:t>35,280</a:t>
            </a:r>
          </a:p>
        </p:txBody>
      </p:sp>
      <p:sp>
        <p:nvSpPr>
          <p:cNvPr id="135" name="object 135"/>
          <p:cNvSpPr txBox="1"/>
          <p:nvPr/>
        </p:nvSpPr>
        <p:spPr>
          <a:xfrm>
            <a:off x="9164558" y="562287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1A9E5"/>
                </a:solidFill>
                <a:latin typeface="SSCMOR+UDShinGoPro-Regular"/>
                <a:cs typeface="SSCMOR+UDShinGoPro-Regular"/>
              </a:rPr>
              <a:t>35,869</a:t>
            </a:r>
          </a:p>
        </p:txBody>
      </p:sp>
      <p:sp>
        <p:nvSpPr>
          <p:cNvPr id="136" name="object 136"/>
          <p:cNvSpPr txBox="1"/>
          <p:nvPr/>
        </p:nvSpPr>
        <p:spPr>
          <a:xfrm>
            <a:off x="9593259" y="562287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1A9E5"/>
                </a:solidFill>
                <a:latin typeface="SSCMOR+UDShinGoPro-Regular"/>
                <a:cs typeface="SSCMOR+UDShinGoPro-Regular"/>
              </a:rPr>
              <a:t>37,087</a:t>
            </a:r>
          </a:p>
        </p:txBody>
      </p:sp>
      <p:sp>
        <p:nvSpPr>
          <p:cNvPr id="137" name="object 137"/>
          <p:cNvSpPr txBox="1"/>
          <p:nvPr/>
        </p:nvSpPr>
        <p:spPr>
          <a:xfrm>
            <a:off x="10021894" y="562287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1A9E5"/>
                </a:solidFill>
                <a:latin typeface="SSCMOR+UDShinGoPro-Regular"/>
                <a:cs typeface="SSCMOR+UDShinGoPro-Regular"/>
              </a:rPr>
              <a:t>37,824</a:t>
            </a:r>
          </a:p>
        </p:txBody>
      </p:sp>
      <p:sp>
        <p:nvSpPr>
          <p:cNvPr id="138" name="object 138"/>
          <p:cNvSpPr txBox="1"/>
          <p:nvPr/>
        </p:nvSpPr>
        <p:spPr>
          <a:xfrm>
            <a:off x="10450581" y="5622879"/>
            <a:ext cx="386257" cy="233172"/>
          </a:xfrm>
          <a:prstGeom prst="rect">
            <a:avLst/>
          </a:prstGeom>
        </p:spPr>
        <p:txBody>
          <a:bodyPr vert="horz" wrap="square" lIns="0" tIns="0" rIns="0" bIns="0" rtlCol="0">
            <a:spAutoFit/>
          </a:bodyPr>
          <a:lstStyle/>
          <a:p>
            <a:pPr marL="0" marR="0">
              <a:lnSpc>
                <a:spcPts val="935"/>
              </a:lnSpc>
              <a:spcBef>
                <a:spcPct val="0"/>
              </a:spcBef>
              <a:spcAft>
                <a:spcPct val="0"/>
              </a:spcAft>
            </a:pPr>
            <a:r>
              <a:rPr sz="600">
                <a:solidFill>
                  <a:srgbClr val="01A9E5"/>
                </a:solidFill>
                <a:latin typeface="SSCMOR+UDShinGoPro-Regular"/>
                <a:cs typeface="SSCMOR+UDShinGoPro-Regular"/>
              </a:rPr>
              <a:t>38,342</a:t>
            </a:r>
          </a:p>
        </p:txBody>
      </p:sp>
      <p:sp>
        <p:nvSpPr>
          <p:cNvPr id="139" name="object 139"/>
          <p:cNvSpPr txBox="1"/>
          <p:nvPr/>
        </p:nvSpPr>
        <p:spPr>
          <a:xfrm>
            <a:off x="8325865" y="5709067"/>
            <a:ext cx="318381"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25,000</a:t>
            </a:r>
          </a:p>
        </p:txBody>
      </p:sp>
      <p:sp>
        <p:nvSpPr>
          <p:cNvPr id="140" name="object 140"/>
          <p:cNvSpPr txBox="1"/>
          <p:nvPr/>
        </p:nvSpPr>
        <p:spPr>
          <a:xfrm>
            <a:off x="978004" y="5819773"/>
            <a:ext cx="4191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劳动习俗</a:t>
            </a:r>
          </a:p>
        </p:txBody>
      </p:sp>
      <p:sp>
        <p:nvSpPr>
          <p:cNvPr id="141" name="object 141"/>
          <p:cNvSpPr txBox="1"/>
          <p:nvPr/>
        </p:nvSpPr>
        <p:spPr>
          <a:xfrm>
            <a:off x="1839521" y="5819773"/>
            <a:ext cx="180114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1）生命至上，遵守有关劳动安全卫生的法令。</a:t>
            </a:r>
          </a:p>
        </p:txBody>
      </p:sp>
      <p:sp>
        <p:nvSpPr>
          <p:cNvPr id="142" name="object 142"/>
          <p:cNvSpPr txBox="1"/>
          <p:nvPr/>
        </p:nvSpPr>
        <p:spPr>
          <a:xfrm>
            <a:off x="1839521" y="5921348"/>
            <a:ext cx="4890105" cy="39364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2）理解与与安全卫生相关的有组织的、持续性的活动的重要性并积极参与。</a:t>
            </a:r>
          </a:p>
          <a:p>
            <a:pPr marL="0" marR="0">
              <a:lnSpc>
                <a:spcPts val="600"/>
              </a:lnSpc>
              <a:spcBef>
                <a:spcPts val="199"/>
              </a:spcBef>
              <a:spcAft>
                <a:spcPct val="0"/>
              </a:spcAft>
            </a:pPr>
            <a:r>
              <a:rPr sz="600">
                <a:solidFill>
                  <a:srgbClr val="221E1F"/>
                </a:solidFill>
                <a:latin typeface="TMFFNK+STXihei"/>
                <a:cs typeface="TMFFNK+STXihei"/>
              </a:rPr>
              <a:t>3）理解与自身业务相关的危险性及对身心的伤害性，为应对紧急情况而进行训练，从而做到未雨绸缪， 防止事故灾害的发生。</a:t>
            </a:r>
          </a:p>
          <a:p>
            <a:pPr marL="0" marR="0">
              <a:lnSpc>
                <a:spcPts val="600"/>
              </a:lnSpc>
              <a:spcBef>
                <a:spcPts val="199"/>
              </a:spcBef>
              <a:spcAft>
                <a:spcPct val="0"/>
              </a:spcAft>
            </a:pPr>
            <a:r>
              <a:rPr sz="600">
                <a:solidFill>
                  <a:srgbClr val="221E1F"/>
                </a:solidFill>
                <a:latin typeface="TMFFNK+STXihei"/>
                <a:cs typeface="TMFFNK+STXihei"/>
              </a:rPr>
              <a:t>4）尊重从业人员从事集体谈判及参加集会的权利。</a:t>
            </a:r>
          </a:p>
        </p:txBody>
      </p:sp>
      <p:sp>
        <p:nvSpPr>
          <p:cNvPr id="143" name="object 143"/>
          <p:cNvSpPr txBox="1"/>
          <p:nvPr/>
        </p:nvSpPr>
        <p:spPr>
          <a:xfrm>
            <a:off x="8325865" y="5958287"/>
            <a:ext cx="318381"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20,000</a:t>
            </a:r>
          </a:p>
        </p:txBody>
      </p:sp>
      <p:sp>
        <p:nvSpPr>
          <p:cNvPr id="144" name="object 144"/>
          <p:cNvSpPr txBox="1"/>
          <p:nvPr/>
        </p:nvSpPr>
        <p:spPr>
          <a:xfrm>
            <a:off x="8500635" y="6057694"/>
            <a:ext cx="143612"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TMFFNK+STXihei"/>
                <a:cs typeface="TMFFNK+STXihei"/>
              </a:rPr>
              <a:t>0</a:t>
            </a:r>
          </a:p>
        </p:txBody>
      </p:sp>
      <p:sp>
        <p:nvSpPr>
          <p:cNvPr id="145" name="object 145"/>
          <p:cNvSpPr txBox="1"/>
          <p:nvPr/>
        </p:nvSpPr>
        <p:spPr>
          <a:xfrm>
            <a:off x="8777057"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146" name="object 146"/>
          <p:cNvSpPr txBox="1"/>
          <p:nvPr/>
        </p:nvSpPr>
        <p:spPr>
          <a:xfrm>
            <a:off x="9205733"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147" name="object 147"/>
          <p:cNvSpPr txBox="1"/>
          <p:nvPr/>
        </p:nvSpPr>
        <p:spPr>
          <a:xfrm>
            <a:off x="9630439"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48" name="object 148"/>
          <p:cNvSpPr txBox="1"/>
          <p:nvPr/>
        </p:nvSpPr>
        <p:spPr>
          <a:xfrm>
            <a:off x="10059101"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149" name="object 149"/>
          <p:cNvSpPr txBox="1"/>
          <p:nvPr/>
        </p:nvSpPr>
        <p:spPr>
          <a:xfrm>
            <a:off x="10487795"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p>
        </p:txBody>
      </p:sp>
      <p:sp>
        <p:nvSpPr>
          <p:cNvPr id="150" name="object 150"/>
          <p:cNvSpPr txBox="1"/>
          <p:nvPr/>
        </p:nvSpPr>
        <p:spPr>
          <a:xfrm>
            <a:off x="10810304" y="6118130"/>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151" name="object 151"/>
          <p:cNvSpPr txBox="1"/>
          <p:nvPr/>
        </p:nvSpPr>
        <p:spPr>
          <a:xfrm>
            <a:off x="11850868"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152" name="object 152"/>
          <p:cNvSpPr txBox="1"/>
          <p:nvPr/>
        </p:nvSpPr>
        <p:spPr>
          <a:xfrm>
            <a:off x="12339446"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153" name="object 153"/>
          <p:cNvSpPr txBox="1"/>
          <p:nvPr/>
        </p:nvSpPr>
        <p:spPr>
          <a:xfrm>
            <a:off x="12827998"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54" name="object 154"/>
          <p:cNvSpPr txBox="1"/>
          <p:nvPr/>
        </p:nvSpPr>
        <p:spPr>
          <a:xfrm>
            <a:off x="13316558" y="6118634"/>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155" name="object 155"/>
          <p:cNvSpPr txBox="1"/>
          <p:nvPr/>
        </p:nvSpPr>
        <p:spPr>
          <a:xfrm>
            <a:off x="13805117" y="6118117"/>
            <a:ext cx="541077" cy="21006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r>
              <a:rPr sz="700" spc="584">
                <a:solidFill>
                  <a:srgbClr val="221E1F"/>
                </a:solidFill>
                <a:latin typeface="TMFFNK+STXihei"/>
                <a:cs typeface="TMFFNK+STXihei"/>
              </a:rPr>
              <a:t> </a:t>
            </a:r>
            <a:r>
              <a:rPr sz="500">
                <a:solidFill>
                  <a:srgbClr val="221E1F"/>
                </a:solidFill>
                <a:latin typeface="TMFFNK+STXihei"/>
                <a:cs typeface="TMFFNK+STXihei"/>
              </a:rPr>
              <a:t>年度</a:t>
            </a:r>
          </a:p>
        </p:txBody>
      </p:sp>
      <p:sp>
        <p:nvSpPr>
          <p:cNvPr id="156" name="object 156"/>
          <p:cNvSpPr txBox="1"/>
          <p:nvPr/>
        </p:nvSpPr>
        <p:spPr>
          <a:xfrm>
            <a:off x="1839521" y="6226071"/>
            <a:ext cx="162588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5）为从业人员提供适宜的福利保健待遇。</a:t>
            </a:r>
          </a:p>
        </p:txBody>
      </p:sp>
      <p:sp>
        <p:nvSpPr>
          <p:cNvPr id="157" name="object 157"/>
          <p:cNvSpPr txBox="1"/>
          <p:nvPr/>
        </p:nvSpPr>
        <p:spPr>
          <a:xfrm>
            <a:off x="8286967" y="6260346"/>
            <a:ext cx="2481112" cy="18957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电力产生的CO</a:t>
            </a:r>
            <a:r>
              <a:rPr sz="450">
                <a:solidFill>
                  <a:srgbClr val="221E1F"/>
                </a:solidFill>
                <a:latin typeface="TMFFNK+STXihei"/>
                <a:cs typeface="TMFFNK+STXihei"/>
              </a:rPr>
              <a:t>2</a:t>
            </a:r>
            <a:r>
              <a:rPr sz="600">
                <a:solidFill>
                  <a:srgbClr val="221E1F"/>
                </a:solidFill>
                <a:latin typeface="TMFFNK+STXihei"/>
                <a:cs typeface="TMFFNK+STXihei"/>
              </a:rPr>
              <a:t>排放量，将东京电力能源伙伴株式会社2017年度</a:t>
            </a:r>
          </a:p>
        </p:txBody>
      </p:sp>
      <p:sp>
        <p:nvSpPr>
          <p:cNvPr id="158" name="object 158"/>
          <p:cNvSpPr txBox="1"/>
          <p:nvPr/>
        </p:nvSpPr>
        <p:spPr>
          <a:xfrm>
            <a:off x="978004" y="6356601"/>
            <a:ext cx="266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环境</a:t>
            </a:r>
          </a:p>
        </p:txBody>
      </p:sp>
      <p:sp>
        <p:nvSpPr>
          <p:cNvPr id="159" name="object 159"/>
          <p:cNvSpPr txBox="1"/>
          <p:nvPr/>
        </p:nvSpPr>
        <p:spPr>
          <a:xfrm>
            <a:off x="1839521" y="6356601"/>
            <a:ext cx="2502187" cy="495707"/>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1）遵守与环境相关的法律法规、地区协定及公司内规则。</a:t>
            </a:r>
          </a:p>
          <a:p>
            <a:pPr marL="0" marR="0">
              <a:lnSpc>
                <a:spcPts val="600"/>
              </a:lnSpc>
              <a:spcBef>
                <a:spcPts val="199"/>
              </a:spcBef>
              <a:spcAft>
                <a:spcPct val="0"/>
              </a:spcAft>
            </a:pPr>
            <a:r>
              <a:rPr sz="600">
                <a:solidFill>
                  <a:srgbClr val="221E1F"/>
                </a:solidFill>
                <a:latin typeface="TMFFNK+STXihei"/>
                <a:cs typeface="TMFFNK+STXihei"/>
              </a:rPr>
              <a:t>2）加强对危害环境的化学物质的全面精细管理及使用上的削减。</a:t>
            </a:r>
          </a:p>
          <a:p>
            <a:pPr marL="0" marR="0">
              <a:lnSpc>
                <a:spcPts val="600"/>
              </a:lnSpc>
              <a:spcBef>
                <a:spcPts val="199"/>
              </a:spcBef>
              <a:spcAft>
                <a:spcPct val="0"/>
              </a:spcAft>
            </a:pPr>
            <a:r>
              <a:rPr sz="600">
                <a:solidFill>
                  <a:srgbClr val="221E1F"/>
                </a:solidFill>
                <a:latin typeface="TMFFNK+STXihei"/>
                <a:cs typeface="TMFFNK+STXihei"/>
              </a:rPr>
              <a:t>3）加强节能、节省资源，推进CO</a:t>
            </a:r>
            <a:r>
              <a:rPr sz="450">
                <a:solidFill>
                  <a:srgbClr val="221E1F"/>
                </a:solidFill>
                <a:latin typeface="TMFFNK+STXihei"/>
                <a:cs typeface="TMFFNK+STXihei"/>
              </a:rPr>
              <a:t>2</a:t>
            </a:r>
            <a:r>
              <a:rPr sz="600">
                <a:solidFill>
                  <a:srgbClr val="221E1F"/>
                </a:solidFill>
                <a:latin typeface="TMFFNK+STXihei"/>
                <a:cs typeface="TMFFNK+STXihei"/>
              </a:rPr>
              <a:t>排放量和废弃物的削减。</a:t>
            </a:r>
          </a:p>
          <a:p>
            <a:pPr marL="34" marR="0">
              <a:lnSpc>
                <a:spcPts val="600"/>
              </a:lnSpc>
              <a:spcBef>
                <a:spcPts val="199"/>
              </a:spcBef>
              <a:spcAft>
                <a:spcPct val="0"/>
              </a:spcAft>
            </a:pPr>
            <a:r>
              <a:rPr sz="600">
                <a:solidFill>
                  <a:srgbClr val="221E1F"/>
                </a:solidFill>
                <a:latin typeface="TMFFNK+STXihei"/>
                <a:cs typeface="TMFFNK+STXihei"/>
              </a:rPr>
              <a:t>4）推进水资源的妥善管理。</a:t>
            </a:r>
          </a:p>
        </p:txBody>
      </p:sp>
      <p:sp>
        <p:nvSpPr>
          <p:cNvPr id="160" name="object 160"/>
          <p:cNvSpPr txBox="1"/>
          <p:nvPr/>
        </p:nvSpPr>
        <p:spPr>
          <a:xfrm>
            <a:off x="8287006" y="6355596"/>
            <a:ext cx="2761782" cy="188996"/>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CO</a:t>
            </a:r>
            <a:r>
              <a:rPr sz="450">
                <a:solidFill>
                  <a:srgbClr val="221E1F"/>
                </a:solidFill>
                <a:latin typeface="TMFFNK+STXihei"/>
                <a:cs typeface="TMFFNK+STXihei"/>
              </a:rPr>
              <a:t>2</a:t>
            </a:r>
            <a:r>
              <a:rPr sz="600">
                <a:solidFill>
                  <a:srgbClr val="221E1F"/>
                </a:solidFill>
                <a:latin typeface="TMFFNK+STXihei"/>
                <a:cs typeface="TMFFNK+STXihei"/>
              </a:rPr>
              <a:t>排放系数0.462（kg- CO</a:t>
            </a:r>
            <a:r>
              <a:rPr sz="450">
                <a:solidFill>
                  <a:srgbClr val="221E1F"/>
                </a:solidFill>
                <a:latin typeface="TMFFNK+STXihei"/>
                <a:cs typeface="TMFFNK+STXihei"/>
              </a:rPr>
              <a:t>2</a:t>
            </a:r>
            <a:r>
              <a:rPr sz="600">
                <a:solidFill>
                  <a:srgbClr val="221E1F"/>
                </a:solidFill>
                <a:latin typeface="TMFFNK+STXihei"/>
                <a:cs typeface="TMFFNK+STXihei"/>
              </a:rPr>
              <a:t>／kWh）追溯到过去并用在每个年度中。</a:t>
            </a:r>
          </a:p>
        </p:txBody>
      </p:sp>
      <p:sp>
        <p:nvSpPr>
          <p:cNvPr id="161" name="object 161"/>
          <p:cNvSpPr txBox="1"/>
          <p:nvPr/>
        </p:nvSpPr>
        <p:spPr>
          <a:xfrm>
            <a:off x="12952109" y="6554712"/>
            <a:ext cx="1513077" cy="325404"/>
          </a:xfrm>
          <a:prstGeom prst="rect">
            <a:avLst/>
          </a:prstGeom>
        </p:spPr>
        <p:txBody>
          <a:bodyPr vert="horz" wrap="square" lIns="0" tIns="0" rIns="0" bIns="0" rtlCol="0">
            <a:spAutoFit/>
          </a:bodyPr>
          <a:lstStyle/>
          <a:p>
            <a:pPr marL="38100" marR="0">
              <a:lnSpc>
                <a:spcPts val="880"/>
              </a:lnSpc>
              <a:spcBef>
                <a:spcPct val="0"/>
              </a:spcBef>
              <a:spcAft>
                <a:spcPct val="0"/>
              </a:spcAft>
            </a:pPr>
            <a:r>
              <a:rPr sz="700">
                <a:solidFill>
                  <a:srgbClr val="221E1F"/>
                </a:solidFill>
                <a:latin typeface="FAMWJD+UDShinGoSCGbe-Reg"/>
                <a:cs typeface="FAMWJD+UDShinGoSCGbe-Reg"/>
              </a:rPr>
              <a:t>交通事故</a:t>
            </a:r>
          </a:p>
          <a:p>
            <a:pPr marL="0" marR="0">
              <a:lnSpc>
                <a:spcPts val="662"/>
              </a:lnSpc>
              <a:spcBef>
                <a:spcPts val="31"/>
              </a:spcBef>
              <a:spcAft>
                <a:spcPct val="0"/>
              </a:spcAft>
            </a:pPr>
            <a:r>
              <a:rPr sz="550" spc="10">
                <a:solidFill>
                  <a:srgbClr val="221E1F"/>
                </a:solidFill>
                <a:latin typeface="ABVAMJ+MPHYZhongDengXianTiGbe-Medium"/>
                <a:cs typeface="ABVAMJ+MPHYZhongDengXianTiGbe-Medium"/>
              </a:rPr>
              <a:t>（（</a:t>
            </a:r>
            <a:r>
              <a:rPr sz="550">
                <a:solidFill>
                  <a:srgbClr val="221E1F"/>
                </a:solidFill>
                <a:latin typeface="ABVAMJ+MPHYZhongDengXianTiGbe-Medium"/>
                <a:cs typeface="ABVAMJ+MPHYZhongDengXianTiGbe-Medium"/>
              </a:rPr>
              <a:t> </a:t>
            </a:r>
            <a:r>
              <a:rPr sz="550" spc="10">
                <a:solidFill>
                  <a:srgbClr val="221E1F"/>
                </a:solidFill>
                <a:latin typeface="ABVAMJ+MPHYZhongDengXianTiGbe-Medium"/>
                <a:cs typeface="ABVAMJ+MPHYZhongDengXianTiGbe-Medium"/>
              </a:rPr>
              <a:t>）内为上班时间及个人性事故次数）</a:t>
            </a:r>
          </a:p>
        </p:txBody>
      </p:sp>
      <p:sp>
        <p:nvSpPr>
          <p:cNvPr id="162" name="object 162"/>
          <p:cNvSpPr txBox="1"/>
          <p:nvPr/>
        </p:nvSpPr>
        <p:spPr>
          <a:xfrm>
            <a:off x="8231368" y="6623557"/>
            <a:ext cx="13144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【工伤事故发生次数】</a:t>
            </a:r>
          </a:p>
        </p:txBody>
      </p:sp>
      <p:sp>
        <p:nvSpPr>
          <p:cNvPr id="163" name="object 163"/>
          <p:cNvSpPr txBox="1"/>
          <p:nvPr/>
        </p:nvSpPr>
        <p:spPr>
          <a:xfrm>
            <a:off x="11235444" y="6623557"/>
            <a:ext cx="13144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【交通事故发生次数】</a:t>
            </a:r>
          </a:p>
        </p:txBody>
      </p:sp>
      <p:sp>
        <p:nvSpPr>
          <p:cNvPr id="164" name="object 164"/>
          <p:cNvSpPr txBox="1"/>
          <p:nvPr/>
        </p:nvSpPr>
        <p:spPr>
          <a:xfrm>
            <a:off x="1839555" y="6763637"/>
            <a:ext cx="2184002"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5）积极致力于“贵金属回收利用(再资源化）”的工作。</a:t>
            </a:r>
          </a:p>
        </p:txBody>
      </p:sp>
      <p:sp>
        <p:nvSpPr>
          <p:cNvPr id="165" name="object 165"/>
          <p:cNvSpPr txBox="1"/>
          <p:nvPr/>
        </p:nvSpPr>
        <p:spPr>
          <a:xfrm>
            <a:off x="13659030" y="6757375"/>
            <a:ext cx="569442" cy="33307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72</a:t>
            </a:r>
            <a:r>
              <a:rPr sz="650" spc="-15">
                <a:solidFill>
                  <a:srgbClr val="221E1F"/>
                </a:solidFill>
                <a:latin typeface="ODMJPA+UDShinGoPro-Light"/>
                <a:cs typeface="ODMJPA+UDShinGoPro-Light"/>
              </a:rPr>
              <a:t>（71）</a:t>
            </a:r>
          </a:p>
        </p:txBody>
      </p:sp>
      <p:sp>
        <p:nvSpPr>
          <p:cNvPr id="166" name="object 166"/>
          <p:cNvSpPr txBox="1"/>
          <p:nvPr/>
        </p:nvSpPr>
        <p:spPr>
          <a:xfrm>
            <a:off x="8307579" y="6846529"/>
            <a:ext cx="285750" cy="170370"/>
          </a:xfrm>
          <a:prstGeom prst="rect">
            <a:avLst/>
          </a:prstGeom>
        </p:spPr>
        <p:txBody>
          <a:bodyPr vert="horz" wrap="square" lIns="0" tIns="0" rIns="0" bIns="0" rtlCol="0">
            <a:spAutoFit/>
          </a:bodyPr>
          <a:lstStyle/>
          <a:p>
            <a:pPr marL="0" marR="0">
              <a:lnSpc>
                <a:spcPts val="591"/>
              </a:lnSpc>
              <a:spcBef>
                <a:spcPct val="0"/>
              </a:spcBef>
              <a:spcAft>
                <a:spcPct val="0"/>
              </a:spcAft>
            </a:pPr>
            <a:r>
              <a:rPr sz="500">
                <a:solidFill>
                  <a:srgbClr val="221E1F"/>
                </a:solidFill>
                <a:latin typeface="ABVAMJ+MPHYZhongDengXianTiGbe-Medium"/>
                <a:cs typeface="ABVAMJ+MPHYZhongDengXianTiGbe-Medium"/>
              </a:rPr>
              <a:t>（次）</a:t>
            </a:r>
          </a:p>
        </p:txBody>
      </p:sp>
      <p:sp>
        <p:nvSpPr>
          <p:cNvPr id="167" name="object 167"/>
          <p:cNvSpPr txBox="1"/>
          <p:nvPr/>
        </p:nvSpPr>
        <p:spPr>
          <a:xfrm>
            <a:off x="978024" y="6891087"/>
            <a:ext cx="6477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公正的商业惯例</a:t>
            </a:r>
          </a:p>
        </p:txBody>
      </p:sp>
      <p:sp>
        <p:nvSpPr>
          <p:cNvPr id="168" name="object 168"/>
          <p:cNvSpPr txBox="1"/>
          <p:nvPr/>
        </p:nvSpPr>
        <p:spPr>
          <a:xfrm>
            <a:off x="1839541" y="6893067"/>
            <a:ext cx="267744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1）遵守反垄断法及其他维护公平竞争的法令，实施公正自由的竞争。</a:t>
            </a:r>
          </a:p>
        </p:txBody>
      </p:sp>
      <p:sp>
        <p:nvSpPr>
          <p:cNvPr id="169" name="object 169"/>
          <p:cNvSpPr txBox="1"/>
          <p:nvPr/>
        </p:nvSpPr>
        <p:spPr>
          <a:xfrm>
            <a:off x="11296680" y="6880592"/>
            <a:ext cx="285750" cy="170370"/>
          </a:xfrm>
          <a:prstGeom prst="rect">
            <a:avLst/>
          </a:prstGeom>
        </p:spPr>
        <p:txBody>
          <a:bodyPr vert="horz" wrap="square" lIns="0" tIns="0" rIns="0" bIns="0" rtlCol="0">
            <a:spAutoFit/>
          </a:bodyPr>
          <a:lstStyle/>
          <a:p>
            <a:pPr marL="0" marR="0">
              <a:lnSpc>
                <a:spcPts val="591"/>
              </a:lnSpc>
              <a:spcBef>
                <a:spcPct val="0"/>
              </a:spcBef>
              <a:spcAft>
                <a:spcPct val="0"/>
              </a:spcAft>
            </a:pPr>
            <a:r>
              <a:rPr sz="500">
                <a:solidFill>
                  <a:srgbClr val="221E1F"/>
                </a:solidFill>
                <a:latin typeface="ABVAMJ+MPHYZhongDengXianTiGbe-Medium"/>
                <a:cs typeface="ABVAMJ+MPHYZhongDengXianTiGbe-Medium"/>
              </a:rPr>
              <a:t>（次）</a:t>
            </a:r>
          </a:p>
        </p:txBody>
      </p:sp>
      <p:sp>
        <p:nvSpPr>
          <p:cNvPr id="170" name="object 170"/>
          <p:cNvSpPr txBox="1"/>
          <p:nvPr/>
        </p:nvSpPr>
        <p:spPr>
          <a:xfrm>
            <a:off x="9549829" y="6914257"/>
            <a:ext cx="1717547" cy="222326"/>
          </a:xfrm>
          <a:prstGeom prst="rect">
            <a:avLst/>
          </a:prstGeom>
        </p:spPr>
        <p:txBody>
          <a:bodyPr vert="horz" wrap="square" lIns="0" tIns="0" rIns="0" bIns="0" rtlCol="0">
            <a:spAutoFit/>
          </a:bodyPr>
          <a:lstStyle/>
          <a:p>
            <a:pPr marL="0" marR="0">
              <a:lnSpc>
                <a:spcPts val="880"/>
              </a:lnSpc>
              <a:spcBef>
                <a:spcPct val="0"/>
              </a:spcBef>
              <a:spcAft>
                <a:spcPct val="0"/>
              </a:spcAft>
            </a:pPr>
            <a:r>
              <a:rPr sz="700">
                <a:solidFill>
                  <a:srgbClr val="221E1F"/>
                </a:solidFill>
                <a:latin typeface="FAMWJD+UDShinGoSCGbe-Reg"/>
                <a:cs typeface="FAMWJD+UDShinGoSCGbe-Reg"/>
              </a:rPr>
              <a:t>工伤事故</a:t>
            </a:r>
            <a:r>
              <a:rPr sz="550" spc="10">
                <a:solidFill>
                  <a:srgbClr val="221E1F"/>
                </a:solidFill>
                <a:latin typeface="ABVAMJ+MPHYZhongDengXianTiGbe-Medium"/>
                <a:cs typeface="ABVAMJ+MPHYZhongDengXianTiGbe-Medium"/>
              </a:rPr>
              <a:t>（（</a:t>
            </a:r>
            <a:r>
              <a:rPr sz="550">
                <a:solidFill>
                  <a:srgbClr val="221E1F"/>
                </a:solidFill>
                <a:latin typeface="ABVAMJ+MPHYZhongDengXianTiGbe-Medium"/>
                <a:cs typeface="ABVAMJ+MPHYZhongDengXianTiGbe-Medium"/>
              </a:rPr>
              <a:t> </a:t>
            </a:r>
            <a:r>
              <a:rPr sz="550" spc="10">
                <a:solidFill>
                  <a:srgbClr val="221E1F"/>
                </a:solidFill>
                <a:latin typeface="ABVAMJ+MPHYZhongDengXianTiGbe-Medium"/>
                <a:cs typeface="ABVAMJ+MPHYZhongDengXianTiGbe-Medium"/>
              </a:rPr>
              <a:t>）内为休假4天以上事故次数）</a:t>
            </a:r>
          </a:p>
        </p:txBody>
      </p:sp>
      <p:sp>
        <p:nvSpPr>
          <p:cNvPr id="171" name="object 171"/>
          <p:cNvSpPr txBox="1"/>
          <p:nvPr/>
        </p:nvSpPr>
        <p:spPr>
          <a:xfrm>
            <a:off x="8304702" y="6946869"/>
            <a:ext cx="250318" cy="1448605"/>
          </a:xfrm>
          <a:prstGeom prst="rect">
            <a:avLst/>
          </a:prstGeom>
        </p:spPr>
        <p:txBody>
          <a:bodyPr vert="horz" wrap="square" lIns="0" tIns="0" rIns="0" bIns="0" rtlCol="0">
            <a:spAutoFit/>
          </a:bodyPr>
          <a:lstStyle/>
          <a:p>
            <a:pPr marL="18467" marR="0">
              <a:lnSpc>
                <a:spcPts val="700"/>
              </a:lnSpc>
              <a:spcBef>
                <a:spcPct val="0"/>
              </a:spcBef>
              <a:spcAft>
                <a:spcPct val="0"/>
              </a:spcAft>
            </a:pPr>
            <a:r>
              <a:rPr sz="700">
                <a:solidFill>
                  <a:srgbClr val="221E1F"/>
                </a:solidFill>
                <a:latin typeface="TMFFNK+STXihei"/>
                <a:cs typeface="TMFFNK+STXihei"/>
              </a:rPr>
              <a:t>40</a:t>
            </a:r>
          </a:p>
          <a:p>
            <a:pPr marL="0" marR="0">
              <a:lnSpc>
                <a:spcPts val="700"/>
              </a:lnSpc>
              <a:spcBef>
                <a:spcPts val="1714"/>
              </a:spcBef>
              <a:spcAft>
                <a:spcPct val="0"/>
              </a:spcAft>
            </a:pPr>
            <a:r>
              <a:rPr sz="700">
                <a:solidFill>
                  <a:srgbClr val="221E1F"/>
                </a:solidFill>
                <a:latin typeface="TMFFNK+STXihei"/>
                <a:cs typeface="TMFFNK+STXihei"/>
              </a:rPr>
              <a:t>30</a:t>
            </a:r>
          </a:p>
          <a:p>
            <a:pPr marL="0" marR="0">
              <a:lnSpc>
                <a:spcPts val="700"/>
              </a:lnSpc>
              <a:spcBef>
                <a:spcPts val="1714"/>
              </a:spcBef>
              <a:spcAft>
                <a:spcPct val="0"/>
              </a:spcAft>
            </a:pPr>
            <a:r>
              <a:rPr sz="700">
                <a:solidFill>
                  <a:srgbClr val="221E1F"/>
                </a:solidFill>
                <a:latin typeface="TMFFNK+STXihei"/>
                <a:cs typeface="TMFFNK+STXihei"/>
              </a:rPr>
              <a:t>20</a:t>
            </a:r>
          </a:p>
          <a:p>
            <a:pPr marL="0" marR="0">
              <a:lnSpc>
                <a:spcPts val="700"/>
              </a:lnSpc>
              <a:spcBef>
                <a:spcPts val="1714"/>
              </a:spcBef>
              <a:spcAft>
                <a:spcPct val="0"/>
              </a:spcAft>
            </a:pPr>
            <a:r>
              <a:rPr sz="700">
                <a:solidFill>
                  <a:srgbClr val="221E1F"/>
                </a:solidFill>
                <a:latin typeface="TMFFNK+STXihei"/>
                <a:cs typeface="TMFFNK+STXihei"/>
              </a:rPr>
              <a:t>10</a:t>
            </a:r>
          </a:p>
          <a:p>
            <a:pPr marL="49249" marR="0">
              <a:lnSpc>
                <a:spcPts val="700"/>
              </a:lnSpc>
              <a:spcBef>
                <a:spcPts val="1763"/>
              </a:spcBef>
              <a:spcAft>
                <a:spcPct val="0"/>
              </a:spcAft>
            </a:pPr>
            <a:r>
              <a:rPr sz="700">
                <a:solidFill>
                  <a:srgbClr val="221E1F"/>
                </a:solidFill>
                <a:latin typeface="TMFFNK+STXihei"/>
                <a:cs typeface="TMFFNK+STXihei"/>
              </a:rPr>
              <a:t>0</a:t>
            </a:r>
          </a:p>
        </p:txBody>
      </p:sp>
      <p:sp>
        <p:nvSpPr>
          <p:cNvPr id="172" name="object 172"/>
          <p:cNvSpPr txBox="1"/>
          <p:nvPr/>
        </p:nvSpPr>
        <p:spPr>
          <a:xfrm>
            <a:off x="11693290" y="6951124"/>
            <a:ext cx="1047965" cy="342595"/>
          </a:xfrm>
          <a:prstGeom prst="rect">
            <a:avLst/>
          </a:prstGeom>
        </p:spPr>
        <p:txBody>
          <a:bodyPr vert="horz" wrap="square" lIns="0" tIns="0" rIns="0" bIns="0" rtlCol="0">
            <a:spAutoFit/>
          </a:bodyPr>
          <a:lstStyle/>
          <a:p>
            <a:pPr marL="138934" marR="0">
              <a:lnSpc>
                <a:spcPts val="974"/>
              </a:lnSpc>
              <a:spcBef>
                <a:spcPct val="0"/>
              </a:spcBef>
              <a:spcAft>
                <a:spcPct val="0"/>
              </a:spcAft>
            </a:pPr>
            <a:r>
              <a:rPr sz="650" spc="-15">
                <a:solidFill>
                  <a:srgbClr val="221E1F"/>
                </a:solidFill>
                <a:latin typeface="ODMJPA+UDShinGoPro-Light"/>
                <a:cs typeface="ODMJPA+UDShinGoPro-Light"/>
              </a:rPr>
              <a:t>（56）</a:t>
            </a:r>
            <a:r>
              <a:rPr sz="650" spc="1554">
                <a:solidFill>
                  <a:srgbClr val="221E1F"/>
                </a:solidFill>
                <a:latin typeface="ODMJPA+UDShinGoPro-Light"/>
                <a:cs typeface="ODMJPA+UDShinGoPro-Light"/>
              </a:rPr>
              <a:t> </a:t>
            </a:r>
            <a:r>
              <a:rPr sz="650" spc="-15">
                <a:solidFill>
                  <a:srgbClr val="221E1F"/>
                </a:solidFill>
                <a:latin typeface="ODMJPA+UDShinGoPro-Light"/>
                <a:cs typeface="ODMJPA+UDShinGoPro-Light"/>
              </a:rPr>
              <a:t>（56）</a:t>
            </a:r>
          </a:p>
          <a:p>
            <a:pPr marL="0" marR="0">
              <a:lnSpc>
                <a:spcPts val="1497"/>
              </a:lnSpc>
              <a:spcBef>
                <a:spcPct val="0"/>
              </a:spcBef>
              <a:spcAft>
                <a:spcPct val="0"/>
              </a:spcAft>
            </a:pPr>
            <a:r>
              <a:rPr sz="950" spc="-13">
                <a:solidFill>
                  <a:srgbClr val="221E1F"/>
                </a:solidFill>
                <a:latin typeface="SSCMOR+UDShinGoPro-Regular"/>
                <a:cs typeface="SSCMOR+UDShinGoPro-Regular"/>
              </a:rPr>
              <a:t>59</a:t>
            </a:r>
            <a:r>
              <a:rPr sz="950" spc="2400">
                <a:solidFill>
                  <a:srgbClr val="221E1F"/>
                </a:solidFill>
                <a:latin typeface="Times New Roman"/>
                <a:cs typeface="Times New Roman"/>
              </a:rPr>
              <a:t> </a:t>
            </a:r>
            <a:r>
              <a:rPr sz="950" spc="-13">
                <a:solidFill>
                  <a:srgbClr val="221E1F"/>
                </a:solidFill>
                <a:latin typeface="SSCMOR+UDShinGoPro-Regular"/>
                <a:cs typeface="SSCMOR+UDShinGoPro-Regular"/>
              </a:rPr>
              <a:t>59</a:t>
            </a:r>
          </a:p>
        </p:txBody>
      </p:sp>
      <p:sp>
        <p:nvSpPr>
          <p:cNvPr id="173" name="object 173"/>
          <p:cNvSpPr txBox="1"/>
          <p:nvPr/>
        </p:nvSpPr>
        <p:spPr>
          <a:xfrm>
            <a:off x="1839541" y="6994642"/>
            <a:ext cx="3991897"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2）金钱及贵重物品的赠与、款待、捐款、政治捐款等，要在遵守法令及公司内规则的前提下正当实施。</a:t>
            </a:r>
          </a:p>
          <a:p>
            <a:pPr marL="0" marR="0">
              <a:lnSpc>
                <a:spcPts val="600"/>
              </a:lnSpc>
              <a:spcBef>
                <a:spcPts val="199"/>
              </a:spcBef>
              <a:spcAft>
                <a:spcPct val="0"/>
              </a:spcAft>
            </a:pPr>
            <a:r>
              <a:rPr sz="600">
                <a:solidFill>
                  <a:srgbClr val="221E1F"/>
                </a:solidFill>
                <a:latin typeface="TMFFNK+STXihei"/>
                <a:cs typeface="TMFFNK+STXihei"/>
              </a:rPr>
              <a:t>3）坚决杜绝行贿受贿、贪污渎职、抢劫掠夺、强占侵占行为。</a:t>
            </a:r>
          </a:p>
        </p:txBody>
      </p:sp>
      <p:sp>
        <p:nvSpPr>
          <p:cNvPr id="174" name="object 174"/>
          <p:cNvSpPr txBox="1"/>
          <p:nvPr/>
        </p:nvSpPr>
        <p:spPr>
          <a:xfrm>
            <a:off x="11312271" y="6980926"/>
            <a:ext cx="231851" cy="1414548"/>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80</a:t>
            </a:r>
          </a:p>
          <a:p>
            <a:pPr marL="0" marR="0">
              <a:lnSpc>
                <a:spcPts val="700"/>
              </a:lnSpc>
              <a:spcBef>
                <a:spcPts val="473"/>
              </a:spcBef>
              <a:spcAft>
                <a:spcPct val="0"/>
              </a:spcAft>
            </a:pPr>
            <a:r>
              <a:rPr sz="700">
                <a:solidFill>
                  <a:srgbClr val="221E1F"/>
                </a:solidFill>
                <a:latin typeface="TMFFNK+STXihei"/>
                <a:cs typeface="TMFFNK+STXihei"/>
              </a:rPr>
              <a:t>70</a:t>
            </a:r>
          </a:p>
          <a:p>
            <a:pPr marL="0" marR="0">
              <a:lnSpc>
                <a:spcPts val="700"/>
              </a:lnSpc>
              <a:spcBef>
                <a:spcPts val="423"/>
              </a:spcBef>
              <a:spcAft>
                <a:spcPct val="0"/>
              </a:spcAft>
            </a:pPr>
            <a:r>
              <a:rPr sz="700">
                <a:solidFill>
                  <a:srgbClr val="221E1F"/>
                </a:solidFill>
                <a:latin typeface="TMFFNK+STXihei"/>
                <a:cs typeface="TMFFNK+STXihei"/>
              </a:rPr>
              <a:t>60</a:t>
            </a:r>
          </a:p>
          <a:p>
            <a:pPr marL="0" marR="0">
              <a:lnSpc>
                <a:spcPts val="700"/>
              </a:lnSpc>
              <a:spcBef>
                <a:spcPts val="473"/>
              </a:spcBef>
              <a:spcAft>
                <a:spcPct val="0"/>
              </a:spcAft>
            </a:pPr>
            <a:r>
              <a:rPr sz="700">
                <a:solidFill>
                  <a:srgbClr val="221E1F"/>
                </a:solidFill>
                <a:latin typeface="TMFFNK+STXihei"/>
                <a:cs typeface="TMFFNK+STXihei"/>
              </a:rPr>
              <a:t>50</a:t>
            </a:r>
          </a:p>
          <a:p>
            <a:pPr marL="0" marR="0">
              <a:lnSpc>
                <a:spcPts val="700"/>
              </a:lnSpc>
              <a:spcBef>
                <a:spcPts val="473"/>
              </a:spcBef>
              <a:spcAft>
                <a:spcPct val="0"/>
              </a:spcAft>
            </a:pPr>
            <a:r>
              <a:rPr sz="700">
                <a:solidFill>
                  <a:srgbClr val="221E1F"/>
                </a:solidFill>
                <a:latin typeface="TMFFNK+STXihei"/>
                <a:cs typeface="TMFFNK+STXihei"/>
              </a:rPr>
              <a:t>40</a:t>
            </a:r>
          </a:p>
          <a:p>
            <a:pPr marL="0" marR="0">
              <a:lnSpc>
                <a:spcPts val="700"/>
              </a:lnSpc>
              <a:spcBef>
                <a:spcPts val="473"/>
              </a:spcBef>
              <a:spcAft>
                <a:spcPct val="0"/>
              </a:spcAft>
            </a:pPr>
            <a:r>
              <a:rPr sz="700">
                <a:solidFill>
                  <a:srgbClr val="221E1F"/>
                </a:solidFill>
                <a:latin typeface="TMFFNK+STXihei"/>
                <a:cs typeface="TMFFNK+STXihei"/>
              </a:rPr>
              <a:t>30</a:t>
            </a:r>
          </a:p>
          <a:p>
            <a:pPr marL="0" marR="0">
              <a:lnSpc>
                <a:spcPts val="700"/>
              </a:lnSpc>
              <a:spcBef>
                <a:spcPts val="423"/>
              </a:spcBef>
              <a:spcAft>
                <a:spcPct val="0"/>
              </a:spcAft>
            </a:pPr>
            <a:r>
              <a:rPr sz="700">
                <a:solidFill>
                  <a:srgbClr val="221E1F"/>
                </a:solidFill>
                <a:latin typeface="TMFFNK+STXihei"/>
                <a:cs typeface="TMFFNK+STXihei"/>
              </a:rPr>
              <a:t>20</a:t>
            </a:r>
          </a:p>
          <a:p>
            <a:pPr marL="0" marR="0">
              <a:lnSpc>
                <a:spcPts val="700"/>
              </a:lnSpc>
              <a:spcBef>
                <a:spcPts val="473"/>
              </a:spcBef>
              <a:spcAft>
                <a:spcPct val="0"/>
              </a:spcAft>
            </a:pPr>
            <a:r>
              <a:rPr sz="700">
                <a:solidFill>
                  <a:srgbClr val="221E1F"/>
                </a:solidFill>
                <a:latin typeface="TMFFNK+STXihei"/>
                <a:cs typeface="TMFFNK+STXihei"/>
              </a:rPr>
              <a:t>10</a:t>
            </a:r>
          </a:p>
          <a:p>
            <a:pPr marL="49249" marR="0">
              <a:lnSpc>
                <a:spcPts val="700"/>
              </a:lnSpc>
              <a:spcBef>
                <a:spcPts val="473"/>
              </a:spcBef>
              <a:spcAft>
                <a:spcPct val="0"/>
              </a:spcAft>
            </a:pPr>
            <a:r>
              <a:rPr sz="700">
                <a:solidFill>
                  <a:srgbClr val="221E1F"/>
                </a:solidFill>
                <a:latin typeface="TMFFNK+STXihei"/>
                <a:cs typeface="TMFFNK+STXihei"/>
              </a:rPr>
              <a:t>0</a:t>
            </a:r>
          </a:p>
        </p:txBody>
      </p:sp>
      <p:sp>
        <p:nvSpPr>
          <p:cNvPr id="175" name="object 175"/>
          <p:cNvSpPr txBox="1"/>
          <p:nvPr/>
        </p:nvSpPr>
        <p:spPr>
          <a:xfrm>
            <a:off x="12675245" y="7159782"/>
            <a:ext cx="1047954" cy="357502"/>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55</a:t>
            </a:r>
            <a:r>
              <a:rPr sz="1000" spc="-15" baseline="12355">
                <a:solidFill>
                  <a:srgbClr val="221E1F"/>
                </a:solidFill>
                <a:latin typeface="ODMJPA+UDShinGoPro-Light"/>
                <a:cs typeface="ODMJPA+UDShinGoPro-Light"/>
              </a:rPr>
              <a:t>（53）</a:t>
            </a:r>
            <a:r>
              <a:rPr sz="1000" spc="459" baseline="12355">
                <a:solidFill>
                  <a:srgbClr val="221E1F"/>
                </a:solidFill>
                <a:latin typeface="ODMJPA+UDShinGoPro-Light"/>
                <a:cs typeface="ODMJPA+UDShinGoPro-Light"/>
              </a:rPr>
              <a:t> </a:t>
            </a:r>
            <a:r>
              <a:rPr sz="950">
                <a:solidFill>
                  <a:srgbClr val="221E1F"/>
                </a:solidFill>
                <a:latin typeface="SSCMOR+UDShinGoPro-Regular"/>
                <a:cs typeface="SSCMOR+UDShinGoPro-Regular"/>
              </a:rPr>
              <a:t>54</a:t>
            </a:r>
            <a:r>
              <a:rPr sz="650" spc="-15">
                <a:solidFill>
                  <a:srgbClr val="221E1F"/>
                </a:solidFill>
                <a:latin typeface="ODMJPA+UDShinGoPro-Light"/>
                <a:cs typeface="ODMJPA+UDShinGoPro-Light"/>
              </a:rPr>
              <a:t>（52）</a:t>
            </a:r>
          </a:p>
        </p:txBody>
      </p:sp>
      <p:sp>
        <p:nvSpPr>
          <p:cNvPr id="176" name="object 176"/>
          <p:cNvSpPr txBox="1"/>
          <p:nvPr/>
        </p:nvSpPr>
        <p:spPr>
          <a:xfrm>
            <a:off x="1839541" y="7197791"/>
            <a:ext cx="4342417"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4）关于货物和技术的进出口，要在遵守国际条约、法令及公司内规则的前提下办理正当及必要手续后方可实施。</a:t>
            </a:r>
          </a:p>
          <a:p>
            <a:pPr marL="0" marR="0">
              <a:lnSpc>
                <a:spcPts val="600"/>
              </a:lnSpc>
              <a:spcBef>
                <a:spcPts val="199"/>
              </a:spcBef>
              <a:spcAft>
                <a:spcPct val="0"/>
              </a:spcAft>
            </a:pPr>
            <a:r>
              <a:rPr sz="600">
                <a:solidFill>
                  <a:srgbClr val="221E1F"/>
                </a:solidFill>
                <a:latin typeface="TMFFNK+STXihei"/>
                <a:cs typeface="TMFFNK+STXihei"/>
              </a:rPr>
              <a:t>5）拒绝利用知识产权优势，单方变更交易条件或实施强行购买的行为。</a:t>
            </a:r>
          </a:p>
        </p:txBody>
      </p:sp>
      <p:sp>
        <p:nvSpPr>
          <p:cNvPr id="177" name="object 177"/>
          <p:cNvSpPr txBox="1"/>
          <p:nvPr/>
        </p:nvSpPr>
        <p:spPr>
          <a:xfrm>
            <a:off x="9470418" y="7293448"/>
            <a:ext cx="520446" cy="33688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24</a:t>
            </a:r>
            <a:r>
              <a:rPr sz="650" spc="-17">
                <a:solidFill>
                  <a:srgbClr val="221E1F"/>
                </a:solidFill>
                <a:latin typeface="ODMJPA+UDShinGoPro-Light"/>
                <a:cs typeface="ODMJPA+UDShinGoPro-Light"/>
              </a:rPr>
              <a:t>（3）</a:t>
            </a:r>
          </a:p>
        </p:txBody>
      </p:sp>
      <p:sp>
        <p:nvSpPr>
          <p:cNvPr id="178" name="object 178"/>
          <p:cNvSpPr txBox="1"/>
          <p:nvPr/>
        </p:nvSpPr>
        <p:spPr>
          <a:xfrm>
            <a:off x="9007785" y="7329427"/>
            <a:ext cx="520446" cy="33688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23</a:t>
            </a:r>
            <a:r>
              <a:rPr sz="650" spc="-17">
                <a:solidFill>
                  <a:srgbClr val="221E1F"/>
                </a:solidFill>
                <a:latin typeface="ODMJPA+UDShinGoPro-Light"/>
                <a:cs typeface="ODMJPA+UDShinGoPro-Light"/>
              </a:rPr>
              <a:t>（2）</a:t>
            </a:r>
          </a:p>
        </p:txBody>
      </p:sp>
      <p:sp>
        <p:nvSpPr>
          <p:cNvPr id="179" name="object 179"/>
          <p:cNvSpPr txBox="1"/>
          <p:nvPr/>
        </p:nvSpPr>
        <p:spPr>
          <a:xfrm>
            <a:off x="10398069" y="7329427"/>
            <a:ext cx="520446" cy="33688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23</a:t>
            </a:r>
            <a:r>
              <a:rPr sz="650" spc="-17">
                <a:solidFill>
                  <a:srgbClr val="221E1F"/>
                </a:solidFill>
                <a:latin typeface="ODMJPA+UDShinGoPro-Light"/>
                <a:cs typeface="ODMJPA+UDShinGoPro-Light"/>
              </a:rPr>
              <a:t>（3）</a:t>
            </a:r>
          </a:p>
        </p:txBody>
      </p:sp>
      <p:sp>
        <p:nvSpPr>
          <p:cNvPr id="180" name="object 180"/>
          <p:cNvSpPr txBox="1"/>
          <p:nvPr/>
        </p:nvSpPr>
        <p:spPr>
          <a:xfrm>
            <a:off x="1839541" y="7400939"/>
            <a:ext cx="118773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6）尊重以及不侵害知识产权。</a:t>
            </a:r>
          </a:p>
        </p:txBody>
      </p:sp>
      <p:sp>
        <p:nvSpPr>
          <p:cNvPr id="181" name="object 181"/>
          <p:cNvSpPr txBox="1"/>
          <p:nvPr/>
        </p:nvSpPr>
        <p:spPr>
          <a:xfrm>
            <a:off x="9933087" y="7477257"/>
            <a:ext cx="520446" cy="33688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18</a:t>
            </a:r>
            <a:r>
              <a:rPr sz="650" spc="-17">
                <a:solidFill>
                  <a:srgbClr val="221E1F"/>
                </a:solidFill>
                <a:latin typeface="ODMJPA+UDShinGoPro-Light"/>
                <a:cs typeface="ODMJPA+UDShinGoPro-Light"/>
              </a:rPr>
              <a:t>（2）</a:t>
            </a:r>
          </a:p>
        </p:txBody>
      </p:sp>
      <p:sp>
        <p:nvSpPr>
          <p:cNvPr id="182" name="object 182"/>
          <p:cNvSpPr txBox="1"/>
          <p:nvPr/>
        </p:nvSpPr>
        <p:spPr>
          <a:xfrm>
            <a:off x="1839541" y="7502514"/>
            <a:ext cx="232692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7）拒绝与反社会势力、武装势力有瓜葛的人进行任何交易。</a:t>
            </a:r>
          </a:p>
        </p:txBody>
      </p:sp>
      <p:sp>
        <p:nvSpPr>
          <p:cNvPr id="183" name="object 183"/>
          <p:cNvSpPr txBox="1"/>
          <p:nvPr/>
        </p:nvSpPr>
        <p:spPr>
          <a:xfrm>
            <a:off x="8547646" y="7534741"/>
            <a:ext cx="520446" cy="336880"/>
          </a:xfrm>
          <a:prstGeom prst="rect">
            <a:avLst/>
          </a:prstGeom>
        </p:spPr>
        <p:txBody>
          <a:bodyPr vert="horz" wrap="square" lIns="0" tIns="0" rIns="0" bIns="0" rtlCol="0">
            <a:spAutoFit/>
          </a:bodyPr>
          <a:lstStyle/>
          <a:p>
            <a:pPr marL="0" marR="0">
              <a:lnSpc>
                <a:spcPts val="1497"/>
              </a:lnSpc>
              <a:spcBef>
                <a:spcPct val="0"/>
              </a:spcBef>
              <a:spcAft>
                <a:spcPct val="0"/>
              </a:spcAft>
            </a:pPr>
            <a:r>
              <a:rPr sz="950">
                <a:solidFill>
                  <a:srgbClr val="221E1F"/>
                </a:solidFill>
                <a:latin typeface="SSCMOR+UDShinGoPro-Regular"/>
                <a:cs typeface="SSCMOR+UDShinGoPro-Regular"/>
              </a:rPr>
              <a:t>16</a:t>
            </a:r>
            <a:r>
              <a:rPr sz="650" spc="-17">
                <a:solidFill>
                  <a:srgbClr val="221E1F"/>
                </a:solidFill>
                <a:latin typeface="ODMJPA+UDShinGoPro-Light"/>
                <a:cs typeface="ODMJPA+UDShinGoPro-Light"/>
              </a:rPr>
              <a:t>（4）</a:t>
            </a:r>
          </a:p>
        </p:txBody>
      </p:sp>
      <p:sp>
        <p:nvSpPr>
          <p:cNvPr id="184" name="object 184"/>
          <p:cNvSpPr txBox="1"/>
          <p:nvPr/>
        </p:nvSpPr>
        <p:spPr>
          <a:xfrm>
            <a:off x="1839541" y="7604088"/>
            <a:ext cx="241455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8）为构筑与其他企业的相互合作、相互信赖的关系做出贡献。</a:t>
            </a:r>
          </a:p>
        </p:txBody>
      </p:sp>
      <p:sp>
        <p:nvSpPr>
          <p:cNvPr id="185" name="object 185"/>
          <p:cNvSpPr txBox="1"/>
          <p:nvPr/>
        </p:nvSpPr>
        <p:spPr>
          <a:xfrm>
            <a:off x="1839541" y="7705663"/>
            <a:ext cx="4167157"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9）依据公司规则对商业秘密进行管理与保护，不得将商业秘密泄漏给第三者或随意公开，更不得擅自使用。</a:t>
            </a:r>
          </a:p>
          <a:p>
            <a:pPr marL="0" marR="0">
              <a:lnSpc>
                <a:spcPts val="600"/>
              </a:lnSpc>
              <a:spcBef>
                <a:spcPts val="199"/>
              </a:spcBef>
              <a:spcAft>
                <a:spcPct val="0"/>
              </a:spcAft>
            </a:pPr>
            <a:r>
              <a:rPr sz="600">
                <a:solidFill>
                  <a:srgbClr val="221E1F"/>
                </a:solidFill>
                <a:latin typeface="TMFFNK+STXihei"/>
                <a:cs typeface="TMFFNK+STXihei"/>
              </a:rPr>
              <a:t>10）拒绝违反公司利益等违背企业伦理道德的个人行为或活动。</a:t>
            </a:r>
          </a:p>
        </p:txBody>
      </p:sp>
      <p:sp>
        <p:nvSpPr>
          <p:cNvPr id="186" name="object 186"/>
          <p:cNvSpPr txBox="1"/>
          <p:nvPr/>
        </p:nvSpPr>
        <p:spPr>
          <a:xfrm>
            <a:off x="1839541" y="7908812"/>
            <a:ext cx="5267264"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11）妥善管理公司财产（信息、产品、商品、备品、机器设备、消耗品、知识产权、品牌等有形或无形财产），不得非法或不正当使用。</a:t>
            </a:r>
          </a:p>
          <a:p>
            <a:pPr marL="0" marR="0">
              <a:lnSpc>
                <a:spcPts val="600"/>
              </a:lnSpc>
              <a:spcBef>
                <a:spcPts val="199"/>
              </a:spcBef>
              <a:spcAft>
                <a:spcPct val="0"/>
              </a:spcAft>
            </a:pPr>
            <a:r>
              <a:rPr sz="600">
                <a:solidFill>
                  <a:srgbClr val="221E1F"/>
                </a:solidFill>
                <a:latin typeface="TMFFNK+STXihei"/>
                <a:cs typeface="TMFFNK+STXihei"/>
              </a:rPr>
              <a:t>12）不得基于从交易中获取的尚未公布的信息进行内幕交易。</a:t>
            </a:r>
          </a:p>
        </p:txBody>
      </p:sp>
      <p:sp>
        <p:nvSpPr>
          <p:cNvPr id="187" name="object 187"/>
          <p:cNvSpPr txBox="1"/>
          <p:nvPr/>
        </p:nvSpPr>
        <p:spPr>
          <a:xfrm>
            <a:off x="1839541" y="8111961"/>
            <a:ext cx="3689924"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13）为防止违反合规行为的发生，设立公司内部通报制度，同时保护通报者免遭不公正的对待。</a:t>
            </a:r>
          </a:p>
        </p:txBody>
      </p:sp>
      <p:sp>
        <p:nvSpPr>
          <p:cNvPr id="188" name="object 188"/>
          <p:cNvSpPr txBox="1"/>
          <p:nvPr/>
        </p:nvSpPr>
        <p:spPr>
          <a:xfrm>
            <a:off x="978024" y="8241577"/>
            <a:ext cx="4953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消费者课题</a:t>
            </a:r>
          </a:p>
        </p:txBody>
      </p:sp>
      <p:sp>
        <p:nvSpPr>
          <p:cNvPr id="189" name="object 189"/>
          <p:cNvSpPr txBox="1"/>
          <p:nvPr/>
        </p:nvSpPr>
        <p:spPr>
          <a:xfrm>
            <a:off x="1839521" y="8244155"/>
            <a:ext cx="180114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1）遵守一切适用于产品、商品、服务的法令。</a:t>
            </a:r>
          </a:p>
        </p:txBody>
      </p:sp>
      <p:sp>
        <p:nvSpPr>
          <p:cNvPr id="190" name="object 190"/>
          <p:cNvSpPr txBox="1"/>
          <p:nvPr/>
        </p:nvSpPr>
        <p:spPr>
          <a:xfrm>
            <a:off x="8598036"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191" name="object 191"/>
          <p:cNvSpPr txBox="1"/>
          <p:nvPr/>
        </p:nvSpPr>
        <p:spPr>
          <a:xfrm>
            <a:off x="9069828"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192" name="object 192"/>
          <p:cNvSpPr txBox="1"/>
          <p:nvPr/>
        </p:nvSpPr>
        <p:spPr>
          <a:xfrm>
            <a:off x="9522128"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93" name="object 193"/>
          <p:cNvSpPr txBox="1"/>
          <p:nvPr/>
        </p:nvSpPr>
        <p:spPr>
          <a:xfrm>
            <a:off x="9984798"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194" name="object 194"/>
          <p:cNvSpPr txBox="1"/>
          <p:nvPr/>
        </p:nvSpPr>
        <p:spPr>
          <a:xfrm>
            <a:off x="10449747"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p>
        </p:txBody>
      </p:sp>
      <p:sp>
        <p:nvSpPr>
          <p:cNvPr id="195" name="object 195"/>
          <p:cNvSpPr txBox="1"/>
          <p:nvPr/>
        </p:nvSpPr>
        <p:spPr>
          <a:xfrm>
            <a:off x="10796718" y="8270432"/>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196" name="object 196"/>
          <p:cNvSpPr txBox="1"/>
          <p:nvPr/>
        </p:nvSpPr>
        <p:spPr>
          <a:xfrm>
            <a:off x="11758639"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2014</a:t>
            </a:r>
          </a:p>
        </p:txBody>
      </p:sp>
      <p:sp>
        <p:nvSpPr>
          <p:cNvPr id="197" name="object 197"/>
          <p:cNvSpPr txBox="1"/>
          <p:nvPr/>
        </p:nvSpPr>
        <p:spPr>
          <a:xfrm>
            <a:off x="12249634"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2015</a:t>
            </a:r>
          </a:p>
        </p:txBody>
      </p:sp>
      <p:sp>
        <p:nvSpPr>
          <p:cNvPr id="198" name="object 198"/>
          <p:cNvSpPr txBox="1"/>
          <p:nvPr/>
        </p:nvSpPr>
        <p:spPr>
          <a:xfrm>
            <a:off x="12740593"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199" name="object 199"/>
          <p:cNvSpPr txBox="1"/>
          <p:nvPr/>
        </p:nvSpPr>
        <p:spPr>
          <a:xfrm>
            <a:off x="13231577"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p:txBody>
      </p:sp>
      <p:sp>
        <p:nvSpPr>
          <p:cNvPr id="200" name="object 200"/>
          <p:cNvSpPr txBox="1"/>
          <p:nvPr/>
        </p:nvSpPr>
        <p:spPr>
          <a:xfrm>
            <a:off x="13724378" y="8273292"/>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2018</a:t>
            </a:r>
          </a:p>
        </p:txBody>
      </p:sp>
      <p:sp>
        <p:nvSpPr>
          <p:cNvPr id="201" name="object 201"/>
          <p:cNvSpPr txBox="1"/>
          <p:nvPr/>
        </p:nvSpPr>
        <p:spPr>
          <a:xfrm>
            <a:off x="14105018" y="8270432"/>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202" name="object 202"/>
          <p:cNvSpPr txBox="1"/>
          <p:nvPr/>
        </p:nvSpPr>
        <p:spPr>
          <a:xfrm>
            <a:off x="1839521" y="8345730"/>
            <a:ext cx="171351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2）不得违反竞争法及与标示相关的法令等。</a:t>
            </a:r>
          </a:p>
        </p:txBody>
      </p:sp>
      <p:sp>
        <p:nvSpPr>
          <p:cNvPr id="203" name="object 203"/>
          <p:cNvSpPr txBox="1"/>
          <p:nvPr/>
        </p:nvSpPr>
        <p:spPr>
          <a:xfrm>
            <a:off x="1839521" y="8447305"/>
            <a:ext cx="223929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3）保护从客户、交易户及从业人员那里获得的个人信息。</a:t>
            </a:r>
          </a:p>
        </p:txBody>
      </p:sp>
      <p:sp>
        <p:nvSpPr>
          <p:cNvPr id="204" name="object 204"/>
          <p:cNvSpPr txBox="1"/>
          <p:nvPr/>
        </p:nvSpPr>
        <p:spPr>
          <a:xfrm>
            <a:off x="1839521" y="8548880"/>
            <a:ext cx="3378487" cy="292074"/>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4）关于广告宣传等，要基于实质、客观的依据进行标示，不得制作虚伪、夸大的广告。</a:t>
            </a:r>
          </a:p>
          <a:p>
            <a:pPr marL="0" marR="0">
              <a:lnSpc>
                <a:spcPts val="600"/>
              </a:lnSpc>
              <a:spcBef>
                <a:spcPts val="199"/>
              </a:spcBef>
              <a:spcAft>
                <a:spcPct val="0"/>
              </a:spcAft>
            </a:pPr>
            <a:r>
              <a:rPr sz="600">
                <a:solidFill>
                  <a:srgbClr val="221E1F"/>
                </a:solidFill>
                <a:latin typeface="TMFFNK+STXihei"/>
                <a:cs typeface="TMFFNK+STXihei"/>
              </a:rPr>
              <a:t>5）确保产品的安全性和产品的质量。</a:t>
            </a:r>
          </a:p>
        </p:txBody>
      </p:sp>
      <p:sp>
        <p:nvSpPr>
          <p:cNvPr id="205" name="object 205"/>
          <p:cNvSpPr txBox="1"/>
          <p:nvPr/>
        </p:nvSpPr>
        <p:spPr>
          <a:xfrm>
            <a:off x="8283414" y="8551409"/>
            <a:ext cx="210312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【新增专利注册件数（日本国内）】</a:t>
            </a:r>
          </a:p>
        </p:txBody>
      </p:sp>
      <p:sp>
        <p:nvSpPr>
          <p:cNvPr id="206" name="object 206"/>
          <p:cNvSpPr txBox="1"/>
          <p:nvPr/>
        </p:nvSpPr>
        <p:spPr>
          <a:xfrm>
            <a:off x="11684322" y="8554162"/>
            <a:ext cx="9795939" cy="454914"/>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【残疾人体育 参加人数 ※实际人数】</a:t>
            </a:r>
          </a:p>
          <a:p>
            <a:pPr marL="0" marR="0">
              <a:lnSpc>
                <a:spcPts val="1099"/>
              </a:lnSpc>
              <a:spcBef>
                <a:spcPct val="0"/>
              </a:spcBef>
              <a:spcAft>
                <a:spcPct val="0"/>
              </a:spcAft>
            </a:pPr>
            <a:r>
              <a:rPr sz="900">
                <a:solidFill>
                  <a:srgbClr val="221E1F"/>
                </a:solidFill>
                <a:latin typeface="FAMWJD+UDShinGoSCGbe-Reg"/>
                <a:cs typeface="FAMWJD+UDShinGoSCGbe-Reg"/>
              </a:rPr>
              <a:t>（观</a:t>
            </a:r>
            <a:r>
              <a:rPr sz="900" spc="-58071">
                <a:solidFill>
                  <a:srgbClr val="221E1F"/>
                </a:solidFill>
                <a:latin typeface="FAMWJD+UDShinGoSCGbe-Reg"/>
                <a:cs typeface="FAMWJD+UDShinGoSCGbe-Reg"/>
              </a:rPr>
              <a:t>看</a:t>
            </a:r>
            <a:r>
              <a:rPr sz="900">
                <a:solidFill>
                  <a:srgbClr val="221E1F"/>
                </a:solidFill>
                <a:latin typeface="FAMWJD+UDShinGoSCGbe-Reg"/>
                <a:cs typeface="FAMWJD+UDShinGoSCGbe-Reg"/>
              </a:rPr>
              <a:t>声援、志愿者）</a:t>
            </a:r>
          </a:p>
        </p:txBody>
      </p:sp>
      <p:sp>
        <p:nvSpPr>
          <p:cNvPr id="207" name="object 207"/>
          <p:cNvSpPr txBox="1"/>
          <p:nvPr/>
        </p:nvSpPr>
        <p:spPr>
          <a:xfrm>
            <a:off x="13713042" y="8593583"/>
            <a:ext cx="602614" cy="175895"/>
          </a:xfrm>
          <a:prstGeom prst="rect">
            <a:avLst/>
          </a:prstGeom>
        </p:spPr>
        <p:txBody>
          <a:bodyPr vert="horz" wrap="square" lIns="0" tIns="0" rIns="0" bIns="0" rtlCol="0">
            <a:spAutoFit/>
          </a:bodyPr>
          <a:lstStyle/>
          <a:p>
            <a:pPr marL="0" marR="0">
              <a:lnSpc>
                <a:spcPts val="560"/>
              </a:lnSpc>
              <a:spcBef>
                <a:spcPct val="0"/>
              </a:spcBef>
              <a:spcAft>
                <a:spcPct val="0"/>
              </a:spcAft>
            </a:pPr>
            <a:r>
              <a:rPr sz="550" spc="10">
                <a:solidFill>
                  <a:srgbClr val="221E1F"/>
                </a:solidFill>
                <a:latin typeface="TMFFNK+STXihei"/>
                <a:cs typeface="TMFFNK+STXihei"/>
              </a:rPr>
              <a:t>（）内为总人数</a:t>
            </a:r>
          </a:p>
        </p:txBody>
      </p:sp>
      <p:sp>
        <p:nvSpPr>
          <p:cNvPr id="208" name="object 208"/>
          <p:cNvSpPr txBox="1"/>
          <p:nvPr/>
        </p:nvSpPr>
        <p:spPr>
          <a:xfrm>
            <a:off x="1839521" y="8752029"/>
            <a:ext cx="4079527" cy="393648"/>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6）提供关于产品、商品、服务的机能与特性和正确的使用方法、使用及运用上的注意事项等方面的信息。</a:t>
            </a:r>
          </a:p>
          <a:p>
            <a:pPr marL="0" marR="0">
              <a:lnSpc>
                <a:spcPts val="600"/>
              </a:lnSpc>
              <a:spcBef>
                <a:spcPts val="199"/>
              </a:spcBef>
              <a:spcAft>
                <a:spcPct val="0"/>
              </a:spcAft>
            </a:pPr>
            <a:r>
              <a:rPr sz="600">
                <a:solidFill>
                  <a:srgbClr val="221E1F"/>
                </a:solidFill>
                <a:latin typeface="TMFFNK+STXihei"/>
                <a:cs typeface="TMFFNK+STXihei"/>
              </a:rPr>
              <a:t>7）公开企业信息，提高经营管理的透明度，完善企业的问责制。</a:t>
            </a:r>
          </a:p>
          <a:p>
            <a:pPr marL="0" marR="0">
              <a:lnSpc>
                <a:spcPts val="600"/>
              </a:lnSpc>
              <a:spcBef>
                <a:spcPts val="199"/>
              </a:spcBef>
              <a:spcAft>
                <a:spcPct val="0"/>
              </a:spcAft>
            </a:pPr>
            <a:r>
              <a:rPr sz="600">
                <a:solidFill>
                  <a:srgbClr val="221E1F"/>
                </a:solidFill>
                <a:latin typeface="TMFFNK+STXihei"/>
                <a:cs typeface="TMFFNK+STXihei"/>
              </a:rPr>
              <a:t>8）实施诚实的经营、服务等活动。</a:t>
            </a:r>
          </a:p>
        </p:txBody>
      </p:sp>
      <p:sp>
        <p:nvSpPr>
          <p:cNvPr id="209" name="object 209"/>
          <p:cNvSpPr txBox="1"/>
          <p:nvPr/>
        </p:nvSpPr>
        <p:spPr>
          <a:xfrm>
            <a:off x="11801146" y="8933077"/>
            <a:ext cx="222250" cy="158750"/>
          </a:xfrm>
          <a:prstGeom prst="rect">
            <a:avLst/>
          </a:prstGeom>
        </p:spPr>
        <p:txBody>
          <a:bodyPr vert="horz" wrap="square" lIns="0" tIns="0" rIns="0" bIns="0" rtlCol="0">
            <a:spAutoFit/>
          </a:bodyPr>
          <a:lstStyle/>
          <a:p>
            <a:pPr marL="0" marR="0">
              <a:lnSpc>
                <a:spcPts val="500"/>
              </a:lnSpc>
              <a:spcBef>
                <a:spcPct val="0"/>
              </a:spcBef>
              <a:spcAft>
                <a:spcPct val="0"/>
              </a:spcAft>
            </a:pPr>
            <a:r>
              <a:rPr sz="500">
                <a:solidFill>
                  <a:srgbClr val="221E1F"/>
                </a:solidFill>
                <a:latin typeface="TMFFNK+STXihei"/>
                <a:cs typeface="TMFFNK+STXihei"/>
              </a:rPr>
              <a:t>年度</a:t>
            </a:r>
          </a:p>
        </p:txBody>
      </p:sp>
      <p:sp>
        <p:nvSpPr>
          <p:cNvPr id="210" name="object 210"/>
          <p:cNvSpPr txBox="1"/>
          <p:nvPr/>
        </p:nvSpPr>
        <p:spPr>
          <a:xfrm>
            <a:off x="12399014" y="8935539"/>
            <a:ext cx="545846" cy="435000"/>
          </a:xfrm>
          <a:prstGeom prst="rect">
            <a:avLst/>
          </a:prstGeom>
        </p:spPr>
        <p:txBody>
          <a:bodyPr vert="horz" wrap="square" lIns="0" tIns="0" rIns="0" bIns="0" rtlCol="0">
            <a:spAutoFit/>
          </a:bodyPr>
          <a:lstStyle/>
          <a:p>
            <a:pPr marL="0" marR="0">
              <a:lnSpc>
                <a:spcPts val="1775"/>
              </a:lnSpc>
              <a:spcBef>
                <a:spcPct val="0"/>
              </a:spcBef>
              <a:spcAft>
                <a:spcPct val="0"/>
              </a:spcAft>
            </a:pPr>
            <a:r>
              <a:rPr sz="1400" spc="-28">
                <a:solidFill>
                  <a:srgbClr val="76B7E4"/>
                </a:solidFill>
                <a:latin typeface="STGAJI+UDShinGoSCGbe-Med"/>
                <a:cs typeface="STGAJI+UDShinGoSCGbe-Med"/>
              </a:rPr>
              <a:t>33</a:t>
            </a:r>
          </a:p>
          <a:p>
            <a:pPr marL="227576" marR="0">
              <a:lnSpc>
                <a:spcPts val="1014"/>
              </a:lnSpc>
              <a:spcBef>
                <a:spcPct val="0"/>
              </a:spcBef>
              <a:spcAft>
                <a:spcPct val="0"/>
              </a:spcAft>
            </a:pPr>
            <a:r>
              <a:rPr sz="800">
                <a:solidFill>
                  <a:srgbClr val="76B7E4"/>
                </a:solidFill>
                <a:latin typeface="STGAJI+UDShinGoSCGbe-Med"/>
                <a:cs typeface="STGAJI+UDShinGoSCGbe-Med"/>
              </a:rPr>
              <a:t>人</a:t>
            </a:r>
          </a:p>
        </p:txBody>
      </p:sp>
      <p:sp>
        <p:nvSpPr>
          <p:cNvPr id="211" name="object 211"/>
          <p:cNvSpPr txBox="1"/>
          <p:nvPr/>
        </p:nvSpPr>
        <p:spPr>
          <a:xfrm>
            <a:off x="1839521" y="9056753"/>
            <a:ext cx="2239297"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9）销售中不得附赠过大礼品，不得采取欺瞒的销售方法。</a:t>
            </a:r>
          </a:p>
        </p:txBody>
      </p:sp>
      <p:sp>
        <p:nvSpPr>
          <p:cNvPr id="212" name="object 212"/>
          <p:cNvSpPr txBox="1"/>
          <p:nvPr/>
        </p:nvSpPr>
        <p:spPr>
          <a:xfrm>
            <a:off x="8302885" y="9073408"/>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2014年度</a:t>
            </a:r>
          </a:p>
        </p:txBody>
      </p:sp>
      <p:sp>
        <p:nvSpPr>
          <p:cNvPr id="213" name="object 213"/>
          <p:cNvSpPr txBox="1"/>
          <p:nvPr/>
        </p:nvSpPr>
        <p:spPr>
          <a:xfrm>
            <a:off x="8813750" y="9073408"/>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2015年度</a:t>
            </a:r>
          </a:p>
        </p:txBody>
      </p:sp>
      <p:sp>
        <p:nvSpPr>
          <p:cNvPr id="214" name="object 214"/>
          <p:cNvSpPr txBox="1"/>
          <p:nvPr/>
        </p:nvSpPr>
        <p:spPr>
          <a:xfrm>
            <a:off x="9324614" y="9073408"/>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2016年度</a:t>
            </a:r>
          </a:p>
        </p:txBody>
      </p:sp>
      <p:sp>
        <p:nvSpPr>
          <p:cNvPr id="215" name="object 215"/>
          <p:cNvSpPr txBox="1"/>
          <p:nvPr/>
        </p:nvSpPr>
        <p:spPr>
          <a:xfrm>
            <a:off x="9835478" y="9073408"/>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2017年度</a:t>
            </a:r>
          </a:p>
        </p:txBody>
      </p:sp>
      <p:sp>
        <p:nvSpPr>
          <p:cNvPr id="216" name="object 216"/>
          <p:cNvSpPr txBox="1"/>
          <p:nvPr/>
        </p:nvSpPr>
        <p:spPr>
          <a:xfrm>
            <a:off x="10346342" y="9073408"/>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2018年度</a:t>
            </a:r>
          </a:p>
        </p:txBody>
      </p:sp>
      <p:sp>
        <p:nvSpPr>
          <p:cNvPr id="217" name="object 217"/>
          <p:cNvSpPr txBox="1"/>
          <p:nvPr/>
        </p:nvSpPr>
        <p:spPr>
          <a:xfrm>
            <a:off x="11731148" y="9053947"/>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2016</a:t>
            </a:r>
          </a:p>
        </p:txBody>
      </p:sp>
      <p:sp>
        <p:nvSpPr>
          <p:cNvPr id="218" name="object 218"/>
          <p:cNvSpPr txBox="1"/>
          <p:nvPr/>
        </p:nvSpPr>
        <p:spPr>
          <a:xfrm>
            <a:off x="12399007" y="9125963"/>
            <a:ext cx="591312"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spc="-16">
                <a:solidFill>
                  <a:srgbClr val="76B7E4"/>
                </a:solidFill>
                <a:latin typeface="STGAJI+UDShinGoSCGbe-Med"/>
                <a:cs typeface="STGAJI+UDShinGoSCGbe-Med"/>
              </a:rPr>
              <a:t>（54人）</a:t>
            </a:r>
          </a:p>
        </p:txBody>
      </p:sp>
      <p:sp>
        <p:nvSpPr>
          <p:cNvPr id="219" name="object 219"/>
          <p:cNvSpPr txBox="1"/>
          <p:nvPr/>
        </p:nvSpPr>
        <p:spPr>
          <a:xfrm>
            <a:off x="1839521" y="9158327"/>
            <a:ext cx="3952814" cy="393649"/>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10）发生关系到公司信用的品质问题时，要进行妥善的对应。</a:t>
            </a:r>
          </a:p>
          <a:p>
            <a:pPr marL="0" marR="0">
              <a:lnSpc>
                <a:spcPts val="600"/>
              </a:lnSpc>
              <a:spcBef>
                <a:spcPts val="199"/>
              </a:spcBef>
              <a:spcAft>
                <a:spcPct val="0"/>
              </a:spcAft>
            </a:pPr>
            <a:r>
              <a:rPr sz="600">
                <a:solidFill>
                  <a:srgbClr val="221E1F"/>
                </a:solidFill>
                <a:latin typeface="TMFFNK+STXihei"/>
                <a:cs typeface="TMFFNK+STXihei"/>
              </a:rPr>
              <a:t>11）依据公司内规则及方针处理客户的咨询、不满等，并进行适当反馈以防止问题的再次发生。</a:t>
            </a:r>
          </a:p>
          <a:p>
            <a:pPr marL="0" marR="0">
              <a:lnSpc>
                <a:spcPts val="600"/>
              </a:lnSpc>
              <a:spcBef>
                <a:spcPts val="199"/>
              </a:spcBef>
              <a:spcAft>
                <a:spcPct val="0"/>
              </a:spcAft>
            </a:pPr>
            <a:r>
              <a:rPr sz="600">
                <a:solidFill>
                  <a:srgbClr val="221E1F"/>
                </a:solidFill>
                <a:latin typeface="TMFFNK+STXihei"/>
                <a:cs typeface="TMFFNK+STXihei"/>
              </a:rPr>
              <a:t>12）积极致力于资源使用的最小化和再生材料的充分利用，以及节能产品、商品与服务的发开等活动。</a:t>
            </a:r>
          </a:p>
        </p:txBody>
      </p:sp>
      <p:sp>
        <p:nvSpPr>
          <p:cNvPr id="220" name="object 220"/>
          <p:cNvSpPr txBox="1"/>
          <p:nvPr/>
        </p:nvSpPr>
        <p:spPr>
          <a:xfrm>
            <a:off x="13173830" y="9221352"/>
            <a:ext cx="1300300" cy="657125"/>
          </a:xfrm>
          <a:prstGeom prst="rect">
            <a:avLst/>
          </a:prstGeom>
        </p:spPr>
        <p:txBody>
          <a:bodyPr vert="horz" wrap="square" lIns="0" tIns="0" rIns="0" bIns="0" rtlCol="0">
            <a:spAutoFit/>
          </a:bodyPr>
          <a:lstStyle/>
          <a:p>
            <a:pPr marL="7" marR="0">
              <a:lnSpc>
                <a:spcPts val="1775"/>
              </a:lnSpc>
              <a:spcBef>
                <a:spcPct val="0"/>
              </a:spcBef>
              <a:spcAft>
                <a:spcPct val="0"/>
              </a:spcAft>
            </a:pPr>
            <a:r>
              <a:rPr sz="1400" spc="-28">
                <a:solidFill>
                  <a:srgbClr val="76B7E4"/>
                </a:solidFill>
                <a:latin typeface="STGAJI+UDShinGoSCGbe-Med"/>
                <a:cs typeface="STGAJI+UDShinGoSCGbe-Med"/>
              </a:rPr>
              <a:t>98</a:t>
            </a:r>
          </a:p>
          <a:p>
            <a:pPr marL="0" marR="0">
              <a:lnSpc>
                <a:spcPts val="1599"/>
              </a:lnSpc>
              <a:spcBef>
                <a:spcPct val="0"/>
              </a:spcBef>
              <a:spcAft>
                <a:spcPct val="0"/>
              </a:spcAft>
            </a:pPr>
            <a:r>
              <a:rPr sz="1200" spc="-16" baseline="49929">
                <a:solidFill>
                  <a:srgbClr val="76B7E4"/>
                </a:solidFill>
                <a:latin typeface="STGAJI+UDShinGoSCGbe-Med"/>
                <a:cs typeface="STGAJI+UDShinGoSCGbe-Med"/>
              </a:rPr>
              <a:t>（300人）</a:t>
            </a:r>
            <a:r>
              <a:rPr sz="1200" spc="763" baseline="49929">
                <a:solidFill>
                  <a:srgbClr val="76B7E4"/>
                </a:solidFill>
                <a:latin typeface="Times New Roman"/>
                <a:cs typeface="Times New Roman"/>
              </a:rPr>
              <a:t> </a:t>
            </a:r>
            <a:r>
              <a:rPr sz="1400" spc="-28">
                <a:solidFill>
                  <a:srgbClr val="76B7E4"/>
                </a:solidFill>
                <a:latin typeface="STGAJI+UDShinGoSCGbe-Med"/>
                <a:cs typeface="STGAJI+UDShinGoSCGbe-Med"/>
              </a:rPr>
              <a:t>151</a:t>
            </a:r>
          </a:p>
          <a:p>
            <a:pPr marL="970100" marR="0">
              <a:lnSpc>
                <a:spcPts val="1014"/>
              </a:lnSpc>
              <a:spcBef>
                <a:spcPct val="0"/>
              </a:spcBef>
              <a:spcAft>
                <a:spcPct val="0"/>
              </a:spcAft>
            </a:pPr>
            <a:r>
              <a:rPr sz="800">
                <a:solidFill>
                  <a:srgbClr val="76B7E4"/>
                </a:solidFill>
                <a:latin typeface="STGAJI+UDShinGoSCGbe-Med"/>
                <a:cs typeface="STGAJI+UDShinGoSCGbe-Med"/>
              </a:rPr>
              <a:t>人</a:t>
            </a:r>
          </a:p>
        </p:txBody>
      </p:sp>
      <p:sp>
        <p:nvSpPr>
          <p:cNvPr id="221" name="object 221"/>
          <p:cNvSpPr txBox="1"/>
          <p:nvPr/>
        </p:nvSpPr>
        <p:spPr>
          <a:xfrm>
            <a:off x="13401415" y="9297476"/>
            <a:ext cx="254000"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a:solidFill>
                  <a:srgbClr val="76B7E4"/>
                </a:solidFill>
                <a:latin typeface="STGAJI+UDShinGoSCGbe-Med"/>
                <a:cs typeface="STGAJI+UDShinGoSCGbe-Med"/>
              </a:rPr>
              <a:t>人</a:t>
            </a:r>
          </a:p>
        </p:txBody>
      </p:sp>
      <p:sp>
        <p:nvSpPr>
          <p:cNvPr id="222" name="object 222"/>
          <p:cNvSpPr txBox="1"/>
          <p:nvPr/>
        </p:nvSpPr>
        <p:spPr>
          <a:xfrm>
            <a:off x="8283453" y="9326402"/>
            <a:ext cx="3198451"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221E1F"/>
                </a:solidFill>
                <a:latin typeface="FAMWJD+UDShinGoSCGbe-Reg"/>
                <a:cs typeface="FAMWJD+UDShinGoSCGbe-Reg"/>
              </a:rPr>
              <a:t>【东北复兴支援志愿者活动 种植樱</a:t>
            </a:r>
            <a:r>
              <a:rPr sz="900" spc="524">
                <a:solidFill>
                  <a:srgbClr val="221E1F"/>
                </a:solidFill>
                <a:latin typeface="FAMWJD+UDShinGoSCGbe-Reg"/>
                <a:cs typeface="FAMWJD+UDShinGoSCGbe-Reg"/>
              </a:rPr>
              <a:t> </a:t>
            </a:r>
            <a:r>
              <a:rPr sz="900">
                <a:solidFill>
                  <a:srgbClr val="221E1F"/>
                </a:solidFill>
                <a:latin typeface="FAMWJD+UDShinGoSCGbe-Reg"/>
                <a:cs typeface="FAMWJD+UDShinGoSCGbe-Reg"/>
              </a:rPr>
              <a:t>花树棵数（累计）】</a:t>
            </a:r>
          </a:p>
        </p:txBody>
      </p:sp>
      <p:sp>
        <p:nvSpPr>
          <p:cNvPr id="223" name="object 223"/>
          <p:cNvSpPr txBox="1"/>
          <p:nvPr/>
        </p:nvSpPr>
        <p:spPr>
          <a:xfrm>
            <a:off x="11731148" y="9343672"/>
            <a:ext cx="330352" cy="511974"/>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TMFFNK+STXihei"/>
                <a:cs typeface="TMFFNK+STXihei"/>
              </a:rPr>
              <a:t>2017</a:t>
            </a:r>
          </a:p>
          <a:p>
            <a:pPr marL="0" marR="0">
              <a:lnSpc>
                <a:spcPts val="700"/>
              </a:lnSpc>
              <a:spcBef>
                <a:spcPts val="1581"/>
              </a:spcBef>
              <a:spcAft>
                <a:spcPct val="0"/>
              </a:spcAft>
            </a:pPr>
            <a:r>
              <a:rPr sz="700">
                <a:solidFill>
                  <a:srgbClr val="221E1F"/>
                </a:solidFill>
                <a:latin typeface="TMFFNK+STXihei"/>
                <a:cs typeface="TMFFNK+STXihei"/>
              </a:rPr>
              <a:t>2018</a:t>
            </a:r>
          </a:p>
        </p:txBody>
      </p:sp>
      <p:sp>
        <p:nvSpPr>
          <p:cNvPr id="224" name="object 224"/>
          <p:cNvSpPr txBox="1"/>
          <p:nvPr/>
        </p:nvSpPr>
        <p:spPr>
          <a:xfrm>
            <a:off x="978024" y="9494686"/>
            <a:ext cx="80010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spc="-12">
                <a:solidFill>
                  <a:srgbClr val="221E1F"/>
                </a:solidFill>
                <a:latin typeface="TMFFNK+STXihei"/>
                <a:cs typeface="TMFFNK+STXihei"/>
              </a:rPr>
              <a:t>社区参与及社区发展</a:t>
            </a:r>
          </a:p>
        </p:txBody>
      </p:sp>
      <p:sp>
        <p:nvSpPr>
          <p:cNvPr id="225" name="object 225"/>
          <p:cNvSpPr txBox="1"/>
          <p:nvPr/>
        </p:nvSpPr>
        <p:spPr>
          <a:xfrm>
            <a:off x="1839521" y="9496961"/>
            <a:ext cx="4819650"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通过学术研究、教育、环保、文化艺术活动及地方社会服务等对社会贡献活动提供支援，从而谋求与地方社会的和谐与共生。</a:t>
            </a:r>
          </a:p>
        </p:txBody>
      </p:sp>
      <p:sp>
        <p:nvSpPr>
          <p:cNvPr id="226" name="object 226"/>
          <p:cNvSpPr txBox="1"/>
          <p:nvPr/>
        </p:nvSpPr>
        <p:spPr>
          <a:xfrm>
            <a:off x="8544657" y="9541718"/>
            <a:ext cx="254000" cy="329996"/>
          </a:xfrm>
          <a:prstGeom prst="rect">
            <a:avLst/>
          </a:prstGeom>
        </p:spPr>
        <p:txBody>
          <a:bodyPr vert="horz" wrap="square" lIns="0" tIns="0" rIns="0" bIns="0" rtlCol="0">
            <a:spAutoFit/>
          </a:bodyPr>
          <a:lstStyle/>
          <a:p>
            <a:pPr marL="0" marR="0">
              <a:lnSpc>
                <a:spcPts val="1398"/>
              </a:lnSpc>
              <a:spcBef>
                <a:spcPct val="0"/>
              </a:spcBef>
              <a:spcAft>
                <a:spcPct val="0"/>
              </a:spcAft>
            </a:pPr>
            <a:r>
              <a:rPr sz="800">
                <a:solidFill>
                  <a:srgbClr val="F4868E"/>
                </a:solidFill>
                <a:latin typeface="KSMAQS+KozGoPr6N-Regular"/>
                <a:cs typeface="KSMAQS+KozGoPr6N-Regular"/>
              </a:rPr>
              <a:t>棵</a:t>
            </a:r>
          </a:p>
        </p:txBody>
      </p:sp>
      <p:sp>
        <p:nvSpPr>
          <p:cNvPr id="227" name="object 227"/>
          <p:cNvSpPr txBox="1"/>
          <p:nvPr/>
        </p:nvSpPr>
        <p:spPr>
          <a:xfrm>
            <a:off x="9026587" y="9541718"/>
            <a:ext cx="254000" cy="329996"/>
          </a:xfrm>
          <a:prstGeom prst="rect">
            <a:avLst/>
          </a:prstGeom>
        </p:spPr>
        <p:txBody>
          <a:bodyPr vert="horz" wrap="square" lIns="0" tIns="0" rIns="0" bIns="0" rtlCol="0">
            <a:spAutoFit/>
          </a:bodyPr>
          <a:lstStyle/>
          <a:p>
            <a:pPr marL="0" marR="0">
              <a:lnSpc>
                <a:spcPts val="1398"/>
              </a:lnSpc>
              <a:spcBef>
                <a:spcPct val="0"/>
              </a:spcBef>
              <a:spcAft>
                <a:spcPct val="0"/>
              </a:spcAft>
            </a:pPr>
            <a:r>
              <a:rPr sz="800">
                <a:solidFill>
                  <a:srgbClr val="F4868E"/>
                </a:solidFill>
                <a:latin typeface="KSMAQS+KozGoPr6N-Regular"/>
                <a:cs typeface="KSMAQS+KozGoPr6N-Regular"/>
              </a:rPr>
              <a:t>棵</a:t>
            </a:r>
          </a:p>
        </p:txBody>
      </p:sp>
      <p:sp>
        <p:nvSpPr>
          <p:cNvPr id="228" name="object 228"/>
          <p:cNvSpPr txBox="1"/>
          <p:nvPr/>
        </p:nvSpPr>
        <p:spPr>
          <a:xfrm>
            <a:off x="9508518" y="9541718"/>
            <a:ext cx="254000" cy="329996"/>
          </a:xfrm>
          <a:prstGeom prst="rect">
            <a:avLst/>
          </a:prstGeom>
        </p:spPr>
        <p:txBody>
          <a:bodyPr vert="horz" wrap="square" lIns="0" tIns="0" rIns="0" bIns="0" rtlCol="0">
            <a:spAutoFit/>
          </a:bodyPr>
          <a:lstStyle/>
          <a:p>
            <a:pPr marL="0" marR="0">
              <a:lnSpc>
                <a:spcPts val="1398"/>
              </a:lnSpc>
              <a:spcBef>
                <a:spcPct val="0"/>
              </a:spcBef>
              <a:spcAft>
                <a:spcPct val="0"/>
              </a:spcAft>
            </a:pPr>
            <a:r>
              <a:rPr sz="800">
                <a:solidFill>
                  <a:srgbClr val="F4868E"/>
                </a:solidFill>
                <a:latin typeface="KSMAQS+KozGoPr6N-Regular"/>
                <a:cs typeface="KSMAQS+KozGoPr6N-Regular"/>
              </a:rPr>
              <a:t>棵</a:t>
            </a:r>
          </a:p>
        </p:txBody>
      </p:sp>
      <p:sp>
        <p:nvSpPr>
          <p:cNvPr id="229" name="object 229"/>
          <p:cNvSpPr txBox="1"/>
          <p:nvPr/>
        </p:nvSpPr>
        <p:spPr>
          <a:xfrm>
            <a:off x="9990454" y="9541718"/>
            <a:ext cx="254000" cy="329996"/>
          </a:xfrm>
          <a:prstGeom prst="rect">
            <a:avLst/>
          </a:prstGeom>
        </p:spPr>
        <p:txBody>
          <a:bodyPr vert="horz" wrap="square" lIns="0" tIns="0" rIns="0" bIns="0" rtlCol="0">
            <a:spAutoFit/>
          </a:bodyPr>
          <a:lstStyle/>
          <a:p>
            <a:pPr marL="0" marR="0">
              <a:lnSpc>
                <a:spcPts val="1398"/>
              </a:lnSpc>
              <a:spcBef>
                <a:spcPct val="0"/>
              </a:spcBef>
              <a:spcAft>
                <a:spcPct val="0"/>
              </a:spcAft>
            </a:pPr>
            <a:r>
              <a:rPr sz="800">
                <a:solidFill>
                  <a:srgbClr val="F4868E"/>
                </a:solidFill>
                <a:latin typeface="KSMAQS+KozGoPr6N-Regular"/>
                <a:cs typeface="KSMAQS+KozGoPr6N-Regular"/>
              </a:rPr>
              <a:t>棵</a:t>
            </a:r>
          </a:p>
        </p:txBody>
      </p:sp>
      <p:sp>
        <p:nvSpPr>
          <p:cNvPr id="230" name="object 230"/>
          <p:cNvSpPr txBox="1"/>
          <p:nvPr/>
        </p:nvSpPr>
        <p:spPr>
          <a:xfrm>
            <a:off x="10472391" y="9541718"/>
            <a:ext cx="254000" cy="329996"/>
          </a:xfrm>
          <a:prstGeom prst="rect">
            <a:avLst/>
          </a:prstGeom>
        </p:spPr>
        <p:txBody>
          <a:bodyPr vert="horz" wrap="square" lIns="0" tIns="0" rIns="0" bIns="0" rtlCol="0">
            <a:spAutoFit/>
          </a:bodyPr>
          <a:lstStyle/>
          <a:p>
            <a:pPr marL="0" marR="0">
              <a:lnSpc>
                <a:spcPts val="1398"/>
              </a:lnSpc>
              <a:spcBef>
                <a:spcPct val="0"/>
              </a:spcBef>
              <a:spcAft>
                <a:spcPct val="0"/>
              </a:spcAft>
            </a:pPr>
            <a:r>
              <a:rPr sz="800">
                <a:solidFill>
                  <a:srgbClr val="F4868E"/>
                </a:solidFill>
                <a:latin typeface="KSMAQS+KozGoPr6N-Regular"/>
                <a:cs typeface="KSMAQS+KozGoPr6N-Regular"/>
              </a:rPr>
              <a:t>棵</a:t>
            </a:r>
          </a:p>
        </p:txBody>
      </p:sp>
      <p:sp>
        <p:nvSpPr>
          <p:cNvPr id="231" name="object 231"/>
          <p:cNvSpPr txBox="1"/>
          <p:nvPr/>
        </p:nvSpPr>
        <p:spPr>
          <a:xfrm>
            <a:off x="10750593" y="9541718"/>
            <a:ext cx="452964" cy="335810"/>
          </a:xfrm>
          <a:prstGeom prst="rect">
            <a:avLst/>
          </a:prstGeom>
        </p:spPr>
        <p:txBody>
          <a:bodyPr vert="horz" wrap="square" lIns="0" tIns="0" rIns="0" bIns="0" rtlCol="0">
            <a:spAutoFit/>
          </a:bodyPr>
          <a:lstStyle/>
          <a:p>
            <a:pPr marL="203727" marR="0">
              <a:lnSpc>
                <a:spcPts val="1398"/>
              </a:lnSpc>
              <a:spcBef>
                <a:spcPct val="0"/>
              </a:spcBef>
              <a:spcAft>
                <a:spcPct val="0"/>
              </a:spcAft>
            </a:pPr>
            <a:r>
              <a:rPr sz="800">
                <a:solidFill>
                  <a:srgbClr val="F4868E"/>
                </a:solidFill>
                <a:latin typeface="KSMAQS+KozGoPr6N-Regular"/>
                <a:cs typeface="KSMAQS+KozGoPr6N-Regular"/>
              </a:rPr>
              <a:t>棵</a:t>
            </a:r>
          </a:p>
          <a:p>
            <a:pPr marL="0" marR="0">
              <a:lnSpc>
                <a:spcPts val="1150"/>
              </a:lnSpc>
              <a:spcBef>
                <a:spcPct val="0"/>
              </a:spcBef>
              <a:spcAft>
                <a:spcPct val="0"/>
              </a:spcAft>
            </a:pPr>
            <a:r>
              <a:rPr sz="750" spc="-149">
                <a:solidFill>
                  <a:srgbClr val="FFFFFF"/>
                </a:solidFill>
                <a:latin typeface="UMCJOI+UDShinGoPro-Medium"/>
                <a:cs typeface="UMCJOI+UDShinGoPro-Medium"/>
              </a:rPr>
              <a:t>135</a:t>
            </a:r>
          </a:p>
        </p:txBody>
      </p:sp>
      <p:sp>
        <p:nvSpPr>
          <p:cNvPr id="232" name="object 232"/>
          <p:cNvSpPr txBox="1"/>
          <p:nvPr/>
        </p:nvSpPr>
        <p:spPr>
          <a:xfrm>
            <a:off x="8352401" y="9577453"/>
            <a:ext cx="272094" cy="306832"/>
          </a:xfrm>
          <a:prstGeom prst="rect">
            <a:avLst/>
          </a:prstGeom>
        </p:spPr>
        <p:txBody>
          <a:bodyPr vert="horz" wrap="square" lIns="0" tIns="0" rIns="0" bIns="0" rtlCol="0">
            <a:spAutoFit/>
          </a:bodyPr>
          <a:lstStyle/>
          <a:p>
            <a:pPr marL="0" marR="0">
              <a:lnSpc>
                <a:spcPts val="1216"/>
              </a:lnSpc>
              <a:spcBef>
                <a:spcPct val="0"/>
              </a:spcBef>
              <a:spcAft>
                <a:spcPct val="0"/>
              </a:spcAft>
            </a:pPr>
            <a:r>
              <a:rPr sz="800" spc="-71">
                <a:solidFill>
                  <a:srgbClr val="FFFFFF"/>
                </a:solidFill>
                <a:latin typeface="UMCJOI+UDShinGoPro-Medium"/>
                <a:cs typeface="UMCJOI+UDShinGoPro-Medium"/>
              </a:rPr>
              <a:t>30</a:t>
            </a:r>
          </a:p>
        </p:txBody>
      </p:sp>
      <p:sp>
        <p:nvSpPr>
          <p:cNvPr id="233" name="object 233"/>
          <p:cNvSpPr txBox="1"/>
          <p:nvPr/>
        </p:nvSpPr>
        <p:spPr>
          <a:xfrm>
            <a:off x="8834332" y="9577453"/>
            <a:ext cx="272094" cy="306832"/>
          </a:xfrm>
          <a:prstGeom prst="rect">
            <a:avLst/>
          </a:prstGeom>
        </p:spPr>
        <p:txBody>
          <a:bodyPr vert="horz" wrap="square" lIns="0" tIns="0" rIns="0" bIns="0" rtlCol="0">
            <a:spAutoFit/>
          </a:bodyPr>
          <a:lstStyle/>
          <a:p>
            <a:pPr marL="0" marR="0">
              <a:lnSpc>
                <a:spcPts val="1216"/>
              </a:lnSpc>
              <a:spcBef>
                <a:spcPct val="0"/>
              </a:spcBef>
              <a:spcAft>
                <a:spcPct val="0"/>
              </a:spcAft>
            </a:pPr>
            <a:r>
              <a:rPr sz="800" spc="-71">
                <a:solidFill>
                  <a:srgbClr val="FFFFFF"/>
                </a:solidFill>
                <a:latin typeface="UMCJOI+UDShinGoPro-Medium"/>
                <a:cs typeface="UMCJOI+UDShinGoPro-Medium"/>
              </a:rPr>
              <a:t>60</a:t>
            </a:r>
          </a:p>
        </p:txBody>
      </p:sp>
      <p:sp>
        <p:nvSpPr>
          <p:cNvPr id="234" name="object 234"/>
          <p:cNvSpPr txBox="1"/>
          <p:nvPr/>
        </p:nvSpPr>
        <p:spPr>
          <a:xfrm>
            <a:off x="9316274" y="9577453"/>
            <a:ext cx="272094" cy="306832"/>
          </a:xfrm>
          <a:prstGeom prst="rect">
            <a:avLst/>
          </a:prstGeom>
        </p:spPr>
        <p:txBody>
          <a:bodyPr vert="horz" wrap="square" lIns="0" tIns="0" rIns="0" bIns="0" rtlCol="0">
            <a:spAutoFit/>
          </a:bodyPr>
          <a:lstStyle/>
          <a:p>
            <a:pPr marL="0" marR="0">
              <a:lnSpc>
                <a:spcPts val="1216"/>
              </a:lnSpc>
              <a:spcBef>
                <a:spcPct val="0"/>
              </a:spcBef>
              <a:spcAft>
                <a:spcPct val="0"/>
              </a:spcAft>
            </a:pPr>
            <a:r>
              <a:rPr sz="800" spc="-71">
                <a:solidFill>
                  <a:srgbClr val="FFFFFF"/>
                </a:solidFill>
                <a:latin typeface="UMCJOI+UDShinGoPro-Medium"/>
                <a:cs typeface="UMCJOI+UDShinGoPro-Medium"/>
              </a:rPr>
              <a:t>84</a:t>
            </a:r>
          </a:p>
        </p:txBody>
      </p:sp>
      <p:sp>
        <p:nvSpPr>
          <p:cNvPr id="235" name="object 235"/>
          <p:cNvSpPr txBox="1"/>
          <p:nvPr/>
        </p:nvSpPr>
        <p:spPr>
          <a:xfrm>
            <a:off x="9785133" y="9583806"/>
            <a:ext cx="301294" cy="288959"/>
          </a:xfrm>
          <a:prstGeom prst="rect">
            <a:avLst/>
          </a:prstGeom>
        </p:spPr>
        <p:txBody>
          <a:bodyPr vert="horz" wrap="square" lIns="0" tIns="0" rIns="0" bIns="0" rtlCol="0">
            <a:spAutoFit/>
          </a:bodyPr>
          <a:lstStyle/>
          <a:p>
            <a:pPr marL="0" marR="0">
              <a:lnSpc>
                <a:spcPts val="1150"/>
              </a:lnSpc>
              <a:spcBef>
                <a:spcPct val="0"/>
              </a:spcBef>
              <a:spcAft>
                <a:spcPct val="0"/>
              </a:spcAft>
            </a:pPr>
            <a:r>
              <a:rPr sz="750" spc="-136">
                <a:solidFill>
                  <a:srgbClr val="FFFFFF"/>
                </a:solidFill>
                <a:latin typeface="UMCJOI+UDShinGoPro-Medium"/>
                <a:cs typeface="UMCJOI+UDShinGoPro-Medium"/>
              </a:rPr>
              <a:t>107</a:t>
            </a:r>
          </a:p>
        </p:txBody>
      </p:sp>
      <p:sp>
        <p:nvSpPr>
          <p:cNvPr id="236" name="object 236"/>
          <p:cNvSpPr txBox="1"/>
          <p:nvPr/>
        </p:nvSpPr>
        <p:spPr>
          <a:xfrm>
            <a:off x="10267063" y="9583806"/>
            <a:ext cx="301294" cy="288959"/>
          </a:xfrm>
          <a:prstGeom prst="rect">
            <a:avLst/>
          </a:prstGeom>
        </p:spPr>
        <p:txBody>
          <a:bodyPr vert="horz" wrap="square" lIns="0" tIns="0" rIns="0" bIns="0" rtlCol="0">
            <a:spAutoFit/>
          </a:bodyPr>
          <a:lstStyle/>
          <a:p>
            <a:pPr marL="0" marR="0">
              <a:lnSpc>
                <a:spcPts val="1150"/>
              </a:lnSpc>
              <a:spcBef>
                <a:spcPct val="0"/>
              </a:spcBef>
              <a:spcAft>
                <a:spcPct val="0"/>
              </a:spcAft>
            </a:pPr>
            <a:r>
              <a:rPr sz="750" spc="-136">
                <a:solidFill>
                  <a:srgbClr val="FFFFFF"/>
                </a:solidFill>
                <a:latin typeface="UMCJOI+UDShinGoPro-Medium"/>
                <a:cs typeface="UMCJOI+UDShinGoPro-Medium"/>
              </a:rPr>
              <a:t>127</a:t>
            </a:r>
          </a:p>
        </p:txBody>
      </p:sp>
      <p:sp>
        <p:nvSpPr>
          <p:cNvPr id="237" name="object 237"/>
          <p:cNvSpPr txBox="1"/>
          <p:nvPr/>
        </p:nvSpPr>
        <p:spPr>
          <a:xfrm>
            <a:off x="13802554" y="9614851"/>
            <a:ext cx="658368" cy="281228"/>
          </a:xfrm>
          <a:prstGeom prst="rect">
            <a:avLst/>
          </a:prstGeom>
        </p:spPr>
        <p:txBody>
          <a:bodyPr vert="horz" wrap="square" lIns="0" tIns="0" rIns="0" bIns="0" rtlCol="0">
            <a:spAutoFit/>
          </a:bodyPr>
          <a:lstStyle/>
          <a:p>
            <a:pPr marL="0" marR="0">
              <a:lnSpc>
                <a:spcPts val="1014"/>
              </a:lnSpc>
              <a:spcBef>
                <a:spcPct val="0"/>
              </a:spcBef>
              <a:spcAft>
                <a:spcPct val="0"/>
              </a:spcAft>
            </a:pPr>
            <a:r>
              <a:rPr sz="800" spc="-16">
                <a:solidFill>
                  <a:srgbClr val="76B7E4"/>
                </a:solidFill>
                <a:latin typeface="STGAJI+UDShinGoSCGbe-Med"/>
                <a:cs typeface="STGAJI+UDShinGoSCGbe-Med"/>
              </a:rPr>
              <a:t>（474人）</a:t>
            </a:r>
          </a:p>
        </p:txBody>
      </p:sp>
      <p:sp>
        <p:nvSpPr>
          <p:cNvPr id="238" name="object 238"/>
          <p:cNvSpPr txBox="1"/>
          <p:nvPr/>
        </p:nvSpPr>
        <p:spPr>
          <a:xfrm>
            <a:off x="6095950" y="9697367"/>
            <a:ext cx="873802" cy="263544"/>
          </a:xfrm>
          <a:prstGeom prst="rect">
            <a:avLst/>
          </a:prstGeom>
        </p:spPr>
        <p:txBody>
          <a:bodyPr vert="horz" wrap="square" lIns="0" tIns="0" rIns="0" bIns="0" rtlCol="0">
            <a:spAutoFit/>
          </a:bodyPr>
          <a:lstStyle/>
          <a:p>
            <a:pPr marL="0" marR="0">
              <a:lnSpc>
                <a:spcPts val="550"/>
              </a:lnSpc>
              <a:spcBef>
                <a:spcPct val="0"/>
              </a:spcBef>
              <a:spcAft>
                <a:spcPct val="0"/>
              </a:spcAft>
            </a:pPr>
            <a:r>
              <a:rPr sz="550">
                <a:solidFill>
                  <a:srgbClr val="221E1F"/>
                </a:solidFill>
                <a:latin typeface="TMFFNK+STXihei"/>
                <a:cs typeface="TMFFNK+STXihei"/>
              </a:rPr>
              <a:t>制定日；2008年11月1日</a:t>
            </a:r>
          </a:p>
          <a:p>
            <a:pPr marL="0" marR="0">
              <a:lnSpc>
                <a:spcPts val="550"/>
              </a:lnSpc>
              <a:spcBef>
                <a:spcPts val="150"/>
              </a:spcBef>
              <a:spcAft>
                <a:spcPct val="0"/>
              </a:spcAft>
            </a:pPr>
            <a:r>
              <a:rPr sz="550">
                <a:solidFill>
                  <a:srgbClr val="221E1F"/>
                </a:solidFill>
                <a:latin typeface="TMFFNK+STXihei"/>
                <a:cs typeface="TMFFNK+STXihei"/>
              </a:rPr>
              <a:t>改订日；2016年10月1日</a:t>
            </a:r>
          </a:p>
        </p:txBody>
      </p:sp>
      <p:sp>
        <p:nvSpPr>
          <p:cNvPr id="239" name="object 239"/>
          <p:cNvSpPr txBox="1"/>
          <p:nvPr/>
        </p:nvSpPr>
        <p:spPr>
          <a:xfrm>
            <a:off x="8303053"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2013年度</a:t>
            </a:r>
          </a:p>
        </p:txBody>
      </p:sp>
      <p:sp>
        <p:nvSpPr>
          <p:cNvPr id="240" name="object 240"/>
          <p:cNvSpPr txBox="1"/>
          <p:nvPr/>
        </p:nvSpPr>
        <p:spPr>
          <a:xfrm>
            <a:off x="8784990"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2014年度</a:t>
            </a:r>
          </a:p>
        </p:txBody>
      </p:sp>
      <p:sp>
        <p:nvSpPr>
          <p:cNvPr id="241" name="object 241"/>
          <p:cNvSpPr txBox="1"/>
          <p:nvPr/>
        </p:nvSpPr>
        <p:spPr>
          <a:xfrm>
            <a:off x="9266920"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2015年度</a:t>
            </a:r>
          </a:p>
        </p:txBody>
      </p:sp>
      <p:sp>
        <p:nvSpPr>
          <p:cNvPr id="242" name="object 242"/>
          <p:cNvSpPr txBox="1"/>
          <p:nvPr/>
        </p:nvSpPr>
        <p:spPr>
          <a:xfrm>
            <a:off x="9748850"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2016年度</a:t>
            </a:r>
          </a:p>
        </p:txBody>
      </p:sp>
      <p:sp>
        <p:nvSpPr>
          <p:cNvPr id="243" name="object 243"/>
          <p:cNvSpPr txBox="1"/>
          <p:nvPr/>
        </p:nvSpPr>
        <p:spPr>
          <a:xfrm>
            <a:off x="10230786"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2017年度</a:t>
            </a:r>
          </a:p>
        </p:txBody>
      </p:sp>
      <p:sp>
        <p:nvSpPr>
          <p:cNvPr id="244" name="object 244"/>
          <p:cNvSpPr txBox="1"/>
          <p:nvPr/>
        </p:nvSpPr>
        <p:spPr>
          <a:xfrm>
            <a:off x="10712723" y="9804105"/>
            <a:ext cx="461147" cy="208280"/>
          </a:xfrm>
          <a:prstGeom prst="rect">
            <a:avLst/>
          </a:prstGeom>
        </p:spPr>
        <p:txBody>
          <a:bodyPr vert="horz" wrap="square" lIns="0" tIns="0" rIns="0" bIns="0" rtlCol="0">
            <a:spAutoFit/>
          </a:bodyPr>
          <a:lstStyle/>
          <a:p>
            <a:pPr marL="0" marR="0">
              <a:lnSpc>
                <a:spcPts val="665"/>
              </a:lnSpc>
              <a:spcBef>
                <a:spcPct val="0"/>
              </a:spcBef>
              <a:spcAft>
                <a:spcPct val="0"/>
              </a:spcAft>
            </a:pPr>
            <a:r>
              <a:rPr sz="650" spc="-13">
                <a:solidFill>
                  <a:srgbClr val="221E1F"/>
                </a:solidFill>
                <a:latin typeface="TMFFNK+STXihei"/>
                <a:cs typeface="TMFFNK+STXihei"/>
              </a:rPr>
              <a:t>2018年度</a:t>
            </a:r>
          </a:p>
        </p:txBody>
      </p:sp>
      <p:sp>
        <p:nvSpPr>
          <p:cNvPr id="245" name="object 245"/>
          <p:cNvSpPr txBox="1"/>
          <p:nvPr/>
        </p:nvSpPr>
        <p:spPr>
          <a:xfrm>
            <a:off x="11948951" y="9819502"/>
            <a:ext cx="156514"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0</a:t>
            </a:r>
          </a:p>
        </p:txBody>
      </p:sp>
      <p:sp>
        <p:nvSpPr>
          <p:cNvPr id="246" name="object 246"/>
          <p:cNvSpPr txBox="1"/>
          <p:nvPr/>
        </p:nvSpPr>
        <p:spPr>
          <a:xfrm>
            <a:off x="12165106" y="9819502"/>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20</a:t>
            </a:r>
          </a:p>
        </p:txBody>
      </p:sp>
      <p:sp>
        <p:nvSpPr>
          <p:cNvPr id="247" name="object 247"/>
          <p:cNvSpPr txBox="1"/>
          <p:nvPr/>
        </p:nvSpPr>
        <p:spPr>
          <a:xfrm>
            <a:off x="12402356" y="9819502"/>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40</a:t>
            </a:r>
          </a:p>
        </p:txBody>
      </p:sp>
      <p:sp>
        <p:nvSpPr>
          <p:cNvPr id="248" name="object 248"/>
          <p:cNvSpPr txBox="1"/>
          <p:nvPr/>
        </p:nvSpPr>
        <p:spPr>
          <a:xfrm>
            <a:off x="12639613" y="9819502"/>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60</a:t>
            </a:r>
          </a:p>
        </p:txBody>
      </p:sp>
      <p:sp>
        <p:nvSpPr>
          <p:cNvPr id="249" name="object 249"/>
          <p:cNvSpPr txBox="1"/>
          <p:nvPr/>
        </p:nvSpPr>
        <p:spPr>
          <a:xfrm>
            <a:off x="12876864" y="9819502"/>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80</a:t>
            </a:r>
          </a:p>
        </p:txBody>
      </p:sp>
      <p:sp>
        <p:nvSpPr>
          <p:cNvPr id="250" name="object 250"/>
          <p:cNvSpPr txBox="1"/>
          <p:nvPr/>
        </p:nvSpPr>
        <p:spPr>
          <a:xfrm>
            <a:off x="13093005" y="9819502"/>
            <a:ext cx="964162"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TMFFNK+STXihei"/>
                <a:cs typeface="TMFFNK+STXihei"/>
              </a:rPr>
              <a:t>100</a:t>
            </a:r>
            <a:r>
              <a:rPr sz="600" spc="721">
                <a:solidFill>
                  <a:srgbClr val="221E1F"/>
                </a:solidFill>
                <a:latin typeface="TMFFNK+STXihei"/>
                <a:cs typeface="TMFFNK+STXihei"/>
              </a:rPr>
              <a:t> </a:t>
            </a:r>
            <a:r>
              <a:rPr sz="600">
                <a:solidFill>
                  <a:srgbClr val="221E1F"/>
                </a:solidFill>
                <a:latin typeface="TMFFNK+STXihei"/>
                <a:cs typeface="TMFFNK+STXihei"/>
              </a:rPr>
              <a:t>120</a:t>
            </a:r>
            <a:r>
              <a:rPr sz="600" spc="721">
                <a:solidFill>
                  <a:srgbClr val="221E1F"/>
                </a:solidFill>
                <a:latin typeface="TMFFNK+STXihei"/>
                <a:cs typeface="TMFFNK+STXihei"/>
              </a:rPr>
              <a:t> </a:t>
            </a:r>
            <a:r>
              <a:rPr sz="600">
                <a:solidFill>
                  <a:srgbClr val="221E1F"/>
                </a:solidFill>
                <a:latin typeface="TMFFNK+STXihei"/>
                <a:cs typeface="TMFFNK+STXihei"/>
              </a:rPr>
              <a:t>140</a:t>
            </a:r>
            <a:r>
              <a:rPr sz="600" spc="721">
                <a:solidFill>
                  <a:srgbClr val="221E1F"/>
                </a:solidFill>
                <a:latin typeface="TMFFNK+STXihei"/>
                <a:cs typeface="TMFFNK+STXihei"/>
              </a:rPr>
              <a:t> </a:t>
            </a:r>
            <a:r>
              <a:rPr sz="600">
                <a:solidFill>
                  <a:srgbClr val="221E1F"/>
                </a:solidFill>
                <a:latin typeface="TMFFNK+STXihei"/>
                <a:cs typeface="TMFFNK+STXihei"/>
              </a:rPr>
              <a:t>160</a:t>
            </a:r>
          </a:p>
        </p:txBody>
      </p:sp>
      <p:sp>
        <p:nvSpPr>
          <p:cNvPr id="251" name="object 251"/>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SSCMOR+UDShinGoPro-Regular"/>
                <a:cs typeface="SSCMOR+UDShinGoPro-Regular"/>
              </a:rPr>
              <a:t>22</a:t>
            </a:r>
          </a:p>
        </p:txBody>
      </p:sp>
      <p:sp>
        <p:nvSpPr>
          <p:cNvPr id="252" name="object 252"/>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SSCMOR+UDShinGoPro-Regular"/>
                <a:cs typeface="SSCMOR+UDShinGoPro-Regular"/>
              </a:rPr>
              <a:t>23</a:t>
            </a:r>
          </a:p>
        </p:txBody>
      </p:sp>
      <p:sp>
        <p:nvSpPr>
          <p:cNvPr id="253" name="object 253"/>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ODMJPA+UDShinGoPro-Light"/>
                <a:cs typeface="ODMJPA+UDShinGoPro-Light"/>
              </a:rPr>
              <a:t>TANAKA CSR REPORT 2019</a:t>
            </a:r>
          </a:p>
        </p:txBody>
      </p:sp>
      <p:sp>
        <p:nvSpPr>
          <p:cNvPr id="254" name="object 254"/>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ODMJPA+UDShinGoPro-Light"/>
                <a:cs typeface="ODMJPA+UDShinGoPro-Light"/>
              </a:rPr>
              <a:t>TANAKA CSR REPORT 2019</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86" name="object 1"/>
          <p:cNvSpPr/>
          <p:nvPr/>
        </p:nvSpPr>
        <p:spPr>
          <a:xfrm>
            <a:off x="0" y="0"/>
            <a:ext cx="15125700" cy="10706100"/>
          </a:xfrm>
          <a:prstGeom prst="rect">
            <a:avLst/>
          </a:prstGeom>
          <a:blipFill>
            <a:blip r:embed="rId2"/>
            <a:stretch>
              <a:fillRect/>
            </a:stretch>
          </a:blipFill>
        </p:spPr>
        <p:txBody>
          <a:bodyPr wrap="square" lIns="0" tIns="0" rIns="0" bIns="0" rtlCol="0">
            <a:spAutoFit/>
          </a:bodyPr>
          <a:lstStyle/>
          <a:p/>
        </p:txBody>
      </p:sp>
      <p:sp>
        <p:nvSpPr>
          <p:cNvPr id="3" name="object 3"/>
          <p:cNvSpPr txBox="1"/>
          <p:nvPr/>
        </p:nvSpPr>
        <p:spPr>
          <a:xfrm>
            <a:off x="605867"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UOTNVP+UDShinGoSCGbe-DeB"/>
                <a:cs typeface="UOTNVP+UDShinGoSCGbe-DeB"/>
              </a:rPr>
              <a:t>持续建立信赖</a:t>
            </a:r>
          </a:p>
        </p:txBody>
      </p:sp>
      <p:sp>
        <p:nvSpPr>
          <p:cNvPr id="4" name="object 4"/>
          <p:cNvSpPr txBox="1"/>
          <p:nvPr/>
        </p:nvSpPr>
        <p:spPr>
          <a:xfrm>
            <a:off x="8165859" y="555049"/>
            <a:ext cx="1254759" cy="458482"/>
          </a:xfrm>
          <a:prstGeom prst="rect">
            <a:avLst/>
          </a:prstGeom>
        </p:spPr>
        <p:txBody>
          <a:bodyPr vert="horz" wrap="square" lIns="0" tIns="0" rIns="0" bIns="0" rtlCol="0">
            <a:spAutoFit/>
          </a:bodyPr>
          <a:lstStyle/>
          <a:p>
            <a:pPr marL="0" marR="0">
              <a:lnSpc>
                <a:spcPts val="1660"/>
              </a:lnSpc>
              <a:spcBef>
                <a:spcPct val="0"/>
              </a:spcBef>
              <a:spcAft>
                <a:spcPct val="0"/>
              </a:spcAft>
            </a:pPr>
            <a:r>
              <a:rPr sz="1300" spc="26">
                <a:solidFill>
                  <a:srgbClr val="049BDB"/>
                </a:solidFill>
                <a:latin typeface="UOTNVP+UDShinGoSCGbe-DeB"/>
                <a:cs typeface="UOTNVP+UDShinGoSCGbe-DeB"/>
              </a:rPr>
              <a:t>持续建立信赖</a:t>
            </a:r>
          </a:p>
        </p:txBody>
      </p:sp>
      <p:sp>
        <p:nvSpPr>
          <p:cNvPr id="5" name="object 5"/>
          <p:cNvSpPr txBox="1"/>
          <p:nvPr/>
        </p:nvSpPr>
        <p:spPr>
          <a:xfrm>
            <a:off x="888045" y="812931"/>
            <a:ext cx="3688981" cy="687724"/>
          </a:xfrm>
          <a:prstGeom prst="rect">
            <a:avLst/>
          </a:prstGeom>
        </p:spPr>
        <p:txBody>
          <a:bodyPr vert="horz" wrap="square" lIns="0" tIns="0" rIns="0" bIns="0" rtlCol="0">
            <a:spAutoFit/>
          </a:bodyPr>
          <a:lstStyle/>
          <a:p>
            <a:pPr marL="0" marR="0">
              <a:lnSpc>
                <a:spcPts val="2490"/>
              </a:lnSpc>
              <a:spcBef>
                <a:spcPct val="0"/>
              </a:spcBef>
              <a:spcAft>
                <a:spcPct val="0"/>
              </a:spcAft>
            </a:pPr>
            <a:r>
              <a:rPr sz="1950">
                <a:solidFill>
                  <a:srgbClr val="049BDB"/>
                </a:solidFill>
                <a:latin typeface="UOTNVP+UDShinGoSCGbe-DeB"/>
                <a:cs typeface="UOTNVP+UDShinGoSCGbe-DeB"/>
              </a:rPr>
              <a:t>CSR业绩相关的第三方保证／</a:t>
            </a:r>
          </a:p>
        </p:txBody>
      </p:sp>
      <p:sp>
        <p:nvSpPr>
          <p:cNvPr id="6" name="object 6"/>
          <p:cNvSpPr txBox="1"/>
          <p:nvPr/>
        </p:nvSpPr>
        <p:spPr>
          <a:xfrm>
            <a:off x="8448036" y="805781"/>
            <a:ext cx="2476500" cy="1058037"/>
          </a:xfrm>
          <a:prstGeom prst="rect">
            <a:avLst/>
          </a:prstGeom>
        </p:spPr>
        <p:txBody>
          <a:bodyPr vert="horz" wrap="square" lIns="0" tIns="0" rIns="0" bIns="0" rtlCol="0">
            <a:spAutoFit/>
          </a:bodyPr>
          <a:lstStyle/>
          <a:p>
            <a:pPr marL="0" marR="0">
              <a:lnSpc>
                <a:spcPts val="3831"/>
              </a:lnSpc>
              <a:spcBef>
                <a:spcPct val="0"/>
              </a:spcBef>
              <a:spcAft>
                <a:spcPct val="0"/>
              </a:spcAft>
            </a:pPr>
            <a:r>
              <a:rPr sz="3000">
                <a:solidFill>
                  <a:srgbClr val="049BDB"/>
                </a:solidFill>
                <a:latin typeface="UOTNVP+UDShinGoSCGbe-DeB"/>
                <a:cs typeface="UOTNVP+UDShinGoSCGbe-DeB"/>
              </a:rPr>
              <a:t>第三方所感</a:t>
            </a:r>
          </a:p>
        </p:txBody>
      </p:sp>
      <p:sp>
        <p:nvSpPr>
          <p:cNvPr id="7" name="object 7"/>
          <p:cNvSpPr txBox="1"/>
          <p:nvPr/>
        </p:nvSpPr>
        <p:spPr>
          <a:xfrm>
            <a:off x="773630" y="1092280"/>
            <a:ext cx="22817407" cy="687724"/>
          </a:xfrm>
          <a:prstGeom prst="rect">
            <a:avLst/>
          </a:prstGeom>
        </p:spPr>
        <p:txBody>
          <a:bodyPr vert="horz" wrap="square" lIns="0" tIns="0" rIns="0" bIns="0" rtlCol="0">
            <a:spAutoFit/>
          </a:bodyPr>
          <a:lstStyle/>
          <a:p>
            <a:pPr marL="0" marR="0">
              <a:lnSpc>
                <a:spcPts val="2490"/>
              </a:lnSpc>
              <a:spcBef>
                <a:spcPct val="0"/>
              </a:spcBef>
              <a:spcAft>
                <a:spcPct val="0"/>
              </a:spcAft>
            </a:pPr>
            <a:r>
              <a:rPr sz="1950">
                <a:solidFill>
                  <a:srgbClr val="049BDB"/>
                </a:solidFill>
                <a:latin typeface="UOTNVP+UDShinGoSCGbe-DeB"/>
                <a:cs typeface="UOTNVP+UDShinGoSCGbe-DeB"/>
              </a:rPr>
              <a:t>“CSR报告书2018”</a:t>
            </a:r>
            <a:r>
              <a:rPr sz="1950" spc="-100000">
                <a:solidFill>
                  <a:srgbClr val="049BDB"/>
                </a:solidFill>
                <a:latin typeface="UOTNVP+UDShinGoSCGbe-DeB"/>
                <a:cs typeface="UOTNVP+UDShinGoSCGbe-DeB"/>
              </a:rPr>
              <a:t>问</a:t>
            </a:r>
            <a:r>
              <a:rPr sz="1950">
                <a:solidFill>
                  <a:srgbClr val="049BDB"/>
                </a:solidFill>
                <a:latin typeface="UOTNVP+UDShinGoSCGbe-DeB"/>
                <a:cs typeface="UOTNVP+UDShinGoSCGbe-DeB"/>
              </a:rPr>
              <a:t>卷调查结果</a:t>
            </a:r>
          </a:p>
        </p:txBody>
      </p:sp>
      <p:sp>
        <p:nvSpPr>
          <p:cNvPr id="8" name="object 8"/>
          <p:cNvSpPr txBox="1"/>
          <p:nvPr/>
        </p:nvSpPr>
        <p:spPr>
          <a:xfrm>
            <a:off x="1093353" y="1476522"/>
            <a:ext cx="90805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RQAAE+UDShinGoSCGbe-Reg"/>
                <a:cs typeface="ORQAAE+UDShinGoSCGbe-Reg"/>
              </a:rPr>
              <a:t>第三方保证</a:t>
            </a:r>
          </a:p>
        </p:txBody>
      </p:sp>
      <p:sp>
        <p:nvSpPr>
          <p:cNvPr id="9" name="object 9"/>
          <p:cNvSpPr txBox="1"/>
          <p:nvPr/>
        </p:nvSpPr>
        <p:spPr>
          <a:xfrm>
            <a:off x="8344403" y="1482817"/>
            <a:ext cx="5778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【简ꢀ历】</a:t>
            </a:r>
          </a:p>
        </p:txBody>
      </p:sp>
      <p:sp>
        <p:nvSpPr>
          <p:cNvPr id="10" name="object 10"/>
          <p:cNvSpPr txBox="1"/>
          <p:nvPr/>
        </p:nvSpPr>
        <p:spPr>
          <a:xfrm>
            <a:off x="8395165" y="1609855"/>
            <a:ext cx="5004507" cy="603363"/>
          </a:xfrm>
          <a:prstGeom prst="rect">
            <a:avLst/>
          </a:prstGeom>
        </p:spPr>
        <p:txBody>
          <a:bodyPr vert="horz" wrap="square" lIns="0" tIns="0" rIns="0" bIns="0" rtlCol="0">
            <a:spAutoFit/>
          </a:bodyPr>
          <a:lstStyle/>
          <a:p>
            <a:pPr marL="0" marR="0">
              <a:lnSpc>
                <a:spcPts val="700"/>
              </a:lnSpc>
              <a:spcBef>
                <a:spcPct val="0"/>
              </a:spcBef>
              <a:spcAft>
                <a:spcPct val="0"/>
              </a:spcAft>
            </a:pPr>
            <a:r>
              <a:rPr sz="700" spc="11">
                <a:solidFill>
                  <a:srgbClr val="221E1F"/>
                </a:solidFill>
                <a:latin typeface="EDINGT+STXihei"/>
                <a:cs typeface="EDINGT+STXihei"/>
              </a:rPr>
              <a:t>横滨国立大学经济学院毕业，曾在日本能率协会任职，后担任淑德大学国际通信学院、经营学院教授。2014年</a:t>
            </a:r>
          </a:p>
          <a:p>
            <a:pPr marL="0" marR="0">
              <a:lnSpc>
                <a:spcPts val="700"/>
              </a:lnSpc>
              <a:spcBef>
                <a:spcPts val="300"/>
              </a:spcBef>
              <a:spcAft>
                <a:spcPct val="0"/>
              </a:spcAft>
            </a:pPr>
            <a:r>
              <a:rPr sz="700">
                <a:solidFill>
                  <a:srgbClr val="221E1F"/>
                </a:solidFill>
                <a:latin typeface="EDINGT+STXihei"/>
                <a:cs typeface="EDINGT+STXihei"/>
              </a:rPr>
              <a:t>成立了CCI研究所。专业是环境／CSR通信。主要著作有『国际通信经营』、『学习涩泽荣一的“论语与算盘”</a:t>
            </a:r>
          </a:p>
          <a:p>
            <a:pPr marL="0" marR="0">
              <a:lnSpc>
                <a:spcPts val="700"/>
              </a:lnSpc>
              <a:spcBef>
                <a:spcPts val="300"/>
              </a:spcBef>
              <a:spcAft>
                <a:spcPct val="0"/>
              </a:spcAft>
            </a:pPr>
            <a:r>
              <a:rPr sz="700">
                <a:solidFill>
                  <a:srgbClr val="221E1F"/>
                </a:solidFill>
                <a:latin typeface="EDINGT+STXihei"/>
                <a:cs typeface="EDINGT+STXihei"/>
              </a:rPr>
              <a:t>的经营』、『环境通信』、『CSR管理</a:t>
            </a:r>
            <a:r>
              <a:rPr sz="700" spc="95">
                <a:solidFill>
                  <a:srgbClr val="221E1F"/>
                </a:solidFill>
                <a:latin typeface="EDINGT+STXihei"/>
                <a:cs typeface="EDINGT+STXihei"/>
              </a:rPr>
              <a:t> </a:t>
            </a:r>
            <a:r>
              <a:rPr sz="700">
                <a:solidFill>
                  <a:srgbClr val="221E1F"/>
                </a:solidFill>
                <a:latin typeface="EDINGT+STXihei"/>
                <a:cs typeface="EDINGT+STXihei"/>
              </a:rPr>
              <a:t>与利益相关者的共存和企业的社会责任』、『CC战略的理论与实践－环</a:t>
            </a:r>
          </a:p>
          <a:p>
            <a:pPr marL="0" marR="0">
              <a:lnSpc>
                <a:spcPts val="700"/>
              </a:lnSpc>
              <a:spcBef>
                <a:spcPts val="300"/>
              </a:spcBef>
              <a:spcAft>
                <a:spcPct val="0"/>
              </a:spcAft>
            </a:pPr>
            <a:r>
              <a:rPr sz="700">
                <a:solidFill>
                  <a:srgbClr val="221E1F"/>
                </a:solidFill>
                <a:latin typeface="EDINGT+STXihei"/>
                <a:cs typeface="EDINGT+STXihei"/>
              </a:rPr>
              <a:t>境、CSR、共存』、『CSR倡议 CSR经营理念、行动宪章、行动基准的推荐模式』等众多书籍。</a:t>
            </a:r>
          </a:p>
        </p:txBody>
      </p:sp>
      <p:sp>
        <p:nvSpPr>
          <p:cNvPr id="11" name="object 11"/>
          <p:cNvSpPr txBox="1"/>
          <p:nvPr/>
        </p:nvSpPr>
        <p:spPr>
          <a:xfrm>
            <a:off x="8380096" y="2207369"/>
            <a:ext cx="3647746" cy="336575"/>
          </a:xfrm>
          <a:prstGeom prst="rect">
            <a:avLst/>
          </a:prstGeom>
        </p:spPr>
        <p:txBody>
          <a:bodyPr vert="horz" wrap="square" lIns="0" tIns="0" rIns="0" bIns="0" rtlCol="0">
            <a:spAutoFit/>
          </a:bodyPr>
          <a:lstStyle/>
          <a:p>
            <a:pPr marL="0" marR="0">
              <a:lnSpc>
                <a:spcPts val="700"/>
              </a:lnSpc>
              <a:spcBef>
                <a:spcPct val="0"/>
              </a:spcBef>
              <a:spcAft>
                <a:spcPct val="0"/>
              </a:spcAft>
            </a:pPr>
            <a:r>
              <a:rPr sz="700" spc="14">
                <a:solidFill>
                  <a:srgbClr val="FFFFFF"/>
                </a:solidFill>
                <a:latin typeface="EDINGT+STXihei"/>
                <a:cs typeface="EDINGT+STXihei"/>
              </a:rPr>
              <a:t>筑波学院大学客座教授、CCI研究所代表、</a:t>
            </a:r>
          </a:p>
          <a:p>
            <a:pPr marL="0" marR="0">
              <a:lnSpc>
                <a:spcPts val="700"/>
              </a:lnSpc>
              <a:spcBef>
                <a:spcPts val="200"/>
              </a:spcBef>
              <a:spcAft>
                <a:spcPct val="0"/>
              </a:spcAft>
            </a:pPr>
            <a:r>
              <a:rPr sz="700" spc="14">
                <a:solidFill>
                  <a:srgbClr val="FFFFFF"/>
                </a:solidFill>
                <a:latin typeface="EDINGT+STXihei"/>
                <a:cs typeface="EDINGT+STXihei"/>
              </a:rPr>
              <a:t>日本公关学会理事“经营通信研究会”部会长、经团联推荐公司内部报刊审查员</a:t>
            </a:r>
          </a:p>
        </p:txBody>
      </p:sp>
      <p:sp>
        <p:nvSpPr>
          <p:cNvPr id="12" name="object 12"/>
          <p:cNvSpPr txBox="1"/>
          <p:nvPr/>
        </p:nvSpPr>
        <p:spPr>
          <a:xfrm>
            <a:off x="11889569" y="2193252"/>
            <a:ext cx="14998094" cy="525399"/>
          </a:xfrm>
          <a:prstGeom prst="rect">
            <a:avLst/>
          </a:prstGeom>
        </p:spPr>
        <p:txBody>
          <a:bodyPr vert="horz" wrap="square" lIns="0" tIns="0" rIns="0" bIns="0" rtlCol="0">
            <a:spAutoFit/>
          </a:bodyPr>
          <a:lstStyle/>
          <a:p>
            <a:pPr marL="0" marR="0">
              <a:lnSpc>
                <a:spcPts val="1887"/>
              </a:lnSpc>
              <a:spcBef>
                <a:spcPct val="0"/>
              </a:spcBef>
              <a:spcAft>
                <a:spcPct val="0"/>
              </a:spcAft>
            </a:pPr>
            <a:r>
              <a:rPr sz="1500" spc="-96632">
                <a:solidFill>
                  <a:srgbClr val="FFFFFF"/>
                </a:solidFill>
                <a:latin typeface="ORQAAE+UDShinGoSCGbe-Reg"/>
                <a:cs typeface="ORQAAE+UDShinGoSCGbe-Reg"/>
              </a:rPr>
              <a:t>清水</a:t>
            </a:r>
            <a:r>
              <a:rPr sz="1500" spc="96752">
                <a:solidFill>
                  <a:srgbClr val="FFFFFF"/>
                </a:solidFill>
                <a:latin typeface="ORQAAE+UDShinGoSCGbe-Reg"/>
                <a:cs typeface="ORQAAE+UDShinGoSCGbe-Reg"/>
              </a:rPr>
              <a:t> </a:t>
            </a:r>
            <a:r>
              <a:rPr sz="1500" spc="60">
                <a:solidFill>
                  <a:srgbClr val="FFFFFF"/>
                </a:solidFill>
                <a:latin typeface="ORQAAE+UDShinGoSCGbe-Reg"/>
                <a:cs typeface="ORQAAE+UDShinGoSCGbe-Reg"/>
              </a:rPr>
              <a:t>正道</a:t>
            </a:r>
          </a:p>
        </p:txBody>
      </p:sp>
      <p:sp>
        <p:nvSpPr>
          <p:cNvPr id="13" name="object 13"/>
          <p:cNvSpPr txBox="1"/>
          <p:nvPr/>
        </p:nvSpPr>
        <p:spPr>
          <a:xfrm>
            <a:off x="8287202" y="2728353"/>
            <a:ext cx="6834362" cy="666201"/>
          </a:xfrm>
          <a:prstGeom prst="rect">
            <a:avLst/>
          </a:prstGeom>
        </p:spPr>
        <p:txBody>
          <a:bodyPr vert="horz" wrap="square" lIns="0" tIns="0" rIns="0" bIns="0" rtlCol="0">
            <a:spAutoFit/>
          </a:bodyPr>
          <a:lstStyle/>
          <a:p>
            <a:pPr marL="0" marR="0">
              <a:lnSpc>
                <a:spcPts val="870"/>
              </a:lnSpc>
              <a:spcBef>
                <a:spcPct val="0"/>
              </a:spcBef>
              <a:spcAft>
                <a:spcPct val="0"/>
              </a:spcAft>
            </a:pPr>
            <a:r>
              <a:rPr sz="850" spc="32">
                <a:solidFill>
                  <a:srgbClr val="221E1F"/>
                </a:solidFill>
                <a:latin typeface="EDINGT+STXihei"/>
                <a:cs typeface="EDINGT+STXihei"/>
              </a:rPr>
              <a:t>ꢀꢀ首先，我想在这里传达出TANAKA的“哪些变化”、“今后会更好”。我每年都会与很多管理人员交换意见，并且去</a:t>
            </a:r>
          </a:p>
          <a:p>
            <a:pPr marL="0" marR="0">
              <a:lnSpc>
                <a:spcPts val="870"/>
              </a:lnSpc>
              <a:spcBef>
                <a:spcPts val="630"/>
              </a:spcBef>
              <a:spcAft>
                <a:spcPct val="0"/>
              </a:spcAft>
            </a:pPr>
            <a:r>
              <a:rPr sz="850" spc="32">
                <a:solidFill>
                  <a:srgbClr val="221E1F"/>
                </a:solidFill>
                <a:latin typeface="EDINGT+STXihei"/>
                <a:cs typeface="EDINGT+STXihei"/>
              </a:rPr>
              <a:t>参观主要工厂。每年都会有新的发现。此次我想特殊列举两点，一是让我感受到了TANAKA迄今为止“内部蕴涵的优秀企</a:t>
            </a:r>
          </a:p>
          <a:p>
            <a:pPr marL="0" marR="0">
              <a:lnSpc>
                <a:spcPts val="870"/>
              </a:lnSpc>
              <a:spcBef>
                <a:spcPts val="680"/>
              </a:spcBef>
              <a:spcAft>
                <a:spcPct val="0"/>
              </a:spcAft>
            </a:pPr>
            <a:r>
              <a:rPr sz="850" spc="20">
                <a:solidFill>
                  <a:srgbClr val="221E1F"/>
                </a:solidFill>
                <a:latin typeface="EDINGT+STXihei"/>
                <a:cs typeface="EDINGT+STXihei"/>
              </a:rPr>
              <a:t>业文化”，二是同时看到了在全球化的“贵金属有效利用”和本地化的“生物多样性保护”方面的努力和成果。</a:t>
            </a:r>
          </a:p>
        </p:txBody>
      </p:sp>
      <p:sp>
        <p:nvSpPr>
          <p:cNvPr id="14" name="object 14"/>
          <p:cNvSpPr txBox="1"/>
          <p:nvPr/>
        </p:nvSpPr>
        <p:spPr>
          <a:xfrm>
            <a:off x="8413173" y="3607228"/>
            <a:ext cx="12835454" cy="383535"/>
          </a:xfrm>
          <a:prstGeom prst="rect">
            <a:avLst/>
          </a:prstGeom>
        </p:spPr>
        <p:txBody>
          <a:bodyPr vert="horz" wrap="square" lIns="0" tIns="0" rIns="0" bIns="0" rtlCol="0">
            <a:spAutoFit/>
          </a:bodyPr>
          <a:lstStyle/>
          <a:p>
            <a:pPr marL="0" marR="0">
              <a:lnSpc>
                <a:spcPts val="1369"/>
              </a:lnSpc>
              <a:spcBef>
                <a:spcPct val="0"/>
              </a:spcBef>
              <a:spcAft>
                <a:spcPct val="0"/>
              </a:spcAft>
            </a:pPr>
            <a:r>
              <a:rPr sz="1100" spc="-22">
                <a:solidFill>
                  <a:srgbClr val="049BDB"/>
                </a:solidFill>
                <a:latin typeface="ORQAAE+UDShinGoSCGbe-Reg"/>
                <a:cs typeface="ORQAAE+UDShinGoSCGbe-Reg"/>
              </a:rPr>
              <a:t>创造未来的“生金</a:t>
            </a:r>
            <a:r>
              <a:rPr sz="1100" spc="-71000">
                <a:solidFill>
                  <a:srgbClr val="049BDB"/>
                </a:solidFill>
                <a:latin typeface="ORQAAE+UDShinGoSCGbe-Reg"/>
                <a:cs typeface="ORQAAE+UDShinGoSCGbe-Reg"/>
              </a:rPr>
              <a:t>是</a:t>
            </a:r>
            <a:r>
              <a:rPr sz="1100" spc="-22">
                <a:solidFill>
                  <a:srgbClr val="049BDB"/>
                </a:solidFill>
                <a:latin typeface="ORQAAE+UDShinGoSCGbe-Reg"/>
                <a:cs typeface="ORQAAE+UDShinGoSCGbe-Reg"/>
              </a:rPr>
              <a:t>财富”的企业文化</a:t>
            </a:r>
          </a:p>
        </p:txBody>
      </p:sp>
      <p:sp>
        <p:nvSpPr>
          <p:cNvPr id="15" name="object 15"/>
          <p:cNvSpPr txBox="1"/>
          <p:nvPr/>
        </p:nvSpPr>
        <p:spPr>
          <a:xfrm>
            <a:off x="8287202" y="3888795"/>
            <a:ext cx="3271620" cy="1256328"/>
          </a:xfrm>
          <a:prstGeom prst="rect">
            <a:avLst/>
          </a:prstGeom>
        </p:spPr>
        <p:txBody>
          <a:bodyPr vert="horz" wrap="square" lIns="0" tIns="0" rIns="0" bIns="0" rtlCol="0">
            <a:spAutoFit/>
          </a:bodyPr>
          <a:lstStyle/>
          <a:p>
            <a:pPr marL="0" marR="0">
              <a:lnSpc>
                <a:spcPts val="865"/>
              </a:lnSpc>
              <a:spcBef>
                <a:spcPct val="0"/>
              </a:spcBef>
              <a:spcAft>
                <a:spcPct val="0"/>
              </a:spcAft>
            </a:pPr>
            <a:r>
              <a:rPr sz="850" spc="47">
                <a:solidFill>
                  <a:srgbClr val="221E1F"/>
                </a:solidFill>
                <a:latin typeface="EDINGT+STXihei"/>
                <a:cs typeface="EDINGT+STXihei"/>
              </a:rPr>
              <a:t>ꢀꢀ让我注意到这一点的是在田中电子工业株式会社佐贺</a:t>
            </a:r>
          </a:p>
          <a:p>
            <a:pPr marL="0" marR="0">
              <a:lnSpc>
                <a:spcPts val="865"/>
              </a:lnSpc>
              <a:spcBef>
                <a:spcPts val="634"/>
              </a:spcBef>
              <a:spcAft>
                <a:spcPct val="0"/>
              </a:spcAft>
            </a:pPr>
            <a:r>
              <a:rPr sz="850" spc="10">
                <a:solidFill>
                  <a:srgbClr val="221E1F"/>
                </a:solidFill>
                <a:latin typeface="EDINGT+STXihei"/>
                <a:cs typeface="EDINGT+STXihei"/>
              </a:rPr>
              <a:t>总公司工厂的会议室。TANAKA“生金是财富”的口号在现</a:t>
            </a:r>
          </a:p>
          <a:p>
            <a:pPr marL="0" marR="0">
              <a:lnSpc>
                <a:spcPts val="865"/>
              </a:lnSpc>
              <a:spcBef>
                <a:spcPts val="684"/>
              </a:spcBef>
              <a:spcAft>
                <a:spcPct val="0"/>
              </a:spcAft>
            </a:pPr>
            <a:r>
              <a:rPr sz="850" spc="47">
                <a:solidFill>
                  <a:srgbClr val="221E1F"/>
                </a:solidFill>
                <a:latin typeface="EDINGT+STXihei"/>
                <a:cs typeface="EDINGT+STXihei"/>
              </a:rPr>
              <a:t>场到处可闻。在现场还听到了“我们的工厂没有垃圾”、</a:t>
            </a:r>
          </a:p>
          <a:p>
            <a:pPr marL="0" marR="0">
              <a:lnSpc>
                <a:spcPts val="865"/>
              </a:lnSpc>
              <a:spcBef>
                <a:spcPts val="634"/>
              </a:spcBef>
              <a:spcAft>
                <a:spcPct val="0"/>
              </a:spcAft>
            </a:pPr>
            <a:r>
              <a:rPr sz="850" spc="47">
                <a:solidFill>
                  <a:srgbClr val="221E1F"/>
                </a:solidFill>
                <a:latin typeface="EDINGT+STXihei"/>
                <a:cs typeface="EDINGT+STXihei"/>
              </a:rPr>
              <a:t>“全部回收再生”…等等话语，我想这些话语不仅仅是用</a:t>
            </a:r>
          </a:p>
          <a:p>
            <a:pPr marL="0" marR="0">
              <a:lnSpc>
                <a:spcPts val="865"/>
              </a:lnSpc>
              <a:spcBef>
                <a:spcPts val="684"/>
              </a:spcBef>
              <a:spcAft>
                <a:spcPct val="0"/>
              </a:spcAft>
            </a:pPr>
            <a:r>
              <a:rPr sz="850" spc="47">
                <a:solidFill>
                  <a:srgbClr val="221E1F"/>
                </a:solidFill>
                <a:latin typeface="EDINGT+STXihei"/>
                <a:cs typeface="EDINGT+STXihei"/>
              </a:rPr>
              <a:t>于清洁室的作业场所，而且对未来社会将会产生影响，似</a:t>
            </a:r>
          </a:p>
          <a:p>
            <a:pPr marL="0" marR="0">
              <a:lnSpc>
                <a:spcPts val="865"/>
              </a:lnSpc>
              <a:spcBef>
                <a:spcPts val="634"/>
              </a:spcBef>
              <a:spcAft>
                <a:spcPct val="0"/>
              </a:spcAft>
            </a:pPr>
            <a:r>
              <a:rPr sz="850" spc="11">
                <a:solidFill>
                  <a:srgbClr val="221E1F"/>
                </a:solidFill>
                <a:latin typeface="EDINGT+STXihei"/>
                <a:cs typeface="EDINGT+STXihei"/>
              </a:rPr>
              <a:t>乎也能通用。</a:t>
            </a:r>
          </a:p>
        </p:txBody>
      </p:sp>
      <p:sp>
        <p:nvSpPr>
          <p:cNvPr id="16" name="object 16"/>
          <p:cNvSpPr txBox="1"/>
          <p:nvPr/>
        </p:nvSpPr>
        <p:spPr>
          <a:xfrm>
            <a:off x="11383199" y="3888782"/>
            <a:ext cx="3271620" cy="1453221"/>
          </a:xfrm>
          <a:prstGeom prst="rect">
            <a:avLst/>
          </a:prstGeom>
        </p:spPr>
        <p:txBody>
          <a:bodyPr vert="horz" wrap="square" lIns="0" tIns="0" rIns="0" bIns="0" rtlCol="0">
            <a:spAutoFit/>
          </a:bodyPr>
          <a:lstStyle/>
          <a:p>
            <a:pPr marL="0" marR="0">
              <a:lnSpc>
                <a:spcPts val="865"/>
              </a:lnSpc>
              <a:spcBef>
                <a:spcPct val="0"/>
              </a:spcBef>
              <a:spcAft>
                <a:spcPct val="0"/>
              </a:spcAft>
            </a:pPr>
            <a:r>
              <a:rPr sz="850" spc="47">
                <a:solidFill>
                  <a:srgbClr val="221E1F"/>
                </a:solidFill>
                <a:latin typeface="EDINGT+STXihei"/>
                <a:cs typeface="EDINGT+STXihei"/>
              </a:rPr>
              <a:t>种感觉和理解。因此，即使不能直接形容出来，那就看看</a:t>
            </a:r>
          </a:p>
          <a:p>
            <a:pPr marL="0" marR="0">
              <a:lnSpc>
                <a:spcPts val="865"/>
              </a:lnSpc>
              <a:spcBef>
                <a:spcPts val="634"/>
              </a:spcBef>
              <a:spcAft>
                <a:spcPct val="0"/>
              </a:spcAft>
            </a:pPr>
            <a:r>
              <a:rPr sz="850" spc="47">
                <a:solidFill>
                  <a:srgbClr val="221E1F"/>
                </a:solidFill>
                <a:latin typeface="EDINGT+STXihei"/>
                <a:cs typeface="EDINGT+STXihei"/>
              </a:rPr>
              <a:t>去年富冈工厂被授予“节能大奖”，中央劳动灾害防止协</a:t>
            </a:r>
          </a:p>
          <a:p>
            <a:pPr marL="0" marR="0">
              <a:lnSpc>
                <a:spcPts val="865"/>
              </a:lnSpc>
              <a:spcBef>
                <a:spcPts val="684"/>
              </a:spcBef>
              <a:spcAft>
                <a:spcPct val="0"/>
              </a:spcAft>
            </a:pPr>
            <a:r>
              <a:rPr sz="850" spc="86">
                <a:solidFill>
                  <a:srgbClr val="221E1F"/>
                </a:solidFill>
                <a:latin typeface="EDINGT+STXihei"/>
                <a:cs typeface="EDINGT+STXihei"/>
              </a:rPr>
              <a:t>会“会长奖”这样的事实报道；还有与CSR评价相关的</a:t>
            </a:r>
          </a:p>
          <a:p>
            <a:pPr marL="0" marR="0">
              <a:lnSpc>
                <a:spcPts val="865"/>
              </a:lnSpc>
              <a:spcBef>
                <a:spcPts val="634"/>
              </a:spcBef>
              <a:spcAft>
                <a:spcPct val="0"/>
              </a:spcAft>
            </a:pPr>
            <a:r>
              <a:rPr sz="850" spc="27">
                <a:solidFill>
                  <a:srgbClr val="221E1F"/>
                </a:solidFill>
                <a:latin typeface="EDINGT+STXihei"/>
                <a:cs typeface="EDINGT+STXihei"/>
              </a:rPr>
              <a:t>“RBA行为准则”和“EcoVadis”等获得内外专业机构所</a:t>
            </a:r>
          </a:p>
          <a:p>
            <a:pPr marL="0" marR="0">
              <a:lnSpc>
                <a:spcPts val="865"/>
              </a:lnSpc>
              <a:spcBef>
                <a:spcPts val="684"/>
              </a:spcBef>
              <a:spcAft>
                <a:spcPct val="0"/>
              </a:spcAft>
            </a:pPr>
            <a:r>
              <a:rPr sz="850" spc="86">
                <a:solidFill>
                  <a:srgbClr val="221E1F"/>
                </a:solidFill>
                <a:latin typeface="EDINGT+STXihei"/>
                <a:cs typeface="EDINGT+STXihei"/>
              </a:rPr>
              <a:t>认定的实际记述吧，将这些只有在公司内部才能得到的</a:t>
            </a:r>
          </a:p>
          <a:p>
            <a:pPr marL="0" marR="0">
              <a:lnSpc>
                <a:spcPts val="865"/>
              </a:lnSpc>
              <a:spcBef>
                <a:spcPts val="634"/>
              </a:spcBef>
              <a:spcAft>
                <a:spcPct val="0"/>
              </a:spcAft>
            </a:pPr>
            <a:r>
              <a:rPr sz="850" spc="47">
                <a:solidFill>
                  <a:srgbClr val="221E1F"/>
                </a:solidFill>
                <a:latin typeface="EDINGT+STXihei"/>
                <a:cs typeface="EDINGT+STXihei"/>
              </a:rPr>
              <a:t>“实际感受”，作为具体的看法和意见也可向公司外部进</a:t>
            </a:r>
          </a:p>
          <a:p>
            <a:pPr marL="0" marR="0">
              <a:lnSpc>
                <a:spcPts val="865"/>
              </a:lnSpc>
              <a:spcBef>
                <a:spcPts val="684"/>
              </a:spcBef>
              <a:spcAft>
                <a:spcPct val="0"/>
              </a:spcAft>
            </a:pPr>
            <a:r>
              <a:rPr sz="850" spc="11">
                <a:solidFill>
                  <a:srgbClr val="221E1F"/>
                </a:solidFill>
                <a:latin typeface="EDINGT+STXihei"/>
                <a:cs typeface="EDINGT+STXihei"/>
              </a:rPr>
              <a:t>行传达。</a:t>
            </a:r>
          </a:p>
        </p:txBody>
      </p:sp>
      <p:sp>
        <p:nvSpPr>
          <p:cNvPr id="17" name="object 17"/>
          <p:cNvSpPr txBox="1"/>
          <p:nvPr/>
        </p:nvSpPr>
        <p:spPr>
          <a:xfrm>
            <a:off x="8287202" y="5070154"/>
            <a:ext cx="3271620" cy="468755"/>
          </a:xfrm>
          <a:prstGeom prst="rect">
            <a:avLst/>
          </a:prstGeom>
        </p:spPr>
        <p:txBody>
          <a:bodyPr vert="horz" wrap="square" lIns="0" tIns="0" rIns="0" bIns="0" rtlCol="0">
            <a:spAutoFit/>
          </a:bodyPr>
          <a:lstStyle/>
          <a:p>
            <a:pPr marL="0" marR="0">
              <a:lnSpc>
                <a:spcPts val="865"/>
              </a:lnSpc>
              <a:spcBef>
                <a:spcPct val="0"/>
              </a:spcBef>
              <a:spcAft>
                <a:spcPct val="0"/>
              </a:spcAft>
            </a:pPr>
            <a:r>
              <a:rPr sz="850" spc="44">
                <a:solidFill>
                  <a:srgbClr val="221E1F"/>
                </a:solidFill>
                <a:latin typeface="EDINGT+STXihei"/>
                <a:cs typeface="EDINGT+STXihei"/>
              </a:rPr>
              <a:t>ꢀꢀ拜访TANAKA的工厂之后，我反复地琢磨该怎样去描</a:t>
            </a:r>
          </a:p>
          <a:p>
            <a:pPr marL="0" marR="0">
              <a:lnSpc>
                <a:spcPts val="865"/>
              </a:lnSpc>
              <a:spcBef>
                <a:spcPts val="634"/>
              </a:spcBef>
              <a:spcAft>
                <a:spcPct val="0"/>
              </a:spcAft>
            </a:pPr>
            <a:r>
              <a:rPr sz="850" spc="47">
                <a:solidFill>
                  <a:srgbClr val="221E1F"/>
                </a:solidFill>
                <a:latin typeface="EDINGT+STXihei"/>
                <a:cs typeface="EDINGT+STXihei"/>
              </a:rPr>
              <a:t>述，但是，仅仅靠换成文字和影像的形式却很难表达出这</a:t>
            </a:r>
          </a:p>
        </p:txBody>
      </p:sp>
      <p:sp>
        <p:nvSpPr>
          <p:cNvPr id="18" name="object 18"/>
          <p:cNvSpPr txBox="1"/>
          <p:nvPr/>
        </p:nvSpPr>
        <p:spPr>
          <a:xfrm>
            <a:off x="1029853" y="5147765"/>
            <a:ext cx="2500756"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RQAAE+UDShinGoSCGbe-Reg"/>
                <a:cs typeface="ORQAAE+UDShinGoSCGbe-Reg"/>
              </a:rPr>
              <a:t>“CSR报告书2018”问卷调查结果</a:t>
            </a:r>
          </a:p>
        </p:txBody>
      </p:sp>
      <p:sp>
        <p:nvSpPr>
          <p:cNvPr id="19" name="object 19"/>
          <p:cNvSpPr txBox="1"/>
          <p:nvPr/>
        </p:nvSpPr>
        <p:spPr>
          <a:xfrm>
            <a:off x="906152" y="5394646"/>
            <a:ext cx="12001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49BDB"/>
                </a:solidFill>
                <a:latin typeface="ORQAAE+UDShinGoSCGbe-Reg"/>
                <a:cs typeface="ORQAAE+UDShinGoSCGbe-Reg"/>
              </a:rPr>
              <a:t>日本国内员工回收率</a:t>
            </a:r>
          </a:p>
        </p:txBody>
      </p:sp>
      <p:sp>
        <p:nvSpPr>
          <p:cNvPr id="20" name="object 20"/>
          <p:cNvSpPr txBox="1"/>
          <p:nvPr/>
        </p:nvSpPr>
        <p:spPr>
          <a:xfrm>
            <a:off x="3982547" y="5394646"/>
            <a:ext cx="628650"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49BDB"/>
                </a:solidFill>
                <a:latin typeface="ORQAAE+UDShinGoSCGbe-Reg"/>
                <a:cs typeface="ORQAAE+UDShinGoSCGbe-Reg"/>
              </a:rPr>
              <a:t>回收张数</a:t>
            </a:r>
          </a:p>
        </p:txBody>
      </p:sp>
      <p:sp>
        <p:nvSpPr>
          <p:cNvPr id="21" name="object 21"/>
          <p:cNvSpPr txBox="1"/>
          <p:nvPr/>
        </p:nvSpPr>
        <p:spPr>
          <a:xfrm>
            <a:off x="916899" y="5607677"/>
            <a:ext cx="270635" cy="262399"/>
          </a:xfrm>
          <a:prstGeom prst="rect">
            <a:avLst/>
          </a:prstGeom>
        </p:spPr>
        <p:txBody>
          <a:bodyPr vert="horz" wrap="square" lIns="0" tIns="0" rIns="0" bIns="0" rtlCol="0">
            <a:spAutoFit/>
          </a:bodyPr>
          <a:lstStyle/>
          <a:p>
            <a:pPr marL="13270" marR="0">
              <a:lnSpc>
                <a:spcPts val="460"/>
              </a:lnSpc>
              <a:spcBef>
                <a:spcPct val="0"/>
              </a:spcBef>
              <a:spcAft>
                <a:spcPct val="0"/>
              </a:spcAft>
            </a:pPr>
            <a:r>
              <a:rPr sz="450">
                <a:solidFill>
                  <a:srgbClr val="221E1F"/>
                </a:solidFill>
                <a:latin typeface="EDINGT+STXihei"/>
                <a:cs typeface="EDINGT+STXihei"/>
              </a:rPr>
              <a:t>（%）</a:t>
            </a:r>
          </a:p>
          <a:p>
            <a:pPr marL="0" marR="0">
              <a:lnSpc>
                <a:spcPts val="552"/>
              </a:lnSpc>
              <a:spcBef>
                <a:spcPts val="254"/>
              </a:spcBef>
              <a:spcAft>
                <a:spcPct val="0"/>
              </a:spcAft>
            </a:pPr>
            <a:r>
              <a:rPr sz="550">
                <a:solidFill>
                  <a:srgbClr val="221E1F"/>
                </a:solidFill>
                <a:latin typeface="EDINGT+STXihei"/>
                <a:cs typeface="EDINGT+STXihei"/>
              </a:rPr>
              <a:t>100</a:t>
            </a:r>
          </a:p>
        </p:txBody>
      </p:sp>
      <p:sp>
        <p:nvSpPr>
          <p:cNvPr id="22" name="object 22"/>
          <p:cNvSpPr txBox="1"/>
          <p:nvPr/>
        </p:nvSpPr>
        <p:spPr>
          <a:xfrm>
            <a:off x="4015959" y="5607677"/>
            <a:ext cx="342040" cy="262399"/>
          </a:xfrm>
          <a:prstGeom prst="rect">
            <a:avLst/>
          </a:prstGeom>
        </p:spPr>
        <p:txBody>
          <a:bodyPr vert="horz" wrap="square" lIns="0" tIns="0" rIns="0" bIns="0" rtlCol="0">
            <a:spAutoFit/>
          </a:bodyPr>
          <a:lstStyle/>
          <a:p>
            <a:pPr marL="71530" marR="0">
              <a:lnSpc>
                <a:spcPts val="460"/>
              </a:lnSpc>
              <a:spcBef>
                <a:spcPct val="0"/>
              </a:spcBef>
              <a:spcAft>
                <a:spcPct val="0"/>
              </a:spcAft>
            </a:pPr>
            <a:r>
              <a:rPr sz="450" spc="10">
                <a:solidFill>
                  <a:srgbClr val="221E1F"/>
                </a:solidFill>
                <a:latin typeface="EDINGT+STXihei"/>
                <a:cs typeface="EDINGT+STXihei"/>
              </a:rPr>
              <a:t>（张）</a:t>
            </a:r>
          </a:p>
          <a:p>
            <a:pPr marL="0" marR="0">
              <a:lnSpc>
                <a:spcPts val="552"/>
              </a:lnSpc>
              <a:spcBef>
                <a:spcPts val="254"/>
              </a:spcBef>
              <a:spcAft>
                <a:spcPct val="0"/>
              </a:spcAft>
            </a:pPr>
            <a:r>
              <a:rPr sz="550">
                <a:solidFill>
                  <a:srgbClr val="221E1F"/>
                </a:solidFill>
                <a:latin typeface="EDINGT+STXihei"/>
                <a:cs typeface="EDINGT+STXihei"/>
              </a:rPr>
              <a:t>2,500</a:t>
            </a:r>
          </a:p>
        </p:txBody>
      </p:sp>
      <p:sp>
        <p:nvSpPr>
          <p:cNvPr id="23" name="object 23"/>
          <p:cNvSpPr txBox="1"/>
          <p:nvPr/>
        </p:nvSpPr>
        <p:spPr>
          <a:xfrm>
            <a:off x="6337411" y="5644531"/>
            <a:ext cx="559943"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RQAAE+UDShinGoSCGbe-Reg"/>
                <a:cs typeface="ORQAAE+UDShinGoSCGbe-Reg"/>
              </a:rPr>
              <a:t>2,288</a:t>
            </a:r>
          </a:p>
        </p:txBody>
      </p:sp>
      <p:sp>
        <p:nvSpPr>
          <p:cNvPr id="24" name="object 24"/>
          <p:cNvSpPr txBox="1"/>
          <p:nvPr/>
        </p:nvSpPr>
        <p:spPr>
          <a:xfrm>
            <a:off x="8413173" y="5637058"/>
            <a:ext cx="12835451" cy="383535"/>
          </a:xfrm>
          <a:prstGeom prst="rect">
            <a:avLst/>
          </a:prstGeom>
        </p:spPr>
        <p:txBody>
          <a:bodyPr vert="horz" wrap="square" lIns="0" tIns="0" rIns="0" bIns="0" rtlCol="0">
            <a:spAutoFit/>
          </a:bodyPr>
          <a:lstStyle/>
          <a:p>
            <a:pPr marL="0" marR="0">
              <a:lnSpc>
                <a:spcPts val="1369"/>
              </a:lnSpc>
              <a:spcBef>
                <a:spcPct val="0"/>
              </a:spcBef>
              <a:spcAft>
                <a:spcPct val="0"/>
              </a:spcAft>
            </a:pPr>
            <a:r>
              <a:rPr sz="1100" spc="-22">
                <a:solidFill>
                  <a:srgbClr val="049BDB"/>
                </a:solidFill>
                <a:latin typeface="ORQAAE+UDShinGoSCGbe-Reg"/>
                <a:cs typeface="ORQAAE+UDShinGoSCGbe-Reg"/>
              </a:rPr>
              <a:t>从“可视化”到“态度、行动”的共享</a:t>
            </a:r>
          </a:p>
        </p:txBody>
      </p:sp>
      <p:sp>
        <p:nvSpPr>
          <p:cNvPr id="25" name="object 25"/>
          <p:cNvSpPr txBox="1"/>
          <p:nvPr/>
        </p:nvSpPr>
        <p:spPr>
          <a:xfrm>
            <a:off x="3280996" y="5731211"/>
            <a:ext cx="358140" cy="350266"/>
          </a:xfrm>
          <a:prstGeom prst="rect">
            <a:avLst/>
          </a:prstGeom>
        </p:spPr>
        <p:txBody>
          <a:bodyPr vert="horz" wrap="square" lIns="0" tIns="0" rIns="0" bIns="0" rtlCol="0">
            <a:spAutoFit/>
          </a:bodyPr>
          <a:lstStyle/>
          <a:p>
            <a:pPr marL="0" marR="0">
              <a:lnSpc>
                <a:spcPts val="1258"/>
              </a:lnSpc>
              <a:spcBef>
                <a:spcPct val="0"/>
              </a:spcBef>
              <a:spcAft>
                <a:spcPct val="0"/>
              </a:spcAft>
            </a:pPr>
            <a:r>
              <a:rPr sz="1000">
                <a:solidFill>
                  <a:srgbClr val="049BDB"/>
                </a:solidFill>
                <a:latin typeface="ORQAAE+UDShinGoSCGbe-Reg"/>
                <a:cs typeface="ORQAAE+UDShinGoSCGbe-Reg"/>
              </a:rPr>
              <a:t>83</a:t>
            </a:r>
          </a:p>
        </p:txBody>
      </p:sp>
      <p:sp>
        <p:nvSpPr>
          <p:cNvPr id="26" name="object 26"/>
          <p:cNvSpPr txBox="1"/>
          <p:nvPr/>
        </p:nvSpPr>
        <p:spPr>
          <a:xfrm>
            <a:off x="6085483" y="5778130"/>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2,114</a:t>
            </a:r>
          </a:p>
        </p:txBody>
      </p:sp>
      <p:sp>
        <p:nvSpPr>
          <p:cNvPr id="27" name="object 27"/>
          <p:cNvSpPr txBox="1"/>
          <p:nvPr/>
        </p:nvSpPr>
        <p:spPr>
          <a:xfrm>
            <a:off x="4718788" y="5804163"/>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2,065</a:t>
            </a:r>
          </a:p>
        </p:txBody>
      </p:sp>
      <p:sp>
        <p:nvSpPr>
          <p:cNvPr id="28" name="object 28"/>
          <p:cNvSpPr txBox="1"/>
          <p:nvPr/>
        </p:nvSpPr>
        <p:spPr>
          <a:xfrm>
            <a:off x="1614220" y="5870899"/>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76</a:t>
            </a:r>
          </a:p>
        </p:txBody>
      </p:sp>
      <p:sp>
        <p:nvSpPr>
          <p:cNvPr id="29" name="object 29"/>
          <p:cNvSpPr txBox="1"/>
          <p:nvPr/>
        </p:nvSpPr>
        <p:spPr>
          <a:xfrm>
            <a:off x="2980922" y="5855036"/>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77</a:t>
            </a:r>
          </a:p>
        </p:txBody>
      </p:sp>
      <p:sp>
        <p:nvSpPr>
          <p:cNvPr id="30" name="object 30"/>
          <p:cNvSpPr txBox="1"/>
          <p:nvPr/>
        </p:nvSpPr>
        <p:spPr>
          <a:xfrm>
            <a:off x="5060466" y="5852358"/>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1,947</a:t>
            </a:r>
          </a:p>
        </p:txBody>
      </p:sp>
      <p:sp>
        <p:nvSpPr>
          <p:cNvPr id="31" name="object 31"/>
          <p:cNvSpPr txBox="1"/>
          <p:nvPr/>
        </p:nvSpPr>
        <p:spPr>
          <a:xfrm>
            <a:off x="5402133" y="5872226"/>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1,895</a:t>
            </a:r>
          </a:p>
        </p:txBody>
      </p:sp>
      <p:sp>
        <p:nvSpPr>
          <p:cNvPr id="32" name="object 32"/>
          <p:cNvSpPr txBox="1"/>
          <p:nvPr/>
        </p:nvSpPr>
        <p:spPr>
          <a:xfrm>
            <a:off x="955730" y="5908220"/>
            <a:ext cx="182450" cy="988907"/>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EDINGT+STXihei"/>
                <a:cs typeface="EDINGT+STXihei"/>
              </a:rPr>
              <a:t>80</a:t>
            </a:r>
          </a:p>
          <a:p>
            <a:pPr marL="0" marR="0">
              <a:lnSpc>
                <a:spcPts val="552"/>
              </a:lnSpc>
              <a:spcBef>
                <a:spcPts val="1000"/>
              </a:spcBef>
              <a:spcAft>
                <a:spcPct val="0"/>
              </a:spcAft>
            </a:pPr>
            <a:r>
              <a:rPr sz="550">
                <a:solidFill>
                  <a:srgbClr val="221E1F"/>
                </a:solidFill>
                <a:latin typeface="EDINGT+STXihei"/>
                <a:cs typeface="EDINGT+STXihei"/>
              </a:rPr>
              <a:t>60</a:t>
            </a:r>
          </a:p>
          <a:p>
            <a:pPr marL="0" marR="0">
              <a:lnSpc>
                <a:spcPts val="552"/>
              </a:lnSpc>
              <a:spcBef>
                <a:spcPts val="1000"/>
              </a:spcBef>
              <a:spcAft>
                <a:spcPct val="0"/>
              </a:spcAft>
            </a:pPr>
            <a:r>
              <a:rPr sz="550">
                <a:solidFill>
                  <a:srgbClr val="221E1F"/>
                </a:solidFill>
                <a:latin typeface="EDINGT+STXihei"/>
                <a:cs typeface="EDINGT+STXihei"/>
              </a:rPr>
              <a:t>40</a:t>
            </a:r>
          </a:p>
          <a:p>
            <a:pPr marL="0" marR="0">
              <a:lnSpc>
                <a:spcPts val="552"/>
              </a:lnSpc>
              <a:spcBef>
                <a:spcPts val="1000"/>
              </a:spcBef>
              <a:spcAft>
                <a:spcPct val="0"/>
              </a:spcAft>
            </a:pPr>
            <a:r>
              <a:rPr sz="550">
                <a:solidFill>
                  <a:srgbClr val="221E1F"/>
                </a:solidFill>
                <a:latin typeface="EDINGT+STXihei"/>
                <a:cs typeface="EDINGT+STXihei"/>
              </a:rPr>
              <a:t>20</a:t>
            </a:r>
          </a:p>
          <a:p>
            <a:pPr marL="38837" marR="0">
              <a:lnSpc>
                <a:spcPts val="552"/>
              </a:lnSpc>
              <a:spcBef>
                <a:spcPts val="1000"/>
              </a:spcBef>
              <a:spcAft>
                <a:spcPct val="0"/>
              </a:spcAft>
            </a:pPr>
            <a:r>
              <a:rPr sz="550">
                <a:solidFill>
                  <a:srgbClr val="221E1F"/>
                </a:solidFill>
                <a:latin typeface="EDINGT+STXihei"/>
                <a:cs typeface="EDINGT+STXihei"/>
              </a:rPr>
              <a:t>0</a:t>
            </a:r>
          </a:p>
        </p:txBody>
      </p:sp>
      <p:sp>
        <p:nvSpPr>
          <p:cNvPr id="33" name="object 33"/>
          <p:cNvSpPr txBox="1"/>
          <p:nvPr/>
        </p:nvSpPr>
        <p:spPr>
          <a:xfrm>
            <a:off x="1955905" y="5912174"/>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72</a:t>
            </a:r>
          </a:p>
        </p:txBody>
      </p:sp>
      <p:sp>
        <p:nvSpPr>
          <p:cNvPr id="34" name="object 34"/>
          <p:cNvSpPr txBox="1"/>
          <p:nvPr/>
        </p:nvSpPr>
        <p:spPr>
          <a:xfrm>
            <a:off x="4015959" y="5908220"/>
            <a:ext cx="279544" cy="174879"/>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EDINGT+STXihei"/>
                <a:cs typeface="EDINGT+STXihei"/>
              </a:rPr>
              <a:t>2,000</a:t>
            </a:r>
          </a:p>
        </p:txBody>
      </p:sp>
      <p:sp>
        <p:nvSpPr>
          <p:cNvPr id="35" name="object 35"/>
          <p:cNvSpPr txBox="1"/>
          <p:nvPr/>
        </p:nvSpPr>
        <p:spPr>
          <a:xfrm>
            <a:off x="8287202" y="5918137"/>
            <a:ext cx="3303650" cy="1453772"/>
          </a:xfrm>
          <a:prstGeom prst="rect">
            <a:avLst/>
          </a:prstGeom>
        </p:spPr>
        <p:txBody>
          <a:bodyPr vert="horz" wrap="square" lIns="0" tIns="0" rIns="0" bIns="0" rtlCol="0">
            <a:spAutoFit/>
          </a:bodyPr>
          <a:lstStyle/>
          <a:p>
            <a:pPr marL="0" marR="0">
              <a:lnSpc>
                <a:spcPts val="870"/>
              </a:lnSpc>
              <a:spcBef>
                <a:spcPct val="0"/>
              </a:spcBef>
              <a:spcAft>
                <a:spcPct val="0"/>
              </a:spcAft>
            </a:pPr>
            <a:r>
              <a:rPr sz="850" spc="47">
                <a:solidFill>
                  <a:srgbClr val="221E1F"/>
                </a:solidFill>
                <a:latin typeface="EDINGT+STXihei"/>
                <a:cs typeface="EDINGT+STXihei"/>
              </a:rPr>
              <a:t>ꢀꢀ无论是什么样的工作，如果各种企业活动的实态无法</a:t>
            </a:r>
          </a:p>
          <a:p>
            <a:pPr marL="0" marR="0">
              <a:lnSpc>
                <a:spcPts val="870"/>
              </a:lnSpc>
              <a:spcBef>
                <a:spcPts val="630"/>
              </a:spcBef>
              <a:spcAft>
                <a:spcPct val="0"/>
              </a:spcAft>
            </a:pPr>
            <a:r>
              <a:rPr sz="850" spc="10">
                <a:solidFill>
                  <a:srgbClr val="221E1F"/>
                </a:solidFill>
                <a:latin typeface="EDINGT+STXihei"/>
                <a:cs typeface="EDINGT+STXihei"/>
              </a:rPr>
              <a:t>在社会上“可视化”，就无法传达给邻近生产线的员工。特</a:t>
            </a:r>
          </a:p>
          <a:p>
            <a:pPr marL="0" marR="0">
              <a:lnSpc>
                <a:spcPts val="870"/>
              </a:lnSpc>
              <a:spcBef>
                <a:spcPts val="680"/>
              </a:spcBef>
              <a:spcAft>
                <a:spcPct val="0"/>
              </a:spcAft>
            </a:pPr>
            <a:r>
              <a:rPr sz="850" spc="20">
                <a:solidFill>
                  <a:srgbClr val="221E1F"/>
                </a:solidFill>
                <a:latin typeface="EDINGT+STXihei"/>
                <a:cs typeface="EDINGT+STXihei"/>
              </a:rPr>
              <a:t>别是像</a:t>
            </a:r>
            <a:r>
              <a:rPr sz="850" spc="119">
                <a:solidFill>
                  <a:srgbClr val="221E1F"/>
                </a:solidFill>
                <a:latin typeface="EDINGT+STXihei"/>
                <a:cs typeface="EDINGT+STXihei"/>
              </a:rPr>
              <a:t> </a:t>
            </a:r>
            <a:r>
              <a:rPr sz="850" spc="13">
                <a:solidFill>
                  <a:srgbClr val="221E1F"/>
                </a:solidFill>
                <a:latin typeface="EDINGT+STXihei"/>
                <a:cs typeface="EDINGT+STXihei"/>
              </a:rPr>
              <a:t>TANAKA</a:t>
            </a:r>
            <a:r>
              <a:rPr sz="850" spc="121">
                <a:solidFill>
                  <a:srgbClr val="221E1F"/>
                </a:solidFill>
                <a:latin typeface="EDINGT+STXihei"/>
                <a:cs typeface="EDINGT+STXihei"/>
              </a:rPr>
              <a:t> </a:t>
            </a:r>
            <a:r>
              <a:rPr sz="850" spc="20">
                <a:solidFill>
                  <a:srgbClr val="221E1F"/>
                </a:solidFill>
                <a:latin typeface="EDINGT+STXihei"/>
                <a:cs typeface="EDINGT+STXihei"/>
              </a:rPr>
              <a:t>这样的事业，因为专业性很强，所以需要</a:t>
            </a:r>
          </a:p>
          <a:p>
            <a:pPr marL="0" marR="0">
              <a:lnSpc>
                <a:spcPts val="870"/>
              </a:lnSpc>
              <a:spcBef>
                <a:spcPts val="630"/>
              </a:spcBef>
              <a:spcAft>
                <a:spcPct val="0"/>
              </a:spcAft>
            </a:pPr>
            <a:r>
              <a:rPr sz="850" spc="19">
                <a:solidFill>
                  <a:srgbClr val="221E1F"/>
                </a:solidFill>
                <a:latin typeface="EDINGT+STXihei"/>
                <a:cs typeface="EDINGT+STXihei"/>
              </a:rPr>
              <a:t>制定合适的指标。这就是“CSR</a:t>
            </a:r>
            <a:r>
              <a:rPr sz="850" spc="60">
                <a:solidFill>
                  <a:srgbClr val="221E1F"/>
                </a:solidFill>
                <a:latin typeface="EDINGT+STXihei"/>
                <a:cs typeface="EDINGT+STXihei"/>
              </a:rPr>
              <a:t> </a:t>
            </a:r>
            <a:r>
              <a:rPr sz="850" spc="-18">
                <a:solidFill>
                  <a:srgbClr val="221E1F"/>
                </a:solidFill>
                <a:latin typeface="EDINGT+STXihei"/>
                <a:cs typeface="EDINGT+STXihei"/>
              </a:rPr>
              <a:t>业绩”。另外，如果在设计</a:t>
            </a:r>
          </a:p>
          <a:p>
            <a:pPr marL="0" marR="0">
              <a:lnSpc>
                <a:spcPts val="870"/>
              </a:lnSpc>
              <a:spcBef>
                <a:spcPts val="680"/>
              </a:spcBef>
              <a:spcAft>
                <a:spcPct val="0"/>
              </a:spcAft>
            </a:pPr>
            <a:r>
              <a:rPr sz="850" spc="47">
                <a:solidFill>
                  <a:srgbClr val="221E1F"/>
                </a:solidFill>
                <a:latin typeface="EDINGT+STXihei"/>
                <a:cs typeface="EDINGT+STXihei"/>
              </a:rPr>
              <a:t>上更加下工夫，则可能更具有说服力。同样，对主业以外</a:t>
            </a:r>
          </a:p>
          <a:p>
            <a:pPr marL="0" marR="0">
              <a:lnSpc>
                <a:spcPts val="870"/>
              </a:lnSpc>
              <a:spcBef>
                <a:spcPts val="630"/>
              </a:spcBef>
              <a:spcAft>
                <a:spcPct val="0"/>
              </a:spcAft>
            </a:pPr>
            <a:r>
              <a:rPr sz="850" spc="47">
                <a:solidFill>
                  <a:srgbClr val="221E1F"/>
                </a:solidFill>
                <a:latin typeface="EDINGT+STXihei"/>
                <a:cs typeface="EDINGT+STXihei"/>
              </a:rPr>
              <a:t>的体育、地区及社会的贡献等活动方面，持有的态度和行</a:t>
            </a:r>
          </a:p>
          <a:p>
            <a:pPr marL="0" marR="0">
              <a:lnSpc>
                <a:spcPts val="870"/>
              </a:lnSpc>
              <a:spcBef>
                <a:spcPts val="680"/>
              </a:spcBef>
              <a:spcAft>
                <a:spcPct val="0"/>
              </a:spcAft>
            </a:pPr>
            <a:r>
              <a:rPr sz="850" spc="20">
                <a:solidFill>
                  <a:srgbClr val="221E1F"/>
                </a:solidFill>
                <a:latin typeface="EDINGT+STXihei"/>
                <a:cs typeface="EDINGT+STXihei"/>
              </a:rPr>
              <a:t>动的程度对公司形象也会产生大幅的影响。</a:t>
            </a:r>
          </a:p>
        </p:txBody>
      </p:sp>
      <p:sp>
        <p:nvSpPr>
          <p:cNvPr id="36" name="object 36"/>
          <p:cNvSpPr txBox="1"/>
          <p:nvPr/>
        </p:nvSpPr>
        <p:spPr>
          <a:xfrm>
            <a:off x="11383199" y="5918137"/>
            <a:ext cx="3430713" cy="863094"/>
          </a:xfrm>
          <a:prstGeom prst="rect">
            <a:avLst/>
          </a:prstGeom>
        </p:spPr>
        <p:txBody>
          <a:bodyPr vert="horz" wrap="square" lIns="0" tIns="0" rIns="0" bIns="0" rtlCol="0">
            <a:spAutoFit/>
          </a:bodyPr>
          <a:lstStyle/>
          <a:p>
            <a:pPr marL="0" marR="0">
              <a:lnSpc>
                <a:spcPts val="870"/>
              </a:lnSpc>
              <a:spcBef>
                <a:spcPct val="0"/>
              </a:spcBef>
              <a:spcAft>
                <a:spcPct val="0"/>
              </a:spcAft>
            </a:pPr>
            <a:r>
              <a:rPr sz="850" spc="20">
                <a:solidFill>
                  <a:srgbClr val="221E1F"/>
                </a:solidFill>
                <a:latin typeface="EDINGT+STXihei"/>
                <a:cs typeface="EDINGT+STXihei"/>
              </a:rPr>
              <a:t>以及自己如何行动。通过对</a:t>
            </a:r>
            <a:r>
              <a:rPr sz="850" spc="62">
                <a:solidFill>
                  <a:srgbClr val="221E1F"/>
                </a:solidFill>
                <a:latin typeface="EDINGT+STXihei"/>
                <a:cs typeface="EDINGT+STXihei"/>
              </a:rPr>
              <a:t> </a:t>
            </a:r>
            <a:r>
              <a:rPr sz="850" spc="11">
                <a:solidFill>
                  <a:srgbClr val="221E1F"/>
                </a:solidFill>
                <a:latin typeface="EDINGT+STXihei"/>
                <a:cs typeface="EDINGT+STXihei"/>
              </a:rPr>
              <a:t>50</a:t>
            </a:r>
            <a:r>
              <a:rPr sz="850" spc="62">
                <a:solidFill>
                  <a:srgbClr val="221E1F"/>
                </a:solidFill>
                <a:latin typeface="EDINGT+STXihei"/>
                <a:cs typeface="EDINGT+STXihei"/>
              </a:rPr>
              <a:t> </a:t>
            </a:r>
            <a:r>
              <a:rPr sz="850" spc="20">
                <a:solidFill>
                  <a:srgbClr val="221E1F"/>
                </a:solidFill>
                <a:latin typeface="EDINGT+STXihei"/>
                <a:cs typeface="EDINGT+STXihei"/>
              </a:rPr>
              <a:t>家公司及企业的高层、董事</a:t>
            </a:r>
          </a:p>
          <a:p>
            <a:pPr marL="0" marR="0">
              <a:lnSpc>
                <a:spcPts val="870"/>
              </a:lnSpc>
              <a:spcBef>
                <a:spcPts val="630"/>
              </a:spcBef>
              <a:spcAft>
                <a:spcPct val="0"/>
              </a:spcAft>
            </a:pPr>
            <a:r>
              <a:rPr sz="850" spc="47">
                <a:solidFill>
                  <a:srgbClr val="221E1F"/>
                </a:solidFill>
                <a:latin typeface="EDINGT+STXihei"/>
                <a:cs typeface="EDINGT+STXihei"/>
              </a:rPr>
              <a:t>等的访谈，我们了解到，无论是谁，不能只凭语言，而要</a:t>
            </a:r>
          </a:p>
          <a:p>
            <a:pPr marL="0" marR="0">
              <a:lnSpc>
                <a:spcPts val="870"/>
              </a:lnSpc>
              <a:spcBef>
                <a:spcPts val="680"/>
              </a:spcBef>
              <a:spcAft>
                <a:spcPct val="0"/>
              </a:spcAft>
            </a:pPr>
            <a:r>
              <a:rPr sz="850">
                <a:solidFill>
                  <a:srgbClr val="221E1F"/>
                </a:solidFill>
                <a:latin typeface="EDINGT+STXihei"/>
                <a:cs typeface="EDINGT+STXihei"/>
              </a:rPr>
              <a:t>以态度、行动来表达，这一点很重要；不厌其烦地坚持下去，</a:t>
            </a:r>
          </a:p>
          <a:p>
            <a:pPr marL="0" marR="0">
              <a:lnSpc>
                <a:spcPts val="870"/>
              </a:lnSpc>
              <a:spcBef>
                <a:spcPts val="630"/>
              </a:spcBef>
              <a:spcAft>
                <a:spcPct val="0"/>
              </a:spcAft>
            </a:pPr>
            <a:r>
              <a:rPr sz="850" spc="20">
                <a:solidFill>
                  <a:srgbClr val="221E1F"/>
                </a:solidFill>
                <a:latin typeface="EDINGT+STXihei"/>
                <a:cs typeface="EDINGT+STXihei"/>
              </a:rPr>
              <a:t>就能传达自己的想法，并达成共识。</a:t>
            </a:r>
          </a:p>
        </p:txBody>
      </p:sp>
      <p:sp>
        <p:nvSpPr>
          <p:cNvPr id="37" name="object 37"/>
          <p:cNvSpPr txBox="1"/>
          <p:nvPr/>
        </p:nvSpPr>
        <p:spPr>
          <a:xfrm>
            <a:off x="2297577" y="5931236"/>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70</a:t>
            </a:r>
          </a:p>
        </p:txBody>
      </p:sp>
      <p:sp>
        <p:nvSpPr>
          <p:cNvPr id="38" name="object 38"/>
          <p:cNvSpPr txBox="1"/>
          <p:nvPr/>
        </p:nvSpPr>
        <p:spPr>
          <a:xfrm>
            <a:off x="5743811" y="5936868"/>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1,725</a:t>
            </a:r>
          </a:p>
        </p:txBody>
      </p:sp>
      <p:sp>
        <p:nvSpPr>
          <p:cNvPr id="39" name="object 39"/>
          <p:cNvSpPr txBox="1"/>
          <p:nvPr/>
        </p:nvSpPr>
        <p:spPr>
          <a:xfrm>
            <a:off x="2639249" y="5997911"/>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63</a:t>
            </a:r>
          </a:p>
        </p:txBody>
      </p:sp>
      <p:sp>
        <p:nvSpPr>
          <p:cNvPr id="40" name="object 40"/>
          <p:cNvSpPr txBox="1"/>
          <p:nvPr/>
        </p:nvSpPr>
        <p:spPr>
          <a:xfrm>
            <a:off x="4377116" y="6055967"/>
            <a:ext cx="304266"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1,449</a:t>
            </a:r>
          </a:p>
        </p:txBody>
      </p:sp>
      <p:sp>
        <p:nvSpPr>
          <p:cNvPr id="41" name="object 41"/>
          <p:cNvSpPr txBox="1"/>
          <p:nvPr/>
        </p:nvSpPr>
        <p:spPr>
          <a:xfrm>
            <a:off x="4015959" y="6111732"/>
            <a:ext cx="279544" cy="785395"/>
          </a:xfrm>
          <a:prstGeom prst="rect">
            <a:avLst/>
          </a:prstGeom>
        </p:spPr>
        <p:txBody>
          <a:bodyPr vert="horz" wrap="square" lIns="0" tIns="0" rIns="0" bIns="0" rtlCol="0">
            <a:spAutoFit/>
          </a:bodyPr>
          <a:lstStyle/>
          <a:p>
            <a:pPr marL="0" marR="0">
              <a:lnSpc>
                <a:spcPts val="552"/>
              </a:lnSpc>
              <a:spcBef>
                <a:spcPct val="0"/>
              </a:spcBef>
              <a:spcAft>
                <a:spcPct val="0"/>
              </a:spcAft>
            </a:pPr>
            <a:r>
              <a:rPr sz="550">
                <a:solidFill>
                  <a:srgbClr val="221E1F"/>
                </a:solidFill>
                <a:latin typeface="EDINGT+STXihei"/>
                <a:cs typeface="EDINGT+STXihei"/>
              </a:rPr>
              <a:t>1,500</a:t>
            </a:r>
          </a:p>
          <a:p>
            <a:pPr marL="0" marR="0">
              <a:lnSpc>
                <a:spcPts val="552"/>
              </a:lnSpc>
              <a:spcBef>
                <a:spcPts val="1000"/>
              </a:spcBef>
              <a:spcAft>
                <a:spcPct val="0"/>
              </a:spcAft>
            </a:pPr>
            <a:r>
              <a:rPr sz="550">
                <a:solidFill>
                  <a:srgbClr val="221E1F"/>
                </a:solidFill>
                <a:latin typeface="EDINGT+STXihei"/>
                <a:cs typeface="EDINGT+STXihei"/>
              </a:rPr>
              <a:t>1,000</a:t>
            </a:r>
          </a:p>
          <a:p>
            <a:pPr marL="58256" marR="0">
              <a:lnSpc>
                <a:spcPts val="552"/>
              </a:lnSpc>
              <a:spcBef>
                <a:spcPts val="1000"/>
              </a:spcBef>
              <a:spcAft>
                <a:spcPct val="0"/>
              </a:spcAft>
            </a:pPr>
            <a:r>
              <a:rPr sz="550">
                <a:solidFill>
                  <a:srgbClr val="221E1F"/>
                </a:solidFill>
                <a:latin typeface="EDINGT+STXihei"/>
                <a:cs typeface="EDINGT+STXihei"/>
              </a:rPr>
              <a:t>500</a:t>
            </a:r>
          </a:p>
          <a:p>
            <a:pPr marL="135929" marR="0">
              <a:lnSpc>
                <a:spcPts val="552"/>
              </a:lnSpc>
              <a:spcBef>
                <a:spcPts val="1000"/>
              </a:spcBef>
              <a:spcAft>
                <a:spcPct val="0"/>
              </a:spcAft>
            </a:pPr>
            <a:r>
              <a:rPr sz="550">
                <a:solidFill>
                  <a:srgbClr val="221E1F"/>
                </a:solidFill>
                <a:latin typeface="EDINGT+STXihei"/>
                <a:cs typeface="EDINGT+STXihei"/>
              </a:rPr>
              <a:t>0</a:t>
            </a:r>
          </a:p>
        </p:txBody>
      </p:sp>
      <p:sp>
        <p:nvSpPr>
          <p:cNvPr id="42" name="object 42"/>
          <p:cNvSpPr txBox="1"/>
          <p:nvPr/>
        </p:nvSpPr>
        <p:spPr>
          <a:xfrm>
            <a:off x="1272561" y="6147124"/>
            <a:ext cx="198729" cy="190500"/>
          </a:xfrm>
          <a:prstGeom prst="rect">
            <a:avLst/>
          </a:prstGeom>
        </p:spPr>
        <p:txBody>
          <a:bodyPr vert="horz" wrap="square" lIns="0" tIns="0" rIns="0" bIns="0" rtlCol="0">
            <a:spAutoFit/>
          </a:bodyPr>
          <a:lstStyle/>
          <a:p>
            <a:pPr marL="0" marR="0">
              <a:lnSpc>
                <a:spcPts val="600"/>
              </a:lnSpc>
              <a:spcBef>
                <a:spcPct val="0"/>
              </a:spcBef>
              <a:spcAft>
                <a:spcPct val="0"/>
              </a:spcAft>
            </a:pPr>
            <a:r>
              <a:rPr sz="600">
                <a:solidFill>
                  <a:srgbClr val="221E1F"/>
                </a:solidFill>
                <a:latin typeface="EDINGT+STXihei"/>
                <a:cs typeface="EDINGT+STXihei"/>
              </a:rPr>
              <a:t>49</a:t>
            </a:r>
          </a:p>
        </p:txBody>
      </p:sp>
      <p:sp>
        <p:nvSpPr>
          <p:cNvPr id="43" name="object 43"/>
          <p:cNvSpPr txBox="1"/>
          <p:nvPr/>
        </p:nvSpPr>
        <p:spPr>
          <a:xfrm>
            <a:off x="11383199" y="6705709"/>
            <a:ext cx="3270743" cy="863093"/>
          </a:xfrm>
          <a:prstGeom prst="rect">
            <a:avLst/>
          </a:prstGeom>
        </p:spPr>
        <p:txBody>
          <a:bodyPr vert="horz" wrap="square" lIns="0" tIns="0" rIns="0" bIns="0" rtlCol="0">
            <a:spAutoFit/>
          </a:bodyPr>
          <a:lstStyle/>
          <a:p>
            <a:pPr marL="0" marR="0">
              <a:lnSpc>
                <a:spcPts val="870"/>
              </a:lnSpc>
              <a:spcBef>
                <a:spcPct val="0"/>
              </a:spcBef>
              <a:spcAft>
                <a:spcPct val="0"/>
              </a:spcAft>
            </a:pPr>
            <a:r>
              <a:rPr sz="850" spc="20">
                <a:solidFill>
                  <a:srgbClr val="221E1F"/>
                </a:solidFill>
                <a:latin typeface="EDINGT+STXihei"/>
                <a:cs typeface="EDINGT+STXihei"/>
              </a:rPr>
              <a:t>ꢀꢀ第</a:t>
            </a:r>
            <a:r>
              <a:rPr sz="850" spc="222">
                <a:solidFill>
                  <a:srgbClr val="221E1F"/>
                </a:solidFill>
                <a:latin typeface="EDINGT+STXihei"/>
                <a:cs typeface="EDINGT+STXihei"/>
              </a:rPr>
              <a:t> </a:t>
            </a:r>
            <a:r>
              <a:rPr sz="850" spc="10">
                <a:solidFill>
                  <a:srgbClr val="221E1F"/>
                </a:solidFill>
                <a:latin typeface="EDINGT+STXihei"/>
                <a:cs typeface="EDINGT+STXihei"/>
              </a:rPr>
              <a:t>12-13</a:t>
            </a:r>
            <a:r>
              <a:rPr sz="850" spc="224">
                <a:solidFill>
                  <a:srgbClr val="221E1F"/>
                </a:solidFill>
                <a:latin typeface="EDINGT+STXihei"/>
                <a:cs typeface="EDINGT+STXihei"/>
              </a:rPr>
              <a:t> </a:t>
            </a:r>
            <a:r>
              <a:rPr sz="850" spc="29">
                <a:solidFill>
                  <a:srgbClr val="221E1F"/>
                </a:solidFill>
                <a:latin typeface="EDINGT+STXihei"/>
                <a:cs typeface="EDINGT+STXihei"/>
              </a:rPr>
              <a:t>页的特集用可视化的方式进行了表现，提高</a:t>
            </a:r>
          </a:p>
          <a:p>
            <a:pPr marL="0" marR="0">
              <a:lnSpc>
                <a:spcPts val="870"/>
              </a:lnSpc>
              <a:spcBef>
                <a:spcPts val="630"/>
              </a:spcBef>
              <a:spcAft>
                <a:spcPct val="0"/>
              </a:spcAft>
            </a:pPr>
            <a:r>
              <a:rPr sz="850" spc="47">
                <a:solidFill>
                  <a:srgbClr val="221E1F"/>
                </a:solidFill>
                <a:latin typeface="EDINGT+STXihei"/>
                <a:cs typeface="EDINGT+STXihei"/>
              </a:rPr>
              <a:t>了读者的关注度。是将资源循环，还是任其放任引起环境</a:t>
            </a:r>
          </a:p>
          <a:p>
            <a:pPr marL="0" marR="0">
              <a:lnSpc>
                <a:spcPts val="870"/>
              </a:lnSpc>
              <a:spcBef>
                <a:spcPts val="680"/>
              </a:spcBef>
              <a:spcAft>
                <a:spcPct val="0"/>
              </a:spcAft>
            </a:pPr>
            <a:r>
              <a:rPr sz="850" spc="47">
                <a:solidFill>
                  <a:srgbClr val="221E1F"/>
                </a:solidFill>
                <a:latin typeface="EDINGT+STXihei"/>
                <a:cs typeface="EDINGT+STXihei"/>
              </a:rPr>
              <a:t>污染，这些都是基于人们的思考和行动所产生的结果。我</a:t>
            </a:r>
          </a:p>
          <a:p>
            <a:pPr marL="0" marR="0">
              <a:lnSpc>
                <a:spcPts val="870"/>
              </a:lnSpc>
              <a:spcBef>
                <a:spcPts val="630"/>
              </a:spcBef>
              <a:spcAft>
                <a:spcPct val="0"/>
              </a:spcAft>
            </a:pPr>
            <a:r>
              <a:rPr sz="850" spc="20">
                <a:solidFill>
                  <a:srgbClr val="221E1F"/>
                </a:solidFill>
                <a:latin typeface="EDINGT+STXihei"/>
                <a:cs typeface="EDINGT+STXihei"/>
              </a:rPr>
              <a:t>认为这方面已经很好地表现出来。</a:t>
            </a:r>
          </a:p>
        </p:txBody>
      </p:sp>
      <p:sp>
        <p:nvSpPr>
          <p:cNvPr id="44" name="object 44"/>
          <p:cNvSpPr txBox="1"/>
          <p:nvPr/>
        </p:nvSpPr>
        <p:spPr>
          <a:xfrm>
            <a:off x="1206816"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2012</a:t>
            </a:r>
          </a:p>
        </p:txBody>
      </p:sp>
      <p:sp>
        <p:nvSpPr>
          <p:cNvPr id="45" name="object 45"/>
          <p:cNvSpPr txBox="1"/>
          <p:nvPr/>
        </p:nvSpPr>
        <p:spPr>
          <a:xfrm>
            <a:off x="1548458"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2013</a:t>
            </a:r>
          </a:p>
        </p:txBody>
      </p:sp>
      <p:sp>
        <p:nvSpPr>
          <p:cNvPr id="46" name="object 46"/>
          <p:cNvSpPr txBox="1"/>
          <p:nvPr/>
        </p:nvSpPr>
        <p:spPr>
          <a:xfrm>
            <a:off x="1890190"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2014</a:t>
            </a:r>
          </a:p>
        </p:txBody>
      </p:sp>
      <p:sp>
        <p:nvSpPr>
          <p:cNvPr id="47" name="object 47"/>
          <p:cNvSpPr txBox="1"/>
          <p:nvPr/>
        </p:nvSpPr>
        <p:spPr>
          <a:xfrm>
            <a:off x="2231833"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2015</a:t>
            </a:r>
          </a:p>
        </p:txBody>
      </p:sp>
      <p:sp>
        <p:nvSpPr>
          <p:cNvPr id="48" name="object 48"/>
          <p:cNvSpPr txBox="1"/>
          <p:nvPr/>
        </p:nvSpPr>
        <p:spPr>
          <a:xfrm>
            <a:off x="2573450"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2016</a:t>
            </a:r>
          </a:p>
        </p:txBody>
      </p:sp>
      <p:sp>
        <p:nvSpPr>
          <p:cNvPr id="49" name="object 49"/>
          <p:cNvSpPr txBox="1"/>
          <p:nvPr/>
        </p:nvSpPr>
        <p:spPr>
          <a:xfrm>
            <a:off x="2915152"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2017</a:t>
            </a:r>
          </a:p>
        </p:txBody>
      </p:sp>
      <p:sp>
        <p:nvSpPr>
          <p:cNvPr id="50" name="object 50"/>
          <p:cNvSpPr txBox="1"/>
          <p:nvPr/>
        </p:nvSpPr>
        <p:spPr>
          <a:xfrm>
            <a:off x="3256824" y="6782659"/>
            <a:ext cx="553714" cy="21006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2018</a:t>
            </a:r>
            <a:r>
              <a:rPr sz="700" spc="684">
                <a:solidFill>
                  <a:srgbClr val="221E1F"/>
                </a:solidFill>
                <a:latin typeface="EDINGT+STXihei"/>
                <a:cs typeface="EDINGT+STXihei"/>
              </a:rPr>
              <a:t> </a:t>
            </a:r>
            <a:r>
              <a:rPr sz="500">
                <a:solidFill>
                  <a:srgbClr val="221E1F"/>
                </a:solidFill>
                <a:latin typeface="EDINGT+STXihei"/>
                <a:cs typeface="EDINGT+STXihei"/>
              </a:rPr>
              <a:t>年度</a:t>
            </a:r>
          </a:p>
        </p:txBody>
      </p:sp>
      <p:sp>
        <p:nvSpPr>
          <p:cNvPr id="51" name="object 51"/>
          <p:cNvSpPr txBox="1"/>
          <p:nvPr/>
        </p:nvSpPr>
        <p:spPr>
          <a:xfrm>
            <a:off x="4224257" y="6783176"/>
            <a:ext cx="470225" cy="530266"/>
          </a:xfrm>
          <a:prstGeom prst="rect">
            <a:avLst/>
          </a:prstGeom>
        </p:spPr>
        <p:txBody>
          <a:bodyPr vert="horz" wrap="square" lIns="0" tIns="0" rIns="0" bIns="0" rtlCol="0">
            <a:spAutoFit/>
          </a:bodyPr>
          <a:lstStyle/>
          <a:p>
            <a:pPr marL="139872" marR="0">
              <a:lnSpc>
                <a:spcPts val="700"/>
              </a:lnSpc>
              <a:spcBef>
                <a:spcPct val="0"/>
              </a:spcBef>
              <a:spcAft>
                <a:spcPct val="0"/>
              </a:spcAft>
            </a:pPr>
            <a:r>
              <a:rPr sz="700">
                <a:solidFill>
                  <a:srgbClr val="221E1F"/>
                </a:solidFill>
                <a:latin typeface="EDINGT+STXihei"/>
                <a:cs typeface="EDINGT+STXihei"/>
              </a:rPr>
              <a:t>2012</a:t>
            </a:r>
          </a:p>
          <a:p>
            <a:pPr marL="0" marR="0">
              <a:lnSpc>
                <a:spcPts val="1408"/>
              </a:lnSpc>
              <a:spcBef>
                <a:spcPts val="1288"/>
              </a:spcBef>
              <a:spcAft>
                <a:spcPct val="0"/>
              </a:spcAft>
            </a:pPr>
            <a:r>
              <a:rPr sz="1650" spc="13" baseline="-22795">
                <a:solidFill>
                  <a:srgbClr val="049BDB"/>
                </a:solidFill>
                <a:latin typeface="ORQAAE+UDShinGoSCGbe-Reg"/>
                <a:cs typeface="ORQAAE+UDShinGoSCGbe-Reg"/>
              </a:rPr>
              <a:t>43</a:t>
            </a:r>
            <a:r>
              <a:rPr sz="700">
                <a:solidFill>
                  <a:srgbClr val="049BDB"/>
                </a:solidFill>
                <a:latin typeface="ORQAAE+UDShinGoSCGbe-Reg"/>
                <a:cs typeface="ORQAAE+UDShinGoSCGbe-Reg"/>
              </a:rPr>
              <a:t>%</a:t>
            </a:r>
          </a:p>
        </p:txBody>
      </p:sp>
      <p:sp>
        <p:nvSpPr>
          <p:cNvPr id="52" name="object 52"/>
          <p:cNvSpPr txBox="1"/>
          <p:nvPr/>
        </p:nvSpPr>
        <p:spPr>
          <a:xfrm>
            <a:off x="4705773"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2013</a:t>
            </a:r>
          </a:p>
        </p:txBody>
      </p:sp>
      <p:sp>
        <p:nvSpPr>
          <p:cNvPr id="53" name="object 53"/>
          <p:cNvSpPr txBox="1"/>
          <p:nvPr/>
        </p:nvSpPr>
        <p:spPr>
          <a:xfrm>
            <a:off x="5047504"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2014</a:t>
            </a:r>
          </a:p>
        </p:txBody>
      </p:sp>
      <p:sp>
        <p:nvSpPr>
          <p:cNvPr id="54" name="object 54"/>
          <p:cNvSpPr txBox="1"/>
          <p:nvPr/>
        </p:nvSpPr>
        <p:spPr>
          <a:xfrm>
            <a:off x="5389147"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2015</a:t>
            </a:r>
          </a:p>
        </p:txBody>
      </p:sp>
      <p:sp>
        <p:nvSpPr>
          <p:cNvPr id="55" name="object 55"/>
          <p:cNvSpPr txBox="1"/>
          <p:nvPr/>
        </p:nvSpPr>
        <p:spPr>
          <a:xfrm>
            <a:off x="5730777"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2016</a:t>
            </a:r>
          </a:p>
        </p:txBody>
      </p:sp>
      <p:sp>
        <p:nvSpPr>
          <p:cNvPr id="56" name="object 56"/>
          <p:cNvSpPr txBox="1"/>
          <p:nvPr/>
        </p:nvSpPr>
        <p:spPr>
          <a:xfrm>
            <a:off x="6072479" y="6783176"/>
            <a:ext cx="330352"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2017</a:t>
            </a:r>
          </a:p>
        </p:txBody>
      </p:sp>
      <p:sp>
        <p:nvSpPr>
          <p:cNvPr id="57" name="object 57"/>
          <p:cNvSpPr txBox="1"/>
          <p:nvPr/>
        </p:nvSpPr>
        <p:spPr>
          <a:xfrm>
            <a:off x="6414151" y="6782659"/>
            <a:ext cx="553708" cy="21006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2018</a:t>
            </a:r>
            <a:r>
              <a:rPr sz="700" spc="684">
                <a:solidFill>
                  <a:srgbClr val="221E1F"/>
                </a:solidFill>
                <a:latin typeface="EDINGT+STXihei"/>
                <a:cs typeface="EDINGT+STXihei"/>
              </a:rPr>
              <a:t> </a:t>
            </a:r>
            <a:r>
              <a:rPr sz="500">
                <a:solidFill>
                  <a:srgbClr val="221E1F"/>
                </a:solidFill>
                <a:latin typeface="EDINGT+STXihei"/>
                <a:cs typeface="EDINGT+STXihei"/>
              </a:rPr>
              <a:t>年度</a:t>
            </a:r>
          </a:p>
        </p:txBody>
      </p:sp>
      <p:sp>
        <p:nvSpPr>
          <p:cNvPr id="58" name="object 58"/>
          <p:cNvSpPr txBox="1"/>
          <p:nvPr/>
        </p:nvSpPr>
        <p:spPr>
          <a:xfrm>
            <a:off x="903411" y="7019949"/>
            <a:ext cx="1445895" cy="315239"/>
          </a:xfrm>
          <a:prstGeom prst="rect">
            <a:avLst/>
          </a:prstGeom>
        </p:spPr>
        <p:txBody>
          <a:bodyPr vert="horz" wrap="square" lIns="0" tIns="0" rIns="0" bIns="0" rtlCol="0">
            <a:spAutoFit/>
          </a:bodyPr>
          <a:lstStyle/>
          <a:p>
            <a:pPr marL="0" marR="0">
              <a:lnSpc>
                <a:spcPts val="1132"/>
              </a:lnSpc>
              <a:spcBef>
                <a:spcPct val="0"/>
              </a:spcBef>
              <a:spcAft>
                <a:spcPct val="0"/>
              </a:spcAft>
            </a:pPr>
            <a:r>
              <a:rPr sz="900">
                <a:solidFill>
                  <a:srgbClr val="049BDB"/>
                </a:solidFill>
                <a:latin typeface="ORQAAE+UDShinGoSCGbe-Reg"/>
                <a:cs typeface="ORQAAE+UDShinGoSCGbe-Reg"/>
              </a:rPr>
              <a:t>对于报道内容有何感觉？</a:t>
            </a:r>
          </a:p>
        </p:txBody>
      </p:sp>
      <p:sp>
        <p:nvSpPr>
          <p:cNvPr id="59" name="object 59"/>
          <p:cNvSpPr txBox="1"/>
          <p:nvPr/>
        </p:nvSpPr>
        <p:spPr>
          <a:xfrm>
            <a:off x="2484661" y="7058909"/>
            <a:ext cx="558800" cy="1007026"/>
          </a:xfrm>
          <a:prstGeom prst="rect">
            <a:avLst/>
          </a:prstGeom>
        </p:spPr>
        <p:txBody>
          <a:bodyPr vert="horz" wrap="square" lIns="0" tIns="0" rIns="0" bIns="0" rtlCol="0">
            <a:spAutoFit/>
          </a:bodyPr>
          <a:lstStyle/>
          <a:p>
            <a:pPr marL="0" marR="0">
              <a:lnSpc>
                <a:spcPts val="1006"/>
              </a:lnSpc>
              <a:spcBef>
                <a:spcPct val="0"/>
              </a:spcBef>
              <a:spcAft>
                <a:spcPct val="0"/>
              </a:spcAft>
            </a:pPr>
            <a:r>
              <a:rPr sz="800">
                <a:solidFill>
                  <a:srgbClr val="221E1F"/>
                </a:solidFill>
                <a:latin typeface="ORQAAE+UDShinGoSCGbe-Reg"/>
                <a:cs typeface="ORQAAE+UDShinGoSCGbe-Reg"/>
              </a:rPr>
              <a:t>理解度</a:t>
            </a:r>
          </a:p>
          <a:p>
            <a:pPr marL="0" marR="0">
              <a:lnSpc>
                <a:spcPts val="1006"/>
              </a:lnSpc>
              <a:spcBef>
                <a:spcPts val="901"/>
              </a:spcBef>
              <a:spcAft>
                <a:spcPct val="0"/>
              </a:spcAft>
            </a:pPr>
            <a:r>
              <a:rPr sz="800">
                <a:solidFill>
                  <a:srgbClr val="221E1F"/>
                </a:solidFill>
                <a:latin typeface="ORQAAE+UDShinGoSCGbe-Reg"/>
                <a:cs typeface="ORQAAE+UDShinGoSCGbe-Reg"/>
              </a:rPr>
              <a:t>记载内容</a:t>
            </a:r>
          </a:p>
          <a:p>
            <a:pPr marL="0" marR="0">
              <a:lnSpc>
                <a:spcPts val="1006"/>
              </a:lnSpc>
              <a:spcBef>
                <a:spcPts val="901"/>
              </a:spcBef>
              <a:spcAft>
                <a:spcPct val="0"/>
              </a:spcAft>
            </a:pPr>
            <a:r>
              <a:rPr sz="800">
                <a:solidFill>
                  <a:srgbClr val="221E1F"/>
                </a:solidFill>
                <a:latin typeface="ORQAAE+UDShinGoSCGbe-Reg"/>
                <a:cs typeface="ORQAAE+UDShinGoSCGbe-Reg"/>
              </a:rPr>
              <a:t>信息量</a:t>
            </a:r>
          </a:p>
          <a:p>
            <a:pPr marL="0" marR="0">
              <a:lnSpc>
                <a:spcPts val="1006"/>
              </a:lnSpc>
              <a:spcBef>
                <a:spcPts val="901"/>
              </a:spcBef>
              <a:spcAft>
                <a:spcPct val="0"/>
              </a:spcAft>
            </a:pPr>
            <a:r>
              <a:rPr sz="800">
                <a:solidFill>
                  <a:srgbClr val="221E1F"/>
                </a:solidFill>
                <a:latin typeface="ORQAAE+UDShinGoSCGbe-Reg"/>
                <a:cs typeface="ORQAAE+UDShinGoSCGbe-Reg"/>
              </a:rPr>
              <a:t>设计</a:t>
            </a:r>
          </a:p>
        </p:txBody>
      </p:sp>
      <p:sp>
        <p:nvSpPr>
          <p:cNvPr id="60" name="object 60"/>
          <p:cNvSpPr txBox="1"/>
          <p:nvPr/>
        </p:nvSpPr>
        <p:spPr>
          <a:xfrm>
            <a:off x="3480978" y="7077931"/>
            <a:ext cx="4889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容易理解</a:t>
            </a:r>
          </a:p>
        </p:txBody>
      </p:sp>
      <p:sp>
        <p:nvSpPr>
          <p:cNvPr id="61" name="object 61"/>
          <p:cNvSpPr txBox="1"/>
          <p:nvPr/>
        </p:nvSpPr>
        <p:spPr>
          <a:xfrm>
            <a:off x="4910224" y="7077931"/>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理解</a:t>
            </a:r>
          </a:p>
        </p:txBody>
      </p:sp>
      <p:sp>
        <p:nvSpPr>
          <p:cNvPr id="62" name="object 62"/>
          <p:cNvSpPr txBox="1"/>
          <p:nvPr/>
        </p:nvSpPr>
        <p:spPr>
          <a:xfrm>
            <a:off x="5428599" y="7077899"/>
            <a:ext cx="300748" cy="94900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55%</a:t>
            </a:r>
          </a:p>
          <a:p>
            <a:pPr marL="0" marR="0">
              <a:lnSpc>
                <a:spcPts val="700"/>
              </a:lnSpc>
              <a:spcBef>
                <a:spcPts val="1207"/>
              </a:spcBef>
              <a:spcAft>
                <a:spcPct val="0"/>
              </a:spcAft>
            </a:pPr>
            <a:r>
              <a:rPr sz="700">
                <a:solidFill>
                  <a:srgbClr val="221E1F"/>
                </a:solidFill>
                <a:latin typeface="EDINGT+STXihei"/>
                <a:cs typeface="EDINGT+STXihei"/>
              </a:rPr>
              <a:t>55%</a:t>
            </a:r>
          </a:p>
          <a:p>
            <a:pPr marL="0" marR="0">
              <a:lnSpc>
                <a:spcPts val="700"/>
              </a:lnSpc>
              <a:spcBef>
                <a:spcPts val="1207"/>
              </a:spcBef>
              <a:spcAft>
                <a:spcPct val="0"/>
              </a:spcAft>
            </a:pPr>
            <a:r>
              <a:rPr sz="700">
                <a:solidFill>
                  <a:srgbClr val="221E1F"/>
                </a:solidFill>
                <a:latin typeface="EDINGT+STXihei"/>
                <a:cs typeface="EDINGT+STXihei"/>
              </a:rPr>
              <a:t>15%</a:t>
            </a:r>
          </a:p>
          <a:p>
            <a:pPr marL="0" marR="0">
              <a:lnSpc>
                <a:spcPts val="700"/>
              </a:lnSpc>
              <a:spcBef>
                <a:spcPts val="1207"/>
              </a:spcBef>
              <a:spcAft>
                <a:spcPct val="0"/>
              </a:spcAft>
            </a:pPr>
            <a:r>
              <a:rPr sz="700">
                <a:solidFill>
                  <a:srgbClr val="221E1F"/>
                </a:solidFill>
                <a:latin typeface="EDINGT+STXihei"/>
                <a:cs typeface="EDINGT+STXihei"/>
              </a:rPr>
              <a:t>48%</a:t>
            </a:r>
          </a:p>
        </p:txBody>
      </p:sp>
      <p:sp>
        <p:nvSpPr>
          <p:cNvPr id="63" name="object 63"/>
          <p:cNvSpPr txBox="1"/>
          <p:nvPr/>
        </p:nvSpPr>
        <p:spPr>
          <a:xfrm>
            <a:off x="5997559" y="7077810"/>
            <a:ext cx="488950" cy="706755"/>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难以理解</a:t>
            </a:r>
          </a:p>
          <a:p>
            <a:pPr marL="0" marR="0">
              <a:lnSpc>
                <a:spcPts val="700"/>
              </a:lnSpc>
              <a:spcBef>
                <a:spcPts val="1207"/>
              </a:spcBef>
              <a:spcAft>
                <a:spcPct val="0"/>
              </a:spcAft>
            </a:pPr>
            <a:r>
              <a:rPr sz="700">
                <a:solidFill>
                  <a:srgbClr val="221E1F"/>
                </a:solidFill>
                <a:latin typeface="EDINGT+STXihei"/>
                <a:cs typeface="EDINGT+STXihei"/>
              </a:rPr>
              <a:t>有些不足</a:t>
            </a:r>
          </a:p>
          <a:p>
            <a:pPr marL="0" marR="0">
              <a:lnSpc>
                <a:spcPts val="700"/>
              </a:lnSpc>
              <a:spcBef>
                <a:spcPts val="1207"/>
              </a:spcBef>
              <a:spcAft>
                <a:spcPct val="0"/>
              </a:spcAft>
            </a:pPr>
            <a:r>
              <a:rPr sz="700">
                <a:solidFill>
                  <a:srgbClr val="221E1F"/>
                </a:solidFill>
                <a:latin typeface="EDINGT+STXihei"/>
                <a:cs typeface="EDINGT+STXihei"/>
              </a:rPr>
              <a:t>过少</a:t>
            </a:r>
          </a:p>
        </p:txBody>
      </p:sp>
      <p:sp>
        <p:nvSpPr>
          <p:cNvPr id="64" name="object 64"/>
          <p:cNvSpPr txBox="1"/>
          <p:nvPr/>
        </p:nvSpPr>
        <p:spPr>
          <a:xfrm>
            <a:off x="6681645" y="7077722"/>
            <a:ext cx="251498" cy="94900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2%</a:t>
            </a:r>
          </a:p>
          <a:p>
            <a:pPr marL="0" marR="0">
              <a:lnSpc>
                <a:spcPts val="700"/>
              </a:lnSpc>
              <a:spcBef>
                <a:spcPts val="1207"/>
              </a:spcBef>
              <a:spcAft>
                <a:spcPct val="0"/>
              </a:spcAft>
            </a:pPr>
            <a:r>
              <a:rPr sz="700">
                <a:solidFill>
                  <a:srgbClr val="221E1F"/>
                </a:solidFill>
                <a:latin typeface="EDINGT+STXihei"/>
                <a:cs typeface="EDINGT+STXihei"/>
              </a:rPr>
              <a:t>1%</a:t>
            </a:r>
          </a:p>
          <a:p>
            <a:pPr marL="0" marR="0">
              <a:lnSpc>
                <a:spcPts val="700"/>
              </a:lnSpc>
              <a:spcBef>
                <a:spcPts val="1207"/>
              </a:spcBef>
              <a:spcAft>
                <a:spcPct val="0"/>
              </a:spcAft>
            </a:pPr>
            <a:r>
              <a:rPr sz="700">
                <a:solidFill>
                  <a:srgbClr val="221E1F"/>
                </a:solidFill>
                <a:latin typeface="EDINGT+STXihei"/>
                <a:cs typeface="EDINGT+STXihei"/>
              </a:rPr>
              <a:t>2%</a:t>
            </a:r>
          </a:p>
          <a:p>
            <a:pPr marL="0" marR="0">
              <a:lnSpc>
                <a:spcPts val="700"/>
              </a:lnSpc>
              <a:spcBef>
                <a:spcPts val="1207"/>
              </a:spcBef>
              <a:spcAft>
                <a:spcPct val="0"/>
              </a:spcAft>
            </a:pPr>
            <a:r>
              <a:rPr sz="700">
                <a:solidFill>
                  <a:srgbClr val="221E1F"/>
                </a:solidFill>
                <a:latin typeface="EDINGT+STXihei"/>
                <a:cs typeface="EDINGT+STXihei"/>
              </a:rPr>
              <a:t>2%</a:t>
            </a:r>
          </a:p>
        </p:txBody>
      </p:sp>
      <p:sp>
        <p:nvSpPr>
          <p:cNvPr id="65" name="object 65"/>
          <p:cNvSpPr txBox="1"/>
          <p:nvPr/>
        </p:nvSpPr>
        <p:spPr>
          <a:xfrm>
            <a:off x="4224257" y="7277930"/>
            <a:ext cx="475540" cy="388487"/>
          </a:xfrm>
          <a:prstGeom prst="rect">
            <a:avLst/>
          </a:prstGeom>
        </p:spPr>
        <p:txBody>
          <a:bodyPr vert="horz" wrap="square" lIns="0" tIns="0" rIns="0" bIns="0" rtlCol="0">
            <a:spAutoFit/>
          </a:bodyPr>
          <a:lstStyle/>
          <a:p>
            <a:pPr marL="0" marR="0">
              <a:lnSpc>
                <a:spcPts val="1408"/>
              </a:lnSpc>
              <a:spcBef>
                <a:spcPct val="0"/>
              </a:spcBef>
              <a:spcAft>
                <a:spcPct val="0"/>
              </a:spcAft>
            </a:pPr>
            <a:r>
              <a:rPr sz="1100" spc="13">
                <a:solidFill>
                  <a:srgbClr val="049BDB"/>
                </a:solidFill>
                <a:latin typeface="ORQAAE+UDShinGoSCGbe-Reg"/>
                <a:cs typeface="ORQAAE+UDShinGoSCGbe-Reg"/>
              </a:rPr>
              <a:t>44</a:t>
            </a:r>
            <a:r>
              <a:rPr sz="1050" baseline="14506">
                <a:solidFill>
                  <a:srgbClr val="049BDB"/>
                </a:solidFill>
                <a:latin typeface="ORQAAE+UDShinGoSCGbe-Reg"/>
                <a:cs typeface="ORQAAE+UDShinGoSCGbe-Reg"/>
              </a:rPr>
              <a:t>%</a:t>
            </a:r>
          </a:p>
        </p:txBody>
      </p:sp>
      <p:sp>
        <p:nvSpPr>
          <p:cNvPr id="66" name="object 66"/>
          <p:cNvSpPr txBox="1"/>
          <p:nvPr/>
        </p:nvSpPr>
        <p:spPr>
          <a:xfrm>
            <a:off x="8287202" y="7296388"/>
            <a:ext cx="3334274" cy="469308"/>
          </a:xfrm>
          <a:prstGeom prst="rect">
            <a:avLst/>
          </a:prstGeom>
        </p:spPr>
        <p:txBody>
          <a:bodyPr vert="horz" wrap="square" lIns="0" tIns="0" rIns="0" bIns="0" rtlCol="0">
            <a:spAutoFit/>
          </a:bodyPr>
          <a:lstStyle/>
          <a:p>
            <a:pPr marL="0" marR="0">
              <a:lnSpc>
                <a:spcPts val="870"/>
              </a:lnSpc>
              <a:spcBef>
                <a:spcPct val="0"/>
              </a:spcBef>
              <a:spcAft>
                <a:spcPct val="0"/>
              </a:spcAft>
            </a:pPr>
            <a:r>
              <a:rPr sz="850" spc="47">
                <a:solidFill>
                  <a:srgbClr val="221E1F"/>
                </a:solidFill>
                <a:latin typeface="EDINGT+STXihei"/>
                <a:cs typeface="EDINGT+STXihei"/>
              </a:rPr>
              <a:t>ꢀꢀ作为参考，这几年来，我们一直建议与研究人员进行</a:t>
            </a:r>
          </a:p>
          <a:p>
            <a:pPr marL="0" marR="0">
              <a:lnSpc>
                <a:spcPts val="870"/>
              </a:lnSpc>
              <a:spcBef>
                <a:spcPts val="630"/>
              </a:spcBef>
              <a:spcAft>
                <a:spcPct val="0"/>
              </a:spcAft>
            </a:pPr>
            <a:r>
              <a:rPr sz="850" spc="28">
                <a:solidFill>
                  <a:srgbClr val="221E1F"/>
                </a:solidFill>
                <a:latin typeface="EDINGT+STXihei"/>
                <a:cs typeface="EDINGT+STXihei"/>
              </a:rPr>
              <a:t>共同研究，如何传达及共享拥有梦想、希望等感觉的概念，</a:t>
            </a:r>
          </a:p>
        </p:txBody>
      </p:sp>
      <p:sp>
        <p:nvSpPr>
          <p:cNvPr id="67" name="object 67"/>
          <p:cNvSpPr txBox="1"/>
          <p:nvPr/>
        </p:nvSpPr>
        <p:spPr>
          <a:xfrm>
            <a:off x="3480978" y="7320198"/>
            <a:ext cx="400050" cy="46451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很充实</a:t>
            </a:r>
          </a:p>
          <a:p>
            <a:pPr marL="0" marR="0">
              <a:lnSpc>
                <a:spcPts val="700"/>
              </a:lnSpc>
              <a:spcBef>
                <a:spcPts val="1207"/>
              </a:spcBef>
              <a:spcAft>
                <a:spcPct val="0"/>
              </a:spcAft>
            </a:pPr>
            <a:r>
              <a:rPr sz="700">
                <a:solidFill>
                  <a:srgbClr val="221E1F"/>
                </a:solidFill>
                <a:latin typeface="EDINGT+STXihei"/>
                <a:cs typeface="EDINGT+STXihei"/>
              </a:rPr>
              <a:t>适当</a:t>
            </a:r>
          </a:p>
        </p:txBody>
      </p:sp>
      <p:sp>
        <p:nvSpPr>
          <p:cNvPr id="68" name="object 68"/>
          <p:cNvSpPr txBox="1"/>
          <p:nvPr/>
        </p:nvSpPr>
        <p:spPr>
          <a:xfrm>
            <a:off x="4910224" y="7320198"/>
            <a:ext cx="311150" cy="706797"/>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充实</a:t>
            </a:r>
          </a:p>
          <a:p>
            <a:pPr marL="0" marR="0">
              <a:lnSpc>
                <a:spcPts val="700"/>
              </a:lnSpc>
              <a:spcBef>
                <a:spcPts val="1207"/>
              </a:spcBef>
              <a:spcAft>
                <a:spcPct val="0"/>
              </a:spcAft>
            </a:pPr>
            <a:r>
              <a:rPr sz="700">
                <a:solidFill>
                  <a:srgbClr val="221E1F"/>
                </a:solidFill>
                <a:latin typeface="EDINGT+STXihei"/>
                <a:cs typeface="EDINGT+STXihei"/>
              </a:rPr>
              <a:t>过多</a:t>
            </a:r>
          </a:p>
          <a:p>
            <a:pPr marL="0" marR="0">
              <a:lnSpc>
                <a:spcPts val="700"/>
              </a:lnSpc>
              <a:spcBef>
                <a:spcPts val="1207"/>
              </a:spcBef>
              <a:spcAft>
                <a:spcPct val="0"/>
              </a:spcAft>
            </a:pPr>
            <a:r>
              <a:rPr sz="700">
                <a:solidFill>
                  <a:srgbClr val="221E1F"/>
                </a:solidFill>
                <a:latin typeface="EDINGT+STXihei"/>
                <a:cs typeface="EDINGT+STXihei"/>
              </a:rPr>
              <a:t>一般</a:t>
            </a:r>
          </a:p>
        </p:txBody>
      </p:sp>
      <p:sp>
        <p:nvSpPr>
          <p:cNvPr id="69" name="object 69"/>
          <p:cNvSpPr txBox="1"/>
          <p:nvPr/>
        </p:nvSpPr>
        <p:spPr>
          <a:xfrm>
            <a:off x="4224257" y="7520197"/>
            <a:ext cx="399340" cy="277780"/>
          </a:xfrm>
          <a:prstGeom prst="rect">
            <a:avLst/>
          </a:prstGeom>
        </p:spPr>
        <p:txBody>
          <a:bodyPr vert="horz" wrap="square" lIns="0" tIns="0" rIns="0" bIns="0" rtlCol="0">
            <a:spAutoFit/>
          </a:bodyPr>
          <a:lstStyle/>
          <a:p>
            <a:pPr marL="0" marR="0">
              <a:lnSpc>
                <a:spcPts val="1408"/>
              </a:lnSpc>
              <a:spcBef>
                <a:spcPct val="0"/>
              </a:spcBef>
              <a:spcAft>
                <a:spcPct val="0"/>
              </a:spcAft>
            </a:pPr>
            <a:r>
              <a:rPr sz="1650" spc="13" baseline="-22795">
                <a:solidFill>
                  <a:srgbClr val="049BDB"/>
                </a:solidFill>
                <a:latin typeface="ORQAAE+UDShinGoSCGbe-Reg"/>
                <a:cs typeface="ORQAAE+UDShinGoSCGbe-Reg"/>
              </a:rPr>
              <a:t>83</a:t>
            </a:r>
            <a:r>
              <a:rPr sz="700">
                <a:solidFill>
                  <a:srgbClr val="049BDB"/>
                </a:solidFill>
                <a:latin typeface="ORQAAE+UDShinGoSCGbe-Reg"/>
                <a:cs typeface="ORQAAE+UDShinGoSCGbe-Reg"/>
              </a:rPr>
              <a:t>%</a:t>
            </a:r>
          </a:p>
        </p:txBody>
      </p:sp>
      <p:sp>
        <p:nvSpPr>
          <p:cNvPr id="70" name="object 70"/>
          <p:cNvSpPr txBox="1"/>
          <p:nvPr/>
        </p:nvSpPr>
        <p:spPr>
          <a:xfrm>
            <a:off x="4224257" y="7762477"/>
            <a:ext cx="399340" cy="277780"/>
          </a:xfrm>
          <a:prstGeom prst="rect">
            <a:avLst/>
          </a:prstGeom>
        </p:spPr>
        <p:txBody>
          <a:bodyPr vert="horz" wrap="square" lIns="0" tIns="0" rIns="0" bIns="0" rtlCol="0">
            <a:spAutoFit/>
          </a:bodyPr>
          <a:lstStyle/>
          <a:p>
            <a:pPr marL="0" marR="0">
              <a:lnSpc>
                <a:spcPts val="1408"/>
              </a:lnSpc>
              <a:spcBef>
                <a:spcPct val="0"/>
              </a:spcBef>
              <a:spcAft>
                <a:spcPct val="0"/>
              </a:spcAft>
            </a:pPr>
            <a:r>
              <a:rPr sz="1650" spc="13" baseline="-22795">
                <a:solidFill>
                  <a:srgbClr val="049BDB"/>
                </a:solidFill>
                <a:latin typeface="ORQAAE+UDShinGoSCGbe-Reg"/>
                <a:cs typeface="ORQAAE+UDShinGoSCGbe-Reg"/>
              </a:rPr>
              <a:t>50</a:t>
            </a:r>
            <a:r>
              <a:rPr sz="700">
                <a:solidFill>
                  <a:srgbClr val="049BDB"/>
                </a:solidFill>
                <a:latin typeface="ORQAAE+UDShinGoSCGbe-Reg"/>
                <a:cs typeface="ORQAAE+UDShinGoSCGbe-Reg"/>
              </a:rPr>
              <a:t>%</a:t>
            </a:r>
          </a:p>
        </p:txBody>
      </p:sp>
      <p:sp>
        <p:nvSpPr>
          <p:cNvPr id="71" name="object 71"/>
          <p:cNvSpPr txBox="1"/>
          <p:nvPr/>
        </p:nvSpPr>
        <p:spPr>
          <a:xfrm>
            <a:off x="3480978" y="7804745"/>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良好</a:t>
            </a:r>
          </a:p>
        </p:txBody>
      </p:sp>
      <p:sp>
        <p:nvSpPr>
          <p:cNvPr id="72" name="object 72"/>
          <p:cNvSpPr txBox="1"/>
          <p:nvPr/>
        </p:nvSpPr>
        <p:spPr>
          <a:xfrm>
            <a:off x="5997559" y="7804568"/>
            <a:ext cx="311150" cy="222250"/>
          </a:xfrm>
          <a:prstGeom prst="rect">
            <a:avLst/>
          </a:prstGeom>
        </p:spPr>
        <p:txBody>
          <a:bodyPr vert="horz" wrap="square" lIns="0" tIns="0" rIns="0" bIns="0" rtlCol="0">
            <a:spAutoFit/>
          </a:bodyPr>
          <a:lstStyle/>
          <a:p>
            <a:pPr marL="0" marR="0">
              <a:lnSpc>
                <a:spcPts val="700"/>
              </a:lnSpc>
              <a:spcBef>
                <a:spcPct val="0"/>
              </a:spcBef>
              <a:spcAft>
                <a:spcPct val="0"/>
              </a:spcAft>
            </a:pPr>
            <a:r>
              <a:rPr sz="700">
                <a:solidFill>
                  <a:srgbClr val="221E1F"/>
                </a:solidFill>
                <a:latin typeface="EDINGT+STXihei"/>
                <a:cs typeface="EDINGT+STXihei"/>
              </a:rPr>
              <a:t>不好</a:t>
            </a:r>
          </a:p>
        </p:txBody>
      </p:sp>
      <p:sp>
        <p:nvSpPr>
          <p:cNvPr id="73" name="object 73"/>
          <p:cNvSpPr txBox="1"/>
          <p:nvPr/>
        </p:nvSpPr>
        <p:spPr>
          <a:xfrm>
            <a:off x="8413173" y="7863724"/>
            <a:ext cx="13622665" cy="383535"/>
          </a:xfrm>
          <a:prstGeom prst="rect">
            <a:avLst/>
          </a:prstGeom>
        </p:spPr>
        <p:txBody>
          <a:bodyPr vert="horz" wrap="square" lIns="0" tIns="0" rIns="0" bIns="0" rtlCol="0">
            <a:spAutoFit/>
          </a:bodyPr>
          <a:lstStyle/>
          <a:p>
            <a:pPr marL="0" marR="0">
              <a:lnSpc>
                <a:spcPts val="1369"/>
              </a:lnSpc>
              <a:spcBef>
                <a:spcPct val="0"/>
              </a:spcBef>
              <a:spcAft>
                <a:spcPct val="0"/>
              </a:spcAft>
            </a:pPr>
            <a:r>
              <a:rPr sz="1100" spc="-22">
                <a:solidFill>
                  <a:srgbClr val="049BDB"/>
                </a:solidFill>
                <a:latin typeface="ORQAAE+UDShinGoSCGbe-Reg"/>
                <a:cs typeface="ORQAAE+UDShinGoSCGbe-Reg"/>
              </a:rPr>
              <a:t>实现梦想和目标的一个方式就</a:t>
            </a:r>
            <a:r>
              <a:rPr sz="1100" spc="-71000">
                <a:solidFill>
                  <a:srgbClr val="049BDB"/>
                </a:solidFill>
                <a:latin typeface="ORQAAE+UDShinGoSCGbe-Reg"/>
                <a:cs typeface="ORQAAE+UDShinGoSCGbe-Reg"/>
              </a:rPr>
              <a:t>是</a:t>
            </a:r>
            <a:r>
              <a:rPr sz="1100" spc="-22">
                <a:solidFill>
                  <a:srgbClr val="049BDB"/>
                </a:solidFill>
                <a:latin typeface="ORQAAE+UDShinGoSCGbe-Reg"/>
                <a:cs typeface="ORQAAE+UDShinGoSCGbe-Reg"/>
              </a:rPr>
              <a:t>“不断累积小事”</a:t>
            </a:r>
          </a:p>
        </p:txBody>
      </p:sp>
      <p:sp>
        <p:nvSpPr>
          <p:cNvPr id="74" name="object 74"/>
          <p:cNvSpPr txBox="1"/>
          <p:nvPr/>
        </p:nvSpPr>
        <p:spPr>
          <a:xfrm>
            <a:off x="906853" y="7963742"/>
            <a:ext cx="1316812"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RQAAE+UDShinGoSCGbe-Reg"/>
                <a:cs typeface="ORQAAE+UDShinGoSCGbe-Reg"/>
              </a:rPr>
              <a:t>CSR报告书说明会</a:t>
            </a:r>
          </a:p>
        </p:txBody>
      </p:sp>
      <p:sp>
        <p:nvSpPr>
          <p:cNvPr id="75" name="object 75"/>
          <p:cNvSpPr txBox="1"/>
          <p:nvPr/>
        </p:nvSpPr>
        <p:spPr>
          <a:xfrm>
            <a:off x="8287202" y="8144804"/>
            <a:ext cx="3272136" cy="863095"/>
          </a:xfrm>
          <a:prstGeom prst="rect">
            <a:avLst/>
          </a:prstGeom>
        </p:spPr>
        <p:txBody>
          <a:bodyPr vert="horz" wrap="square" lIns="0" tIns="0" rIns="0" bIns="0" rtlCol="0">
            <a:spAutoFit/>
          </a:bodyPr>
          <a:lstStyle/>
          <a:p>
            <a:pPr marL="0" marR="0">
              <a:lnSpc>
                <a:spcPts val="870"/>
              </a:lnSpc>
              <a:spcBef>
                <a:spcPct val="0"/>
              </a:spcBef>
              <a:spcAft>
                <a:spcPct val="0"/>
              </a:spcAft>
            </a:pPr>
            <a:r>
              <a:rPr sz="850" spc="80">
                <a:solidFill>
                  <a:srgbClr val="221E1F"/>
                </a:solidFill>
                <a:latin typeface="EDINGT+STXihei"/>
                <a:cs typeface="EDINGT+STXihei"/>
              </a:rPr>
              <a:t>ꢀꢀ我认为，如此坚忍不拔的工作精神就是TANAKA的</a:t>
            </a:r>
          </a:p>
          <a:p>
            <a:pPr marL="0" marR="0">
              <a:lnSpc>
                <a:spcPts val="870"/>
              </a:lnSpc>
              <a:spcBef>
                <a:spcPts val="630"/>
              </a:spcBef>
              <a:spcAft>
                <a:spcPct val="0"/>
              </a:spcAft>
            </a:pPr>
            <a:r>
              <a:rPr sz="850" spc="47">
                <a:solidFill>
                  <a:srgbClr val="221E1F"/>
                </a:solidFill>
                <a:latin typeface="EDINGT+STXihei"/>
                <a:cs typeface="EDINGT+STXihei"/>
              </a:rPr>
              <a:t>“开拓各种可能性”。这种精神已展现在柔性触摸屏、燃</a:t>
            </a:r>
          </a:p>
          <a:p>
            <a:pPr marL="0" marR="0">
              <a:lnSpc>
                <a:spcPts val="870"/>
              </a:lnSpc>
              <a:spcBef>
                <a:spcPts val="680"/>
              </a:spcBef>
              <a:spcAft>
                <a:spcPct val="0"/>
              </a:spcAft>
            </a:pPr>
            <a:r>
              <a:rPr sz="850" spc="47">
                <a:solidFill>
                  <a:srgbClr val="221E1F"/>
                </a:solidFill>
                <a:latin typeface="EDINGT+STXihei"/>
                <a:cs typeface="EDINGT+STXihei"/>
              </a:rPr>
              <a:t>料电池、手术及治疗用器材等的开发中，同时也出现在日</a:t>
            </a:r>
          </a:p>
          <a:p>
            <a:pPr marL="0" marR="0">
              <a:lnSpc>
                <a:spcPts val="870"/>
              </a:lnSpc>
              <a:spcBef>
                <a:spcPts val="630"/>
              </a:spcBef>
              <a:spcAft>
                <a:spcPct val="0"/>
              </a:spcAft>
            </a:pPr>
            <a:r>
              <a:rPr sz="850" spc="17">
                <a:solidFill>
                  <a:srgbClr val="221E1F"/>
                </a:solidFill>
                <a:latin typeface="EDINGT+STXihei"/>
                <a:cs typeface="EDINGT+STXihei"/>
              </a:rPr>
              <a:t>刊“CSR通信”的通卷1700号中。</a:t>
            </a:r>
          </a:p>
        </p:txBody>
      </p:sp>
      <p:sp>
        <p:nvSpPr>
          <p:cNvPr id="76" name="object 76"/>
          <p:cNvSpPr txBox="1"/>
          <p:nvPr/>
        </p:nvSpPr>
        <p:spPr>
          <a:xfrm>
            <a:off x="11383242" y="8145136"/>
            <a:ext cx="3271121" cy="1453774"/>
          </a:xfrm>
          <a:prstGeom prst="rect">
            <a:avLst/>
          </a:prstGeom>
        </p:spPr>
        <p:txBody>
          <a:bodyPr vert="horz" wrap="square" lIns="0" tIns="0" rIns="0" bIns="0" rtlCol="0">
            <a:spAutoFit/>
          </a:bodyPr>
          <a:lstStyle/>
          <a:p>
            <a:pPr marL="0" marR="0">
              <a:lnSpc>
                <a:spcPts val="870"/>
              </a:lnSpc>
              <a:spcBef>
                <a:spcPct val="0"/>
              </a:spcBef>
              <a:spcAft>
                <a:spcPct val="0"/>
              </a:spcAft>
            </a:pPr>
            <a:r>
              <a:rPr sz="850" spc="47">
                <a:solidFill>
                  <a:srgbClr val="221E1F"/>
                </a:solidFill>
                <a:latin typeface="EDINGT+STXihei"/>
                <a:cs typeface="EDINGT+STXihei"/>
              </a:rPr>
              <a:t>ꢀꢀ当今，随着数字革命的兴起，“材料革命”也正在不</a:t>
            </a:r>
          </a:p>
          <a:p>
            <a:pPr marL="0" marR="0">
              <a:lnSpc>
                <a:spcPts val="870"/>
              </a:lnSpc>
              <a:spcBef>
                <a:spcPts val="630"/>
              </a:spcBef>
              <a:spcAft>
                <a:spcPct val="0"/>
              </a:spcAft>
            </a:pPr>
            <a:r>
              <a:rPr sz="850" spc="47">
                <a:solidFill>
                  <a:srgbClr val="221E1F"/>
                </a:solidFill>
                <a:latin typeface="EDINGT+STXihei"/>
                <a:cs typeface="EDINGT+STXihei"/>
              </a:rPr>
              <a:t>断向前发展。对贵金属的新应用需求也将进一步加速。虽</a:t>
            </a:r>
          </a:p>
          <a:p>
            <a:pPr marL="0" marR="0">
              <a:lnSpc>
                <a:spcPts val="870"/>
              </a:lnSpc>
              <a:spcBef>
                <a:spcPts val="680"/>
              </a:spcBef>
              <a:spcAft>
                <a:spcPct val="0"/>
              </a:spcAft>
            </a:pPr>
            <a:r>
              <a:rPr sz="850" spc="47">
                <a:solidFill>
                  <a:srgbClr val="221E1F"/>
                </a:solidFill>
                <a:latin typeface="EDINGT+STXihei"/>
                <a:cs typeface="EDINGT+STXihei"/>
              </a:rPr>
              <a:t>然田苗社长在本报告书致辞中提倡了“在安全第一的基础</a:t>
            </a:r>
          </a:p>
          <a:p>
            <a:pPr marL="0" marR="0">
              <a:lnSpc>
                <a:spcPts val="870"/>
              </a:lnSpc>
              <a:spcBef>
                <a:spcPts val="630"/>
              </a:spcBef>
              <a:spcAft>
                <a:spcPct val="0"/>
              </a:spcAft>
            </a:pPr>
            <a:r>
              <a:rPr sz="850" spc="36">
                <a:solidFill>
                  <a:srgbClr val="221E1F"/>
                </a:solidFill>
                <a:latin typeface="EDINGT+STXihei"/>
                <a:cs typeface="EDINGT+STXihei"/>
              </a:rPr>
              <a:t>上提升生产率”，但要实现“2020年理想企业像”，恐怕</a:t>
            </a:r>
          </a:p>
          <a:p>
            <a:pPr marL="0" marR="0">
              <a:lnSpc>
                <a:spcPts val="870"/>
              </a:lnSpc>
              <a:spcBef>
                <a:spcPts val="680"/>
              </a:spcBef>
              <a:spcAft>
                <a:spcPct val="0"/>
              </a:spcAft>
            </a:pPr>
            <a:r>
              <a:rPr sz="850" spc="20">
                <a:solidFill>
                  <a:srgbClr val="221E1F"/>
                </a:solidFill>
                <a:latin typeface="EDINGT+STXihei"/>
                <a:cs typeface="EDINGT+STXihei"/>
              </a:rPr>
              <a:t>只有“不断累积小事”才是王道，这似乎是一种悖论。</a:t>
            </a:r>
          </a:p>
          <a:p>
            <a:pPr marL="0" marR="0">
              <a:lnSpc>
                <a:spcPts val="870"/>
              </a:lnSpc>
              <a:spcBef>
                <a:spcPts val="630"/>
              </a:spcBef>
              <a:spcAft>
                <a:spcPct val="0"/>
              </a:spcAft>
            </a:pPr>
            <a:r>
              <a:rPr sz="850" spc="47">
                <a:solidFill>
                  <a:srgbClr val="221E1F"/>
                </a:solidFill>
                <a:latin typeface="EDINGT+STXihei"/>
                <a:cs typeface="EDINGT+STXihei"/>
              </a:rPr>
              <a:t>ꢀꢀ希望通过本“报告书”能找到通往未来的“王道”，</a:t>
            </a:r>
          </a:p>
          <a:p>
            <a:pPr marL="0" marR="0">
              <a:lnSpc>
                <a:spcPts val="870"/>
              </a:lnSpc>
              <a:spcBef>
                <a:spcPts val="680"/>
              </a:spcBef>
              <a:spcAft>
                <a:spcPct val="0"/>
              </a:spcAft>
            </a:pPr>
            <a:r>
              <a:rPr sz="850" spc="20">
                <a:solidFill>
                  <a:srgbClr val="221E1F"/>
                </a:solidFill>
                <a:latin typeface="EDINGT+STXihei"/>
                <a:cs typeface="EDINGT+STXihei"/>
              </a:rPr>
              <a:t>这将是我们的幸运之事。</a:t>
            </a:r>
          </a:p>
        </p:txBody>
      </p:sp>
      <p:sp>
        <p:nvSpPr>
          <p:cNvPr id="77" name="object 77"/>
          <p:cNvSpPr txBox="1"/>
          <p:nvPr/>
        </p:nvSpPr>
        <p:spPr>
          <a:xfrm>
            <a:off x="907200" y="8211381"/>
            <a:ext cx="4593195" cy="691057"/>
          </a:xfrm>
          <a:prstGeom prst="rect">
            <a:avLst/>
          </a:prstGeom>
        </p:spPr>
        <p:txBody>
          <a:bodyPr vert="horz" wrap="square" lIns="0" tIns="0" rIns="0" bIns="0" rtlCol="0">
            <a:spAutoFit/>
          </a:bodyPr>
          <a:lstStyle/>
          <a:p>
            <a:pPr marL="0" marR="0">
              <a:lnSpc>
                <a:spcPts val="891"/>
              </a:lnSpc>
              <a:spcBef>
                <a:spcPct val="0"/>
              </a:spcBef>
              <a:spcAft>
                <a:spcPct val="0"/>
              </a:spcAft>
            </a:pPr>
            <a:r>
              <a:rPr sz="900">
                <a:solidFill>
                  <a:srgbClr val="221E1F"/>
                </a:solidFill>
                <a:latin typeface="EDINGT+STXihei"/>
                <a:cs typeface="EDINGT+STXihei"/>
              </a:rPr>
              <a:t>ꢀꢀ我们每年都会利用全员午间集会等的机会，对日本国内员工进行CSR报告书</a:t>
            </a:r>
          </a:p>
          <a:p>
            <a:pPr marL="0" marR="0">
              <a:lnSpc>
                <a:spcPts val="891"/>
              </a:lnSpc>
              <a:spcBef>
                <a:spcPts val="709"/>
              </a:spcBef>
              <a:spcAft>
                <a:spcPct val="0"/>
              </a:spcAft>
            </a:pPr>
            <a:r>
              <a:rPr sz="900">
                <a:solidFill>
                  <a:srgbClr val="221E1F"/>
                </a:solidFill>
                <a:latin typeface="EDINGT+STXihei"/>
                <a:cs typeface="EDINGT+STXihei"/>
              </a:rPr>
              <a:t>内容的说明。问卷调查的回收率于2018年度达到了历史最高值83％。今后我们将</a:t>
            </a:r>
          </a:p>
          <a:p>
            <a:pPr marL="0" marR="0">
              <a:lnSpc>
                <a:spcPts val="891"/>
              </a:lnSpc>
              <a:spcBef>
                <a:spcPts val="709"/>
              </a:spcBef>
              <a:spcAft>
                <a:spcPct val="0"/>
              </a:spcAft>
            </a:pPr>
            <a:r>
              <a:rPr sz="900" spc="-18">
                <a:solidFill>
                  <a:srgbClr val="221E1F"/>
                </a:solidFill>
                <a:latin typeface="EDINGT+STXihei"/>
                <a:cs typeface="EDINGT+STXihei"/>
              </a:rPr>
              <a:t>继续通过ＣＳＲ报告书说明会，努力加深员工的理解。</a:t>
            </a:r>
          </a:p>
        </p:txBody>
      </p:sp>
      <p:sp>
        <p:nvSpPr>
          <p:cNvPr id="78" name="object 78"/>
          <p:cNvSpPr txBox="1"/>
          <p:nvPr/>
        </p:nvSpPr>
        <p:spPr>
          <a:xfrm>
            <a:off x="906853" y="8941629"/>
            <a:ext cx="1927860" cy="385292"/>
          </a:xfrm>
          <a:prstGeom prst="rect">
            <a:avLst/>
          </a:prstGeom>
        </p:spPr>
        <p:txBody>
          <a:bodyPr vert="horz" wrap="square" lIns="0" tIns="0" rIns="0" bIns="0" rtlCol="0">
            <a:spAutoFit/>
          </a:bodyPr>
          <a:lstStyle/>
          <a:p>
            <a:pPr marL="0" marR="0">
              <a:lnSpc>
                <a:spcPts val="1383"/>
              </a:lnSpc>
              <a:spcBef>
                <a:spcPct val="0"/>
              </a:spcBef>
              <a:spcAft>
                <a:spcPct val="0"/>
              </a:spcAft>
            </a:pPr>
            <a:r>
              <a:rPr sz="1100">
                <a:solidFill>
                  <a:srgbClr val="049BDB"/>
                </a:solidFill>
                <a:latin typeface="ORQAAE+UDShinGoSCGbe-Reg"/>
                <a:cs typeface="ORQAAE+UDShinGoSCGbe-Reg"/>
              </a:rPr>
              <a:t>反映上一年度问卷调查情况</a:t>
            </a:r>
          </a:p>
        </p:txBody>
      </p:sp>
      <p:sp>
        <p:nvSpPr>
          <p:cNvPr id="79" name="object 79"/>
          <p:cNvSpPr txBox="1"/>
          <p:nvPr/>
        </p:nvSpPr>
        <p:spPr>
          <a:xfrm>
            <a:off x="8287202" y="8932378"/>
            <a:ext cx="3271123" cy="1059987"/>
          </a:xfrm>
          <a:prstGeom prst="rect">
            <a:avLst/>
          </a:prstGeom>
        </p:spPr>
        <p:txBody>
          <a:bodyPr vert="horz" wrap="square" lIns="0" tIns="0" rIns="0" bIns="0" rtlCol="0">
            <a:spAutoFit/>
          </a:bodyPr>
          <a:lstStyle/>
          <a:p>
            <a:pPr marL="0" marR="0">
              <a:lnSpc>
                <a:spcPts val="870"/>
              </a:lnSpc>
              <a:spcBef>
                <a:spcPct val="0"/>
              </a:spcBef>
              <a:spcAft>
                <a:spcPct val="0"/>
              </a:spcAft>
            </a:pPr>
            <a:r>
              <a:rPr sz="850" spc="26">
                <a:solidFill>
                  <a:srgbClr val="221E1F"/>
                </a:solidFill>
                <a:latin typeface="EDINGT+STXihei"/>
                <a:cs typeface="EDINGT+STXihei"/>
              </a:rPr>
              <a:t>ꢀꢀ这是每天1张张制作出来的一种墙报。也是在公司内部</a:t>
            </a:r>
          </a:p>
          <a:p>
            <a:pPr marL="0" marR="0">
              <a:lnSpc>
                <a:spcPts val="870"/>
              </a:lnSpc>
              <a:spcBef>
                <a:spcPts val="630"/>
              </a:spcBef>
              <a:spcAft>
                <a:spcPct val="0"/>
              </a:spcAft>
            </a:pPr>
            <a:r>
              <a:rPr sz="850" spc="48">
                <a:solidFill>
                  <a:srgbClr val="221E1F"/>
                </a:solidFill>
                <a:latin typeface="EDINGT+STXihei"/>
                <a:cs typeface="EDINGT+STXihei"/>
              </a:rPr>
              <a:t>刊载“一目了然”的CSR知识以及事业所活动的报告，已</a:t>
            </a:r>
          </a:p>
          <a:p>
            <a:pPr marL="0" marR="0">
              <a:lnSpc>
                <a:spcPts val="870"/>
              </a:lnSpc>
              <a:spcBef>
                <a:spcPts val="680"/>
              </a:spcBef>
              <a:spcAft>
                <a:spcPct val="0"/>
              </a:spcAft>
            </a:pPr>
            <a:r>
              <a:rPr sz="850" spc="48">
                <a:solidFill>
                  <a:srgbClr val="221E1F"/>
                </a:solidFill>
                <a:latin typeface="EDINGT+STXihei"/>
                <a:cs typeface="EDINGT+STXihei"/>
              </a:rPr>
              <a:t>成为企业CSR相关人员的精神食粮。虽然这只是迈出的小</a:t>
            </a:r>
          </a:p>
          <a:p>
            <a:pPr marL="0" marR="0">
              <a:lnSpc>
                <a:spcPts val="870"/>
              </a:lnSpc>
              <a:spcBef>
                <a:spcPts val="630"/>
              </a:spcBef>
              <a:spcAft>
                <a:spcPct val="0"/>
              </a:spcAft>
            </a:pPr>
            <a:r>
              <a:rPr sz="850" spc="47">
                <a:solidFill>
                  <a:srgbClr val="221E1F"/>
                </a:solidFill>
                <a:latin typeface="EDINGT+STXihei"/>
                <a:cs typeface="EDINGT+STXihei"/>
              </a:rPr>
              <a:t>小一步，但是只要持续坚持下去，就可能获得谁都无法模</a:t>
            </a:r>
          </a:p>
          <a:p>
            <a:pPr marL="0" marR="0">
              <a:lnSpc>
                <a:spcPts val="870"/>
              </a:lnSpc>
              <a:spcBef>
                <a:spcPts val="680"/>
              </a:spcBef>
              <a:spcAft>
                <a:spcPct val="0"/>
              </a:spcAft>
            </a:pPr>
            <a:r>
              <a:rPr sz="850" spc="20">
                <a:solidFill>
                  <a:srgbClr val="221E1F"/>
                </a:solidFill>
                <a:latin typeface="EDINGT+STXihei"/>
                <a:cs typeface="EDINGT+STXihei"/>
              </a:rPr>
              <a:t>仿的成果。</a:t>
            </a:r>
          </a:p>
        </p:txBody>
      </p:sp>
      <p:sp>
        <p:nvSpPr>
          <p:cNvPr id="80" name="object 80"/>
          <p:cNvSpPr txBox="1"/>
          <p:nvPr/>
        </p:nvSpPr>
        <p:spPr>
          <a:xfrm>
            <a:off x="907200" y="9188285"/>
            <a:ext cx="4592688" cy="895425"/>
          </a:xfrm>
          <a:prstGeom prst="rect">
            <a:avLst/>
          </a:prstGeom>
        </p:spPr>
        <p:txBody>
          <a:bodyPr vert="horz" wrap="square" lIns="0" tIns="0" rIns="0" bIns="0" rtlCol="0">
            <a:spAutoFit/>
          </a:bodyPr>
          <a:lstStyle/>
          <a:p>
            <a:pPr marL="0" marR="0">
              <a:lnSpc>
                <a:spcPts val="900"/>
              </a:lnSpc>
              <a:spcBef>
                <a:spcPct val="0"/>
              </a:spcBef>
              <a:spcAft>
                <a:spcPct val="0"/>
              </a:spcAft>
            </a:pPr>
            <a:r>
              <a:rPr sz="900" spc="25">
                <a:solidFill>
                  <a:srgbClr val="221E1F"/>
                </a:solidFill>
                <a:latin typeface="EDINGT+STXihei"/>
                <a:cs typeface="EDINGT+STXihei"/>
              </a:rPr>
              <a:t>ꢀꢀ来自问卷调查回答者的意见包括“安全对策的具体事例太少”、“希望将</a:t>
            </a:r>
          </a:p>
          <a:p>
            <a:pPr marL="0" marR="0">
              <a:lnSpc>
                <a:spcPts val="900"/>
              </a:lnSpc>
              <a:spcBef>
                <a:spcPts val="700"/>
              </a:spcBef>
              <a:spcAft>
                <a:spcPct val="0"/>
              </a:spcAft>
            </a:pPr>
            <a:r>
              <a:rPr sz="900" spc="26">
                <a:solidFill>
                  <a:srgbClr val="221E1F"/>
                </a:solidFill>
                <a:latin typeface="EDINGT+STXihei"/>
                <a:cs typeface="EDINGT+STXihei"/>
              </a:rPr>
              <a:t>CSR业绩页面做成趋势图表（按年度）”、“希望介绍更多的研究开发情况”</a:t>
            </a:r>
          </a:p>
          <a:p>
            <a:pPr marL="0" marR="0">
              <a:lnSpc>
                <a:spcPts val="900"/>
              </a:lnSpc>
              <a:spcBef>
                <a:spcPts val="700"/>
              </a:spcBef>
              <a:spcAft>
                <a:spcPct val="0"/>
              </a:spcAft>
            </a:pPr>
            <a:r>
              <a:rPr sz="900" spc="25">
                <a:solidFill>
                  <a:srgbClr val="221E1F"/>
                </a:solidFill>
                <a:latin typeface="EDINGT+STXihei"/>
                <a:cs typeface="EDINGT+STXihei"/>
              </a:rPr>
              <a:t>等，我们反映到了本报告书中。今后我们将继续听取各位人员的意见，并且加</a:t>
            </a:r>
          </a:p>
          <a:p>
            <a:pPr marL="0" marR="0">
              <a:lnSpc>
                <a:spcPts val="900"/>
              </a:lnSpc>
              <a:spcBef>
                <a:spcPts val="700"/>
              </a:spcBef>
              <a:spcAft>
                <a:spcPct val="0"/>
              </a:spcAft>
            </a:pPr>
            <a:r>
              <a:rPr sz="900">
                <a:solidFill>
                  <a:srgbClr val="221E1F"/>
                </a:solidFill>
                <a:latin typeface="EDINGT+STXihei"/>
                <a:cs typeface="EDINGT+STXihei"/>
              </a:rPr>
              <a:t>以参考改进。</a:t>
            </a:r>
          </a:p>
        </p:txBody>
      </p:sp>
      <p:sp>
        <p:nvSpPr>
          <p:cNvPr id="81" name="object 81"/>
          <p:cNvSpPr txBox="1"/>
          <p:nvPr/>
        </p:nvSpPr>
        <p:spPr>
          <a:xfrm>
            <a:off x="4947643" y="9723822"/>
            <a:ext cx="1224468" cy="323863"/>
          </a:xfrm>
          <a:prstGeom prst="rect">
            <a:avLst/>
          </a:prstGeom>
        </p:spPr>
        <p:txBody>
          <a:bodyPr vert="horz" wrap="square" lIns="0" tIns="0" rIns="0" bIns="0" rtlCol="0">
            <a:spAutoFit/>
          </a:bodyPr>
          <a:lstStyle/>
          <a:p>
            <a:pPr marL="63474" marR="0">
              <a:lnSpc>
                <a:spcPts val="700"/>
              </a:lnSpc>
              <a:spcBef>
                <a:spcPct val="0"/>
              </a:spcBef>
              <a:spcAft>
                <a:spcPct val="0"/>
              </a:spcAft>
            </a:pPr>
            <a:r>
              <a:rPr sz="700">
                <a:solidFill>
                  <a:srgbClr val="221E1F"/>
                </a:solidFill>
                <a:latin typeface="EDINGT+STXihei"/>
                <a:cs typeface="EDINGT+STXihei"/>
              </a:rPr>
              <a:t>CSR报告书说明会</a:t>
            </a:r>
          </a:p>
          <a:p>
            <a:pPr marL="0" marR="0">
              <a:lnSpc>
                <a:spcPts val="700"/>
              </a:lnSpc>
              <a:spcBef>
                <a:spcPts val="100"/>
              </a:spcBef>
              <a:spcAft>
                <a:spcPct val="0"/>
              </a:spcAft>
            </a:pPr>
            <a:r>
              <a:rPr sz="700">
                <a:solidFill>
                  <a:srgbClr val="221E1F"/>
                </a:solidFill>
                <a:latin typeface="EDINGT+STXihei"/>
                <a:cs typeface="EDINGT+STXihei"/>
              </a:rPr>
              <a:t>（TANAKA控股株式会社）</a:t>
            </a:r>
          </a:p>
        </p:txBody>
      </p:sp>
      <p:sp>
        <p:nvSpPr>
          <p:cNvPr id="82" name="object 82"/>
          <p:cNvSpPr txBox="1"/>
          <p:nvPr/>
        </p:nvSpPr>
        <p:spPr>
          <a:xfrm>
            <a:off x="438125"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CVKKTA+UDShinGoPro-Regular"/>
                <a:cs typeface="CVKKTA+UDShinGoPro-Regular"/>
              </a:rPr>
              <a:t>24</a:t>
            </a:r>
          </a:p>
        </p:txBody>
      </p:sp>
      <p:sp>
        <p:nvSpPr>
          <p:cNvPr id="83" name="object 83"/>
          <p:cNvSpPr txBox="1"/>
          <p:nvPr/>
        </p:nvSpPr>
        <p:spPr>
          <a:xfrm>
            <a:off x="14574658" y="10116372"/>
            <a:ext cx="263575" cy="293446"/>
          </a:xfrm>
          <a:prstGeom prst="rect">
            <a:avLst/>
          </a:prstGeom>
        </p:spPr>
        <p:txBody>
          <a:bodyPr vert="horz" wrap="square" lIns="0" tIns="0" rIns="0" bIns="0" rtlCol="0">
            <a:spAutoFit/>
          </a:bodyPr>
          <a:lstStyle/>
          <a:p>
            <a:pPr marL="0" marR="0">
              <a:lnSpc>
                <a:spcPts val="1185"/>
              </a:lnSpc>
              <a:spcBef>
                <a:spcPct val="0"/>
              </a:spcBef>
              <a:spcAft>
                <a:spcPct val="0"/>
              </a:spcAft>
            </a:pPr>
            <a:r>
              <a:rPr sz="750" spc="-34">
                <a:solidFill>
                  <a:srgbClr val="049BDB"/>
                </a:solidFill>
                <a:latin typeface="CVKKTA+UDShinGoPro-Regular"/>
                <a:cs typeface="CVKKTA+UDShinGoPro-Regular"/>
              </a:rPr>
              <a:t>25</a:t>
            </a:r>
          </a:p>
        </p:txBody>
      </p:sp>
      <p:sp>
        <p:nvSpPr>
          <p:cNvPr id="84" name="object 84"/>
          <p:cNvSpPr txBox="1"/>
          <p:nvPr/>
        </p:nvSpPr>
        <p:spPr>
          <a:xfrm>
            <a:off x="639735" y="10141159"/>
            <a:ext cx="1018187"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NSRNDJ+UDShinGoPro-Light"/>
                <a:cs typeface="NSRNDJ+UDShinGoPro-Light"/>
              </a:rPr>
              <a:t>TANAKA CSR REPORT 2019</a:t>
            </a:r>
          </a:p>
        </p:txBody>
      </p:sp>
      <p:sp>
        <p:nvSpPr>
          <p:cNvPr id="85" name="object 85"/>
          <p:cNvSpPr txBox="1"/>
          <p:nvPr/>
        </p:nvSpPr>
        <p:spPr>
          <a:xfrm>
            <a:off x="13604708" y="10141159"/>
            <a:ext cx="1018189" cy="193484"/>
          </a:xfrm>
          <a:prstGeom prst="rect">
            <a:avLst/>
          </a:prstGeom>
        </p:spPr>
        <p:txBody>
          <a:bodyPr vert="horz" wrap="square" lIns="0" tIns="0" rIns="0" bIns="0" rtlCol="0">
            <a:spAutoFit/>
          </a:bodyPr>
          <a:lstStyle/>
          <a:p>
            <a:pPr marL="0" marR="0">
              <a:lnSpc>
                <a:spcPts val="773"/>
              </a:lnSpc>
              <a:spcBef>
                <a:spcPct val="0"/>
              </a:spcBef>
              <a:spcAft>
                <a:spcPct val="0"/>
              </a:spcAft>
            </a:pPr>
            <a:r>
              <a:rPr sz="500">
                <a:solidFill>
                  <a:srgbClr val="049BDB"/>
                </a:solidFill>
                <a:latin typeface="NSRNDJ+UDShinGoPro-Light"/>
                <a:cs typeface="NSRNDJ+UDShinGoPro-Light"/>
              </a:rPr>
              <a:t>TANAKA CSR REPORT 2019</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9.01.14"/>
  <p:tag name="AS_TITLE" val="Aspose.Slides for .NET 2.0"/>
  <p:tag name="AS_VERSION" val="19.1"/>
</p:tagLst>
</file>

<file path=ppt/theme/theme1.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5.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6.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7.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8.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9.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0.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1.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2.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3.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4.xml><?xml version="1.0" encoding="utf-8"?>
<a:theme xmlns:r="http://schemas.openxmlformats.org/officeDocument/2006/relationships"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2144</Paragraphs>
  <Slides>14</Slides>
  <Notes>0</Notes>
  <TotalTime>0</TotalTime>
  <HiddenSlides>0</HiddenSlides>
  <MMClips>0</MMClips>
  <ScaleCrop>0</ScaleCrop>
  <HeadingPairs>
    <vt:vector baseType="variant" size="4">
      <vt:variant>
        <vt:lpstr>Theme</vt:lpstr>
      </vt:variant>
      <vt:variant>
        <vt:i4>1</vt:i4>
      </vt:variant>
      <vt:variant>
        <vt:lpstr>Slide Titles</vt:lpstr>
      </vt:variant>
      <vt:variant>
        <vt:i4>14</vt:i4>
      </vt:variant>
    </vt:vector>
  </HeadingPairs>
  <TitlesOfParts>
    <vt:vector baseType="lpstr" size="15">
      <vt:lpstr>Theme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0</LinksUpToDate>
  <SharedDoc>0</SharedDoc>
  <HyperlinksChanged>0</HyperlinksChanged>
  <Application>Aspose.Slides for .NET</Application>
  <AppVersion>19.0100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Presentation PowerPoint</dc:title>
  <dc:creator>huzhiy</dc:creator>
  <cp:lastModifiedBy>huzhiy</cp:lastModifiedBy>
  <cp:revision>1</cp:revision>
  <dcterms:modified xsi:type="dcterms:W3CDTF">2021-10-21T09:48:32Z</dcterms:modified>
</cp:coreProperties>
</file>